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1"/>
  </p:notesMasterIdLst>
  <p:sldIdLst>
    <p:sldId id="256" r:id="rId2"/>
    <p:sldId id="261" r:id="rId3"/>
    <p:sldId id="266" r:id="rId4"/>
    <p:sldId id="257" r:id="rId5"/>
    <p:sldId id="260" r:id="rId6"/>
    <p:sldId id="270" r:id="rId7"/>
    <p:sldId id="267" r:id="rId8"/>
    <p:sldId id="268"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EBB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7"/>
    <p:restoredTop sz="59113"/>
  </p:normalViewPr>
  <p:slideViewPr>
    <p:cSldViewPr snapToGrid="0" snapToObjects="1">
      <p:cViewPr varScale="1">
        <p:scale>
          <a:sx n="61" d="100"/>
          <a:sy n="61" d="100"/>
        </p:scale>
        <p:origin x="232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9B1701-6294-3F4F-AE18-57ADE9E3C0B4}" type="doc">
      <dgm:prSet loTypeId="urn:microsoft.com/office/officeart/2005/8/layout/process1" loCatId="" qsTypeId="urn:microsoft.com/office/officeart/2005/8/quickstyle/simple1" qsCatId="simple" csTypeId="urn:microsoft.com/office/officeart/2005/8/colors/accent1_2" csCatId="accent1" phldr="1"/>
      <dgm:spPr/>
    </dgm:pt>
    <dgm:pt modelId="{A1CC67DD-D7D4-5E48-83B2-22237C97C103}">
      <dgm:prSet phldrT="[Text]"/>
      <dgm:spPr/>
      <dgm:t>
        <a:bodyPr/>
        <a:lstStyle/>
        <a:p>
          <a:r>
            <a:rPr lang="en-US" dirty="0"/>
            <a:t>Transportation-Related Factors</a:t>
          </a:r>
        </a:p>
      </dgm:t>
    </dgm:pt>
    <dgm:pt modelId="{FB030D24-2D31-1340-BC60-F7910E8E2CEA}" type="parTrans" cxnId="{BC230658-D343-C34B-9192-B8D1E5DB84C1}">
      <dgm:prSet/>
      <dgm:spPr/>
      <dgm:t>
        <a:bodyPr/>
        <a:lstStyle/>
        <a:p>
          <a:endParaRPr lang="en-US"/>
        </a:p>
      </dgm:t>
    </dgm:pt>
    <dgm:pt modelId="{2DB0A512-C619-CD4F-80A1-24670BC75233}" type="sibTrans" cxnId="{BC230658-D343-C34B-9192-B8D1E5DB84C1}">
      <dgm:prSet/>
      <dgm:spPr/>
      <dgm:t>
        <a:bodyPr/>
        <a:lstStyle/>
        <a:p>
          <a:endParaRPr lang="en-US"/>
        </a:p>
      </dgm:t>
    </dgm:pt>
    <dgm:pt modelId="{FC39D7EC-4185-A846-8320-6A52E29F0865}">
      <dgm:prSet phldrT="[Text]"/>
      <dgm:spPr>
        <a:solidFill>
          <a:schemeClr val="accent6">
            <a:lumMod val="75000"/>
          </a:schemeClr>
        </a:solidFill>
      </dgm:spPr>
      <dgm:t>
        <a:bodyPr/>
        <a:lstStyle/>
        <a:p>
          <a:r>
            <a:rPr lang="en-US" dirty="0"/>
            <a:t>Sociodemographic Factors</a:t>
          </a:r>
        </a:p>
      </dgm:t>
    </dgm:pt>
    <dgm:pt modelId="{F90BEAF2-F075-CC41-99C4-9C6E82782720}" type="parTrans" cxnId="{CADC46F4-D7E9-774A-8487-34142928839F}">
      <dgm:prSet/>
      <dgm:spPr/>
      <dgm:t>
        <a:bodyPr/>
        <a:lstStyle/>
        <a:p>
          <a:endParaRPr lang="en-US"/>
        </a:p>
      </dgm:t>
    </dgm:pt>
    <dgm:pt modelId="{BE51FA5B-BAED-E14B-B6A4-F4A9E2A0E461}" type="sibTrans" cxnId="{CADC46F4-D7E9-774A-8487-34142928839F}">
      <dgm:prSet/>
      <dgm:spPr/>
      <dgm:t>
        <a:bodyPr/>
        <a:lstStyle/>
        <a:p>
          <a:endParaRPr lang="en-US"/>
        </a:p>
      </dgm:t>
    </dgm:pt>
    <dgm:pt modelId="{82839633-D316-5F41-8838-5D77FB0C6AFC}">
      <dgm:prSet phldrT="[Text]"/>
      <dgm:spPr>
        <a:solidFill>
          <a:schemeClr val="accent2">
            <a:lumMod val="75000"/>
          </a:schemeClr>
        </a:solidFill>
      </dgm:spPr>
      <dgm:t>
        <a:bodyPr/>
        <a:lstStyle/>
        <a:p>
          <a:r>
            <a:rPr lang="en-US" dirty="0"/>
            <a:t>Health Impact </a:t>
          </a:r>
        </a:p>
      </dgm:t>
    </dgm:pt>
    <dgm:pt modelId="{A6B9A256-4CED-C643-9AE0-28BA7A7F734F}" type="parTrans" cxnId="{FDD32222-4DDF-AD43-A910-2F18FB7108FA}">
      <dgm:prSet/>
      <dgm:spPr/>
      <dgm:t>
        <a:bodyPr/>
        <a:lstStyle/>
        <a:p>
          <a:endParaRPr lang="en-US"/>
        </a:p>
      </dgm:t>
    </dgm:pt>
    <dgm:pt modelId="{F9C2B591-9CC5-CE40-8E9C-F569E3BD2243}" type="sibTrans" cxnId="{FDD32222-4DDF-AD43-A910-2F18FB7108FA}">
      <dgm:prSet/>
      <dgm:spPr/>
      <dgm:t>
        <a:bodyPr/>
        <a:lstStyle/>
        <a:p>
          <a:endParaRPr lang="en-US"/>
        </a:p>
      </dgm:t>
    </dgm:pt>
    <dgm:pt modelId="{498751DF-A2C1-0145-9EA9-CC2B4B98F921}" type="pres">
      <dgm:prSet presAssocID="{4F9B1701-6294-3F4F-AE18-57ADE9E3C0B4}" presName="Name0" presStyleCnt="0">
        <dgm:presLayoutVars>
          <dgm:dir/>
          <dgm:resizeHandles val="exact"/>
        </dgm:presLayoutVars>
      </dgm:prSet>
      <dgm:spPr/>
    </dgm:pt>
    <dgm:pt modelId="{5650A0EF-B590-684E-9285-FD1BAD908440}" type="pres">
      <dgm:prSet presAssocID="{A1CC67DD-D7D4-5E48-83B2-22237C97C103}" presName="node" presStyleLbl="node1" presStyleIdx="0" presStyleCnt="3" custLinFactNeighborY="50000">
        <dgm:presLayoutVars>
          <dgm:bulletEnabled val="1"/>
        </dgm:presLayoutVars>
      </dgm:prSet>
      <dgm:spPr/>
    </dgm:pt>
    <dgm:pt modelId="{F52A9149-0729-CF4A-86BC-1C69C2366E3A}" type="pres">
      <dgm:prSet presAssocID="{2DB0A512-C619-CD4F-80A1-24670BC75233}" presName="sibTrans" presStyleLbl="sibTrans2D1" presStyleIdx="0" presStyleCnt="2" custAng="2160727" custScaleX="417036" custScaleY="70621" custLinFactX="83660" custLinFactY="94925" custLinFactNeighborX="100000" custLinFactNeighborY="100000"/>
      <dgm:spPr/>
    </dgm:pt>
    <dgm:pt modelId="{FD85C0C0-7DC7-2640-BA9D-6686118C9FDA}" type="pres">
      <dgm:prSet presAssocID="{2DB0A512-C619-CD4F-80A1-24670BC75233}" presName="connectorText" presStyleLbl="sibTrans2D1" presStyleIdx="0" presStyleCnt="2"/>
      <dgm:spPr/>
    </dgm:pt>
    <dgm:pt modelId="{4D28A484-5F37-DA4D-866F-96BFD7119722}" type="pres">
      <dgm:prSet presAssocID="{FC39D7EC-4185-A846-8320-6A52E29F0865}" presName="node" presStyleLbl="node1" presStyleIdx="1" presStyleCnt="3" custLinFactY="-19602" custLinFactNeighborY="-100000">
        <dgm:presLayoutVars>
          <dgm:bulletEnabled val="1"/>
        </dgm:presLayoutVars>
      </dgm:prSet>
      <dgm:spPr/>
    </dgm:pt>
    <dgm:pt modelId="{5A12ABA5-66D1-424D-A2D1-18B8628C102E}" type="pres">
      <dgm:prSet presAssocID="{BE51FA5B-BAED-E14B-B6A4-F4A9E2A0E461}" presName="sibTrans" presStyleLbl="sibTrans2D1" presStyleIdx="1" presStyleCnt="2" custAng="3243174" custLinFactX="-88394" custLinFactNeighborX="-100000" custLinFactNeighborY="31945"/>
      <dgm:spPr/>
    </dgm:pt>
    <dgm:pt modelId="{2D125B29-4827-4F43-AC52-E87342E72DDC}" type="pres">
      <dgm:prSet presAssocID="{BE51FA5B-BAED-E14B-B6A4-F4A9E2A0E461}" presName="connectorText" presStyleLbl="sibTrans2D1" presStyleIdx="1" presStyleCnt="2"/>
      <dgm:spPr/>
    </dgm:pt>
    <dgm:pt modelId="{1C83434C-DED3-A64F-9576-5751F812ABC1}" type="pres">
      <dgm:prSet presAssocID="{82839633-D316-5F41-8838-5D77FB0C6AFC}" presName="node" presStyleLbl="node1" presStyleIdx="2" presStyleCnt="3" custLinFactNeighborX="4340" custLinFactNeighborY="50000">
        <dgm:presLayoutVars>
          <dgm:bulletEnabled val="1"/>
        </dgm:presLayoutVars>
      </dgm:prSet>
      <dgm:spPr/>
    </dgm:pt>
  </dgm:ptLst>
  <dgm:cxnLst>
    <dgm:cxn modelId="{FDD32222-4DDF-AD43-A910-2F18FB7108FA}" srcId="{4F9B1701-6294-3F4F-AE18-57ADE9E3C0B4}" destId="{82839633-D316-5F41-8838-5D77FB0C6AFC}" srcOrd="2" destOrd="0" parTransId="{A6B9A256-4CED-C643-9AE0-28BA7A7F734F}" sibTransId="{F9C2B591-9CC5-CE40-8E9C-F569E3BD2243}"/>
    <dgm:cxn modelId="{BC230658-D343-C34B-9192-B8D1E5DB84C1}" srcId="{4F9B1701-6294-3F4F-AE18-57ADE9E3C0B4}" destId="{A1CC67DD-D7D4-5E48-83B2-22237C97C103}" srcOrd="0" destOrd="0" parTransId="{FB030D24-2D31-1340-BC60-F7910E8E2CEA}" sibTransId="{2DB0A512-C619-CD4F-80A1-24670BC75233}"/>
    <dgm:cxn modelId="{FFA7725A-7605-584D-9D45-14D1A59AA7DC}" type="presOf" srcId="{A1CC67DD-D7D4-5E48-83B2-22237C97C103}" destId="{5650A0EF-B590-684E-9285-FD1BAD908440}" srcOrd="0" destOrd="0" presId="urn:microsoft.com/office/officeart/2005/8/layout/process1"/>
    <dgm:cxn modelId="{7C867E67-D079-3447-927A-63F059AF8065}" type="presOf" srcId="{BE51FA5B-BAED-E14B-B6A4-F4A9E2A0E461}" destId="{5A12ABA5-66D1-424D-A2D1-18B8628C102E}" srcOrd="0" destOrd="0" presId="urn:microsoft.com/office/officeart/2005/8/layout/process1"/>
    <dgm:cxn modelId="{DA3D1D7E-000C-4A46-AA06-0556BEF409C7}" type="presOf" srcId="{82839633-D316-5F41-8838-5D77FB0C6AFC}" destId="{1C83434C-DED3-A64F-9576-5751F812ABC1}" srcOrd="0" destOrd="0" presId="urn:microsoft.com/office/officeart/2005/8/layout/process1"/>
    <dgm:cxn modelId="{CCEF1C8C-B394-6046-AD02-42805DB81AE2}" type="presOf" srcId="{FC39D7EC-4185-A846-8320-6A52E29F0865}" destId="{4D28A484-5F37-DA4D-866F-96BFD7119722}" srcOrd="0" destOrd="0" presId="urn:microsoft.com/office/officeart/2005/8/layout/process1"/>
    <dgm:cxn modelId="{5C63839D-3D1E-3C47-ADFC-720D9B9B930E}" type="presOf" srcId="{4F9B1701-6294-3F4F-AE18-57ADE9E3C0B4}" destId="{498751DF-A2C1-0145-9EA9-CC2B4B98F921}" srcOrd="0" destOrd="0" presId="urn:microsoft.com/office/officeart/2005/8/layout/process1"/>
    <dgm:cxn modelId="{B903F5B7-391C-B34E-AD4D-FACAB5147D2E}" type="presOf" srcId="{2DB0A512-C619-CD4F-80A1-24670BC75233}" destId="{F52A9149-0729-CF4A-86BC-1C69C2366E3A}" srcOrd="0" destOrd="0" presId="urn:microsoft.com/office/officeart/2005/8/layout/process1"/>
    <dgm:cxn modelId="{11B5E2DE-4B66-0841-BD83-ED236FC8F44A}" type="presOf" srcId="{2DB0A512-C619-CD4F-80A1-24670BC75233}" destId="{FD85C0C0-7DC7-2640-BA9D-6686118C9FDA}" srcOrd="1" destOrd="0" presId="urn:microsoft.com/office/officeart/2005/8/layout/process1"/>
    <dgm:cxn modelId="{6C740CE3-987B-5B40-A674-FE69FA47739E}" type="presOf" srcId="{BE51FA5B-BAED-E14B-B6A4-F4A9E2A0E461}" destId="{2D125B29-4827-4F43-AC52-E87342E72DDC}" srcOrd="1" destOrd="0" presId="urn:microsoft.com/office/officeart/2005/8/layout/process1"/>
    <dgm:cxn modelId="{CADC46F4-D7E9-774A-8487-34142928839F}" srcId="{4F9B1701-6294-3F4F-AE18-57ADE9E3C0B4}" destId="{FC39D7EC-4185-A846-8320-6A52E29F0865}" srcOrd="1" destOrd="0" parTransId="{F90BEAF2-F075-CC41-99C4-9C6E82782720}" sibTransId="{BE51FA5B-BAED-E14B-B6A4-F4A9E2A0E461}"/>
    <dgm:cxn modelId="{807D00C2-7A34-594C-84E0-5DD733C6790B}" type="presParOf" srcId="{498751DF-A2C1-0145-9EA9-CC2B4B98F921}" destId="{5650A0EF-B590-684E-9285-FD1BAD908440}" srcOrd="0" destOrd="0" presId="urn:microsoft.com/office/officeart/2005/8/layout/process1"/>
    <dgm:cxn modelId="{9FCB42C4-748E-4241-9207-E1F8D5D811F0}" type="presParOf" srcId="{498751DF-A2C1-0145-9EA9-CC2B4B98F921}" destId="{F52A9149-0729-CF4A-86BC-1C69C2366E3A}" srcOrd="1" destOrd="0" presId="urn:microsoft.com/office/officeart/2005/8/layout/process1"/>
    <dgm:cxn modelId="{0EB98ED7-7CD9-044E-9C99-C6EDC930040E}" type="presParOf" srcId="{F52A9149-0729-CF4A-86BC-1C69C2366E3A}" destId="{FD85C0C0-7DC7-2640-BA9D-6686118C9FDA}" srcOrd="0" destOrd="0" presId="urn:microsoft.com/office/officeart/2005/8/layout/process1"/>
    <dgm:cxn modelId="{BCED30D2-D3D8-924B-A654-1ADB4715E97D}" type="presParOf" srcId="{498751DF-A2C1-0145-9EA9-CC2B4B98F921}" destId="{4D28A484-5F37-DA4D-866F-96BFD7119722}" srcOrd="2" destOrd="0" presId="urn:microsoft.com/office/officeart/2005/8/layout/process1"/>
    <dgm:cxn modelId="{0E836739-4D03-674A-9F52-E4B32CD9C3B8}" type="presParOf" srcId="{498751DF-A2C1-0145-9EA9-CC2B4B98F921}" destId="{5A12ABA5-66D1-424D-A2D1-18B8628C102E}" srcOrd="3" destOrd="0" presId="urn:microsoft.com/office/officeart/2005/8/layout/process1"/>
    <dgm:cxn modelId="{70A6804A-DE63-B541-9060-E69FBFD2B849}" type="presParOf" srcId="{5A12ABA5-66D1-424D-A2D1-18B8628C102E}" destId="{2D125B29-4827-4F43-AC52-E87342E72DDC}" srcOrd="0" destOrd="0" presId="urn:microsoft.com/office/officeart/2005/8/layout/process1"/>
    <dgm:cxn modelId="{F638F924-7C99-354F-84C5-8273D2554768}" type="presParOf" srcId="{498751DF-A2C1-0145-9EA9-CC2B4B98F921}" destId="{1C83434C-DED3-A64F-9576-5751F812ABC1}"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9B1701-6294-3F4F-AE18-57ADE9E3C0B4}" type="doc">
      <dgm:prSet loTypeId="urn:microsoft.com/office/officeart/2005/8/layout/process1" loCatId="" qsTypeId="urn:microsoft.com/office/officeart/2005/8/quickstyle/simple1" qsCatId="simple" csTypeId="urn:microsoft.com/office/officeart/2005/8/colors/accent1_2" csCatId="accent1" phldr="1"/>
      <dgm:spPr/>
    </dgm:pt>
    <dgm:pt modelId="{A1CC67DD-D7D4-5E48-83B2-22237C97C103}">
      <dgm:prSet phldrT="[Text]"/>
      <dgm:spPr>
        <a:solidFill>
          <a:schemeClr val="accent6">
            <a:lumMod val="75000"/>
          </a:schemeClr>
        </a:solidFill>
      </dgm:spPr>
      <dgm:t>
        <a:bodyPr/>
        <a:lstStyle/>
        <a:p>
          <a:r>
            <a:rPr lang="en-US" dirty="0"/>
            <a:t>Sociodemographic Factors</a:t>
          </a:r>
        </a:p>
      </dgm:t>
    </dgm:pt>
    <dgm:pt modelId="{FB030D24-2D31-1340-BC60-F7910E8E2CEA}" type="parTrans" cxnId="{BC230658-D343-C34B-9192-B8D1E5DB84C1}">
      <dgm:prSet/>
      <dgm:spPr/>
      <dgm:t>
        <a:bodyPr/>
        <a:lstStyle/>
        <a:p>
          <a:endParaRPr lang="en-US"/>
        </a:p>
      </dgm:t>
    </dgm:pt>
    <dgm:pt modelId="{2DB0A512-C619-CD4F-80A1-24670BC75233}" type="sibTrans" cxnId="{BC230658-D343-C34B-9192-B8D1E5DB84C1}">
      <dgm:prSet/>
      <dgm:spPr/>
      <dgm:t>
        <a:bodyPr/>
        <a:lstStyle/>
        <a:p>
          <a:endParaRPr lang="en-US"/>
        </a:p>
      </dgm:t>
    </dgm:pt>
    <dgm:pt modelId="{FC39D7EC-4185-A846-8320-6A52E29F0865}">
      <dgm:prSet phldrT="[Text]"/>
      <dgm:spPr>
        <a:solidFill>
          <a:srgbClr val="4472C4"/>
        </a:solidFill>
      </dgm:spPr>
      <dgm:t>
        <a:bodyPr/>
        <a:lstStyle/>
        <a:p>
          <a:r>
            <a:rPr lang="en-US" dirty="0"/>
            <a:t>Transportation-Related Factors</a:t>
          </a:r>
        </a:p>
      </dgm:t>
    </dgm:pt>
    <dgm:pt modelId="{F90BEAF2-F075-CC41-99C4-9C6E82782720}" type="parTrans" cxnId="{CADC46F4-D7E9-774A-8487-34142928839F}">
      <dgm:prSet/>
      <dgm:spPr/>
      <dgm:t>
        <a:bodyPr/>
        <a:lstStyle/>
        <a:p>
          <a:endParaRPr lang="en-US"/>
        </a:p>
      </dgm:t>
    </dgm:pt>
    <dgm:pt modelId="{BE51FA5B-BAED-E14B-B6A4-F4A9E2A0E461}" type="sibTrans" cxnId="{CADC46F4-D7E9-774A-8487-34142928839F}">
      <dgm:prSet/>
      <dgm:spPr/>
      <dgm:t>
        <a:bodyPr/>
        <a:lstStyle/>
        <a:p>
          <a:endParaRPr lang="en-US"/>
        </a:p>
      </dgm:t>
    </dgm:pt>
    <dgm:pt modelId="{82839633-D316-5F41-8838-5D77FB0C6AFC}">
      <dgm:prSet phldrT="[Text]"/>
      <dgm:spPr>
        <a:solidFill>
          <a:schemeClr val="accent2">
            <a:lumMod val="75000"/>
          </a:schemeClr>
        </a:solidFill>
      </dgm:spPr>
      <dgm:t>
        <a:bodyPr/>
        <a:lstStyle/>
        <a:p>
          <a:r>
            <a:rPr lang="en-US" dirty="0"/>
            <a:t>Health Impact </a:t>
          </a:r>
        </a:p>
      </dgm:t>
    </dgm:pt>
    <dgm:pt modelId="{A6B9A256-4CED-C643-9AE0-28BA7A7F734F}" type="parTrans" cxnId="{FDD32222-4DDF-AD43-A910-2F18FB7108FA}">
      <dgm:prSet/>
      <dgm:spPr/>
      <dgm:t>
        <a:bodyPr/>
        <a:lstStyle/>
        <a:p>
          <a:endParaRPr lang="en-US"/>
        </a:p>
      </dgm:t>
    </dgm:pt>
    <dgm:pt modelId="{F9C2B591-9CC5-CE40-8E9C-F569E3BD2243}" type="sibTrans" cxnId="{FDD32222-4DDF-AD43-A910-2F18FB7108FA}">
      <dgm:prSet/>
      <dgm:spPr/>
      <dgm:t>
        <a:bodyPr/>
        <a:lstStyle/>
        <a:p>
          <a:endParaRPr lang="en-US"/>
        </a:p>
      </dgm:t>
    </dgm:pt>
    <dgm:pt modelId="{498751DF-A2C1-0145-9EA9-CC2B4B98F921}" type="pres">
      <dgm:prSet presAssocID="{4F9B1701-6294-3F4F-AE18-57ADE9E3C0B4}" presName="Name0" presStyleCnt="0">
        <dgm:presLayoutVars>
          <dgm:dir/>
          <dgm:resizeHandles val="exact"/>
        </dgm:presLayoutVars>
      </dgm:prSet>
      <dgm:spPr/>
    </dgm:pt>
    <dgm:pt modelId="{5650A0EF-B590-684E-9285-FD1BAD908440}" type="pres">
      <dgm:prSet presAssocID="{A1CC67DD-D7D4-5E48-83B2-22237C97C103}" presName="node" presStyleLbl="node1" presStyleIdx="0" presStyleCnt="3" custLinFactNeighborY="50000">
        <dgm:presLayoutVars>
          <dgm:bulletEnabled val="1"/>
        </dgm:presLayoutVars>
      </dgm:prSet>
      <dgm:spPr/>
    </dgm:pt>
    <dgm:pt modelId="{F52A9149-0729-CF4A-86BC-1C69C2366E3A}" type="pres">
      <dgm:prSet presAssocID="{2DB0A512-C619-CD4F-80A1-24670BC75233}" presName="sibTrans" presStyleLbl="sibTrans2D1" presStyleIdx="0" presStyleCnt="2" custAng="2160727" custScaleX="417036" custScaleY="70621" custLinFactX="83660" custLinFactY="94925" custLinFactNeighborX="100000" custLinFactNeighborY="100000"/>
      <dgm:spPr/>
    </dgm:pt>
    <dgm:pt modelId="{FD85C0C0-7DC7-2640-BA9D-6686118C9FDA}" type="pres">
      <dgm:prSet presAssocID="{2DB0A512-C619-CD4F-80A1-24670BC75233}" presName="connectorText" presStyleLbl="sibTrans2D1" presStyleIdx="0" presStyleCnt="2"/>
      <dgm:spPr/>
    </dgm:pt>
    <dgm:pt modelId="{4D28A484-5F37-DA4D-866F-96BFD7119722}" type="pres">
      <dgm:prSet presAssocID="{FC39D7EC-4185-A846-8320-6A52E29F0865}" presName="node" presStyleLbl="node1" presStyleIdx="1" presStyleCnt="3" custLinFactY="-19602" custLinFactNeighborY="-100000">
        <dgm:presLayoutVars>
          <dgm:bulletEnabled val="1"/>
        </dgm:presLayoutVars>
      </dgm:prSet>
      <dgm:spPr/>
    </dgm:pt>
    <dgm:pt modelId="{5A12ABA5-66D1-424D-A2D1-18B8628C102E}" type="pres">
      <dgm:prSet presAssocID="{BE51FA5B-BAED-E14B-B6A4-F4A9E2A0E461}" presName="sibTrans" presStyleLbl="sibTrans2D1" presStyleIdx="1" presStyleCnt="2" custAng="3243174" custLinFactX="-88394" custLinFactNeighborX="-100000" custLinFactNeighborY="31945"/>
      <dgm:spPr/>
    </dgm:pt>
    <dgm:pt modelId="{2D125B29-4827-4F43-AC52-E87342E72DDC}" type="pres">
      <dgm:prSet presAssocID="{BE51FA5B-BAED-E14B-B6A4-F4A9E2A0E461}" presName="connectorText" presStyleLbl="sibTrans2D1" presStyleIdx="1" presStyleCnt="2"/>
      <dgm:spPr/>
    </dgm:pt>
    <dgm:pt modelId="{1C83434C-DED3-A64F-9576-5751F812ABC1}" type="pres">
      <dgm:prSet presAssocID="{82839633-D316-5F41-8838-5D77FB0C6AFC}" presName="node" presStyleLbl="node1" presStyleIdx="2" presStyleCnt="3" custLinFactNeighborX="4340" custLinFactNeighborY="50000">
        <dgm:presLayoutVars>
          <dgm:bulletEnabled val="1"/>
        </dgm:presLayoutVars>
      </dgm:prSet>
      <dgm:spPr/>
    </dgm:pt>
  </dgm:ptLst>
  <dgm:cxnLst>
    <dgm:cxn modelId="{FDD32222-4DDF-AD43-A910-2F18FB7108FA}" srcId="{4F9B1701-6294-3F4F-AE18-57ADE9E3C0B4}" destId="{82839633-D316-5F41-8838-5D77FB0C6AFC}" srcOrd="2" destOrd="0" parTransId="{A6B9A256-4CED-C643-9AE0-28BA7A7F734F}" sibTransId="{F9C2B591-9CC5-CE40-8E9C-F569E3BD2243}"/>
    <dgm:cxn modelId="{BC230658-D343-C34B-9192-B8D1E5DB84C1}" srcId="{4F9B1701-6294-3F4F-AE18-57ADE9E3C0B4}" destId="{A1CC67DD-D7D4-5E48-83B2-22237C97C103}" srcOrd="0" destOrd="0" parTransId="{FB030D24-2D31-1340-BC60-F7910E8E2CEA}" sibTransId="{2DB0A512-C619-CD4F-80A1-24670BC75233}"/>
    <dgm:cxn modelId="{FFA7725A-7605-584D-9D45-14D1A59AA7DC}" type="presOf" srcId="{A1CC67DD-D7D4-5E48-83B2-22237C97C103}" destId="{5650A0EF-B590-684E-9285-FD1BAD908440}" srcOrd="0" destOrd="0" presId="urn:microsoft.com/office/officeart/2005/8/layout/process1"/>
    <dgm:cxn modelId="{7C867E67-D079-3447-927A-63F059AF8065}" type="presOf" srcId="{BE51FA5B-BAED-E14B-B6A4-F4A9E2A0E461}" destId="{5A12ABA5-66D1-424D-A2D1-18B8628C102E}" srcOrd="0" destOrd="0" presId="urn:microsoft.com/office/officeart/2005/8/layout/process1"/>
    <dgm:cxn modelId="{DA3D1D7E-000C-4A46-AA06-0556BEF409C7}" type="presOf" srcId="{82839633-D316-5F41-8838-5D77FB0C6AFC}" destId="{1C83434C-DED3-A64F-9576-5751F812ABC1}" srcOrd="0" destOrd="0" presId="urn:microsoft.com/office/officeart/2005/8/layout/process1"/>
    <dgm:cxn modelId="{CCEF1C8C-B394-6046-AD02-42805DB81AE2}" type="presOf" srcId="{FC39D7EC-4185-A846-8320-6A52E29F0865}" destId="{4D28A484-5F37-DA4D-866F-96BFD7119722}" srcOrd="0" destOrd="0" presId="urn:microsoft.com/office/officeart/2005/8/layout/process1"/>
    <dgm:cxn modelId="{5C63839D-3D1E-3C47-ADFC-720D9B9B930E}" type="presOf" srcId="{4F9B1701-6294-3F4F-AE18-57ADE9E3C0B4}" destId="{498751DF-A2C1-0145-9EA9-CC2B4B98F921}" srcOrd="0" destOrd="0" presId="urn:microsoft.com/office/officeart/2005/8/layout/process1"/>
    <dgm:cxn modelId="{B903F5B7-391C-B34E-AD4D-FACAB5147D2E}" type="presOf" srcId="{2DB0A512-C619-CD4F-80A1-24670BC75233}" destId="{F52A9149-0729-CF4A-86BC-1C69C2366E3A}" srcOrd="0" destOrd="0" presId="urn:microsoft.com/office/officeart/2005/8/layout/process1"/>
    <dgm:cxn modelId="{11B5E2DE-4B66-0841-BD83-ED236FC8F44A}" type="presOf" srcId="{2DB0A512-C619-CD4F-80A1-24670BC75233}" destId="{FD85C0C0-7DC7-2640-BA9D-6686118C9FDA}" srcOrd="1" destOrd="0" presId="urn:microsoft.com/office/officeart/2005/8/layout/process1"/>
    <dgm:cxn modelId="{6C740CE3-987B-5B40-A674-FE69FA47739E}" type="presOf" srcId="{BE51FA5B-BAED-E14B-B6A4-F4A9E2A0E461}" destId="{2D125B29-4827-4F43-AC52-E87342E72DDC}" srcOrd="1" destOrd="0" presId="urn:microsoft.com/office/officeart/2005/8/layout/process1"/>
    <dgm:cxn modelId="{CADC46F4-D7E9-774A-8487-34142928839F}" srcId="{4F9B1701-6294-3F4F-AE18-57ADE9E3C0B4}" destId="{FC39D7EC-4185-A846-8320-6A52E29F0865}" srcOrd="1" destOrd="0" parTransId="{F90BEAF2-F075-CC41-99C4-9C6E82782720}" sibTransId="{BE51FA5B-BAED-E14B-B6A4-F4A9E2A0E461}"/>
    <dgm:cxn modelId="{807D00C2-7A34-594C-84E0-5DD733C6790B}" type="presParOf" srcId="{498751DF-A2C1-0145-9EA9-CC2B4B98F921}" destId="{5650A0EF-B590-684E-9285-FD1BAD908440}" srcOrd="0" destOrd="0" presId="urn:microsoft.com/office/officeart/2005/8/layout/process1"/>
    <dgm:cxn modelId="{9FCB42C4-748E-4241-9207-E1F8D5D811F0}" type="presParOf" srcId="{498751DF-A2C1-0145-9EA9-CC2B4B98F921}" destId="{F52A9149-0729-CF4A-86BC-1C69C2366E3A}" srcOrd="1" destOrd="0" presId="urn:microsoft.com/office/officeart/2005/8/layout/process1"/>
    <dgm:cxn modelId="{0EB98ED7-7CD9-044E-9C99-C6EDC930040E}" type="presParOf" srcId="{F52A9149-0729-CF4A-86BC-1C69C2366E3A}" destId="{FD85C0C0-7DC7-2640-BA9D-6686118C9FDA}" srcOrd="0" destOrd="0" presId="urn:microsoft.com/office/officeart/2005/8/layout/process1"/>
    <dgm:cxn modelId="{BCED30D2-D3D8-924B-A654-1ADB4715E97D}" type="presParOf" srcId="{498751DF-A2C1-0145-9EA9-CC2B4B98F921}" destId="{4D28A484-5F37-DA4D-866F-96BFD7119722}" srcOrd="2" destOrd="0" presId="urn:microsoft.com/office/officeart/2005/8/layout/process1"/>
    <dgm:cxn modelId="{0E836739-4D03-674A-9F52-E4B32CD9C3B8}" type="presParOf" srcId="{498751DF-A2C1-0145-9EA9-CC2B4B98F921}" destId="{5A12ABA5-66D1-424D-A2D1-18B8628C102E}" srcOrd="3" destOrd="0" presId="urn:microsoft.com/office/officeart/2005/8/layout/process1"/>
    <dgm:cxn modelId="{70A6804A-DE63-B541-9060-E69FBFD2B849}" type="presParOf" srcId="{5A12ABA5-66D1-424D-A2D1-18B8628C102E}" destId="{2D125B29-4827-4F43-AC52-E87342E72DDC}" srcOrd="0" destOrd="0" presId="urn:microsoft.com/office/officeart/2005/8/layout/process1"/>
    <dgm:cxn modelId="{F638F924-7C99-354F-84C5-8273D2554768}" type="presParOf" srcId="{498751DF-A2C1-0145-9EA9-CC2B4B98F921}" destId="{1C83434C-DED3-A64F-9576-5751F812ABC1}"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9B1701-6294-3F4F-AE18-57ADE9E3C0B4}" type="doc">
      <dgm:prSet loTypeId="urn:microsoft.com/office/officeart/2005/8/layout/process1" loCatId="" qsTypeId="urn:microsoft.com/office/officeart/2005/8/quickstyle/simple1" qsCatId="simple" csTypeId="urn:microsoft.com/office/officeart/2005/8/colors/accent1_2" csCatId="accent1" phldr="1"/>
      <dgm:spPr/>
    </dgm:pt>
    <dgm:pt modelId="{A1CC67DD-D7D4-5E48-83B2-22237C97C103}">
      <dgm:prSet phldrT="[Text]"/>
      <dgm:spPr/>
      <dgm:t>
        <a:bodyPr/>
        <a:lstStyle/>
        <a:p>
          <a:r>
            <a:rPr lang="en-US" dirty="0"/>
            <a:t>Transportation-Related Factors</a:t>
          </a:r>
        </a:p>
      </dgm:t>
    </dgm:pt>
    <dgm:pt modelId="{FB030D24-2D31-1340-BC60-F7910E8E2CEA}" type="parTrans" cxnId="{BC230658-D343-C34B-9192-B8D1E5DB84C1}">
      <dgm:prSet/>
      <dgm:spPr/>
      <dgm:t>
        <a:bodyPr/>
        <a:lstStyle/>
        <a:p>
          <a:endParaRPr lang="en-US"/>
        </a:p>
      </dgm:t>
    </dgm:pt>
    <dgm:pt modelId="{2DB0A512-C619-CD4F-80A1-24670BC75233}" type="sibTrans" cxnId="{BC230658-D343-C34B-9192-B8D1E5DB84C1}">
      <dgm:prSet/>
      <dgm:spPr/>
      <dgm:t>
        <a:bodyPr/>
        <a:lstStyle/>
        <a:p>
          <a:endParaRPr lang="en-US"/>
        </a:p>
      </dgm:t>
    </dgm:pt>
    <dgm:pt modelId="{FC39D7EC-4185-A846-8320-6A52E29F0865}">
      <dgm:prSet phldrT="[Text]"/>
      <dgm:spPr>
        <a:solidFill>
          <a:schemeClr val="accent6">
            <a:lumMod val="75000"/>
          </a:schemeClr>
        </a:solidFill>
      </dgm:spPr>
      <dgm:t>
        <a:bodyPr/>
        <a:lstStyle/>
        <a:p>
          <a:r>
            <a:rPr lang="en-US" dirty="0"/>
            <a:t>Sociodemographic Factors</a:t>
          </a:r>
        </a:p>
      </dgm:t>
    </dgm:pt>
    <dgm:pt modelId="{F90BEAF2-F075-CC41-99C4-9C6E82782720}" type="parTrans" cxnId="{CADC46F4-D7E9-774A-8487-34142928839F}">
      <dgm:prSet/>
      <dgm:spPr/>
      <dgm:t>
        <a:bodyPr/>
        <a:lstStyle/>
        <a:p>
          <a:endParaRPr lang="en-US"/>
        </a:p>
      </dgm:t>
    </dgm:pt>
    <dgm:pt modelId="{BE51FA5B-BAED-E14B-B6A4-F4A9E2A0E461}" type="sibTrans" cxnId="{CADC46F4-D7E9-774A-8487-34142928839F}">
      <dgm:prSet/>
      <dgm:spPr/>
      <dgm:t>
        <a:bodyPr/>
        <a:lstStyle/>
        <a:p>
          <a:endParaRPr lang="en-US"/>
        </a:p>
      </dgm:t>
    </dgm:pt>
    <dgm:pt modelId="{82839633-D316-5F41-8838-5D77FB0C6AFC}">
      <dgm:prSet phldrT="[Text]"/>
      <dgm:spPr>
        <a:solidFill>
          <a:schemeClr val="accent2">
            <a:lumMod val="75000"/>
          </a:schemeClr>
        </a:solidFill>
      </dgm:spPr>
      <dgm:t>
        <a:bodyPr/>
        <a:lstStyle/>
        <a:p>
          <a:r>
            <a:rPr lang="en-US" dirty="0"/>
            <a:t>Health Impact </a:t>
          </a:r>
        </a:p>
      </dgm:t>
    </dgm:pt>
    <dgm:pt modelId="{A6B9A256-4CED-C643-9AE0-28BA7A7F734F}" type="parTrans" cxnId="{FDD32222-4DDF-AD43-A910-2F18FB7108FA}">
      <dgm:prSet/>
      <dgm:spPr/>
      <dgm:t>
        <a:bodyPr/>
        <a:lstStyle/>
        <a:p>
          <a:endParaRPr lang="en-US"/>
        </a:p>
      </dgm:t>
    </dgm:pt>
    <dgm:pt modelId="{F9C2B591-9CC5-CE40-8E9C-F569E3BD2243}" type="sibTrans" cxnId="{FDD32222-4DDF-AD43-A910-2F18FB7108FA}">
      <dgm:prSet/>
      <dgm:spPr/>
      <dgm:t>
        <a:bodyPr/>
        <a:lstStyle/>
        <a:p>
          <a:endParaRPr lang="en-US"/>
        </a:p>
      </dgm:t>
    </dgm:pt>
    <dgm:pt modelId="{498751DF-A2C1-0145-9EA9-CC2B4B98F921}" type="pres">
      <dgm:prSet presAssocID="{4F9B1701-6294-3F4F-AE18-57ADE9E3C0B4}" presName="Name0" presStyleCnt="0">
        <dgm:presLayoutVars>
          <dgm:dir/>
          <dgm:resizeHandles val="exact"/>
        </dgm:presLayoutVars>
      </dgm:prSet>
      <dgm:spPr/>
    </dgm:pt>
    <dgm:pt modelId="{5650A0EF-B590-684E-9285-FD1BAD908440}" type="pres">
      <dgm:prSet presAssocID="{A1CC67DD-D7D4-5E48-83B2-22237C97C103}" presName="node" presStyleLbl="node1" presStyleIdx="0" presStyleCnt="3" custLinFactNeighborY="50000">
        <dgm:presLayoutVars>
          <dgm:bulletEnabled val="1"/>
        </dgm:presLayoutVars>
      </dgm:prSet>
      <dgm:spPr/>
    </dgm:pt>
    <dgm:pt modelId="{F52A9149-0729-CF4A-86BC-1C69C2366E3A}" type="pres">
      <dgm:prSet presAssocID="{2DB0A512-C619-CD4F-80A1-24670BC75233}" presName="sibTrans" presStyleLbl="sibTrans2D1" presStyleIdx="0" presStyleCnt="2" custAng="2160727" custScaleX="417036" custScaleY="70621" custLinFactX="83660" custLinFactY="94925" custLinFactNeighborX="100000" custLinFactNeighborY="100000"/>
      <dgm:spPr/>
    </dgm:pt>
    <dgm:pt modelId="{FD85C0C0-7DC7-2640-BA9D-6686118C9FDA}" type="pres">
      <dgm:prSet presAssocID="{2DB0A512-C619-CD4F-80A1-24670BC75233}" presName="connectorText" presStyleLbl="sibTrans2D1" presStyleIdx="0" presStyleCnt="2"/>
      <dgm:spPr/>
    </dgm:pt>
    <dgm:pt modelId="{4D28A484-5F37-DA4D-866F-96BFD7119722}" type="pres">
      <dgm:prSet presAssocID="{FC39D7EC-4185-A846-8320-6A52E29F0865}" presName="node" presStyleLbl="node1" presStyleIdx="1" presStyleCnt="3" custLinFactY="-19602" custLinFactNeighborY="-100000">
        <dgm:presLayoutVars>
          <dgm:bulletEnabled val="1"/>
        </dgm:presLayoutVars>
      </dgm:prSet>
      <dgm:spPr/>
    </dgm:pt>
    <dgm:pt modelId="{5A12ABA5-66D1-424D-A2D1-18B8628C102E}" type="pres">
      <dgm:prSet presAssocID="{BE51FA5B-BAED-E14B-B6A4-F4A9E2A0E461}" presName="sibTrans" presStyleLbl="sibTrans2D1" presStyleIdx="1" presStyleCnt="2" custAng="3243174" custLinFactX="-88394" custLinFactNeighborX="-100000" custLinFactNeighborY="31945"/>
      <dgm:spPr/>
    </dgm:pt>
    <dgm:pt modelId="{2D125B29-4827-4F43-AC52-E87342E72DDC}" type="pres">
      <dgm:prSet presAssocID="{BE51FA5B-BAED-E14B-B6A4-F4A9E2A0E461}" presName="connectorText" presStyleLbl="sibTrans2D1" presStyleIdx="1" presStyleCnt="2"/>
      <dgm:spPr/>
    </dgm:pt>
    <dgm:pt modelId="{1C83434C-DED3-A64F-9576-5751F812ABC1}" type="pres">
      <dgm:prSet presAssocID="{82839633-D316-5F41-8838-5D77FB0C6AFC}" presName="node" presStyleLbl="node1" presStyleIdx="2" presStyleCnt="3" custLinFactNeighborX="4340" custLinFactNeighborY="50000">
        <dgm:presLayoutVars>
          <dgm:bulletEnabled val="1"/>
        </dgm:presLayoutVars>
      </dgm:prSet>
      <dgm:spPr/>
    </dgm:pt>
  </dgm:ptLst>
  <dgm:cxnLst>
    <dgm:cxn modelId="{FDD32222-4DDF-AD43-A910-2F18FB7108FA}" srcId="{4F9B1701-6294-3F4F-AE18-57ADE9E3C0B4}" destId="{82839633-D316-5F41-8838-5D77FB0C6AFC}" srcOrd="2" destOrd="0" parTransId="{A6B9A256-4CED-C643-9AE0-28BA7A7F734F}" sibTransId="{F9C2B591-9CC5-CE40-8E9C-F569E3BD2243}"/>
    <dgm:cxn modelId="{BC230658-D343-C34B-9192-B8D1E5DB84C1}" srcId="{4F9B1701-6294-3F4F-AE18-57ADE9E3C0B4}" destId="{A1CC67DD-D7D4-5E48-83B2-22237C97C103}" srcOrd="0" destOrd="0" parTransId="{FB030D24-2D31-1340-BC60-F7910E8E2CEA}" sibTransId="{2DB0A512-C619-CD4F-80A1-24670BC75233}"/>
    <dgm:cxn modelId="{FFA7725A-7605-584D-9D45-14D1A59AA7DC}" type="presOf" srcId="{A1CC67DD-D7D4-5E48-83B2-22237C97C103}" destId="{5650A0EF-B590-684E-9285-FD1BAD908440}" srcOrd="0" destOrd="0" presId="urn:microsoft.com/office/officeart/2005/8/layout/process1"/>
    <dgm:cxn modelId="{7C867E67-D079-3447-927A-63F059AF8065}" type="presOf" srcId="{BE51FA5B-BAED-E14B-B6A4-F4A9E2A0E461}" destId="{5A12ABA5-66D1-424D-A2D1-18B8628C102E}" srcOrd="0" destOrd="0" presId="urn:microsoft.com/office/officeart/2005/8/layout/process1"/>
    <dgm:cxn modelId="{DA3D1D7E-000C-4A46-AA06-0556BEF409C7}" type="presOf" srcId="{82839633-D316-5F41-8838-5D77FB0C6AFC}" destId="{1C83434C-DED3-A64F-9576-5751F812ABC1}" srcOrd="0" destOrd="0" presId="urn:microsoft.com/office/officeart/2005/8/layout/process1"/>
    <dgm:cxn modelId="{CCEF1C8C-B394-6046-AD02-42805DB81AE2}" type="presOf" srcId="{FC39D7EC-4185-A846-8320-6A52E29F0865}" destId="{4D28A484-5F37-DA4D-866F-96BFD7119722}" srcOrd="0" destOrd="0" presId="urn:microsoft.com/office/officeart/2005/8/layout/process1"/>
    <dgm:cxn modelId="{5C63839D-3D1E-3C47-ADFC-720D9B9B930E}" type="presOf" srcId="{4F9B1701-6294-3F4F-AE18-57ADE9E3C0B4}" destId="{498751DF-A2C1-0145-9EA9-CC2B4B98F921}" srcOrd="0" destOrd="0" presId="urn:microsoft.com/office/officeart/2005/8/layout/process1"/>
    <dgm:cxn modelId="{B903F5B7-391C-B34E-AD4D-FACAB5147D2E}" type="presOf" srcId="{2DB0A512-C619-CD4F-80A1-24670BC75233}" destId="{F52A9149-0729-CF4A-86BC-1C69C2366E3A}" srcOrd="0" destOrd="0" presId="urn:microsoft.com/office/officeart/2005/8/layout/process1"/>
    <dgm:cxn modelId="{11B5E2DE-4B66-0841-BD83-ED236FC8F44A}" type="presOf" srcId="{2DB0A512-C619-CD4F-80A1-24670BC75233}" destId="{FD85C0C0-7DC7-2640-BA9D-6686118C9FDA}" srcOrd="1" destOrd="0" presId="urn:microsoft.com/office/officeart/2005/8/layout/process1"/>
    <dgm:cxn modelId="{6C740CE3-987B-5B40-A674-FE69FA47739E}" type="presOf" srcId="{BE51FA5B-BAED-E14B-B6A4-F4A9E2A0E461}" destId="{2D125B29-4827-4F43-AC52-E87342E72DDC}" srcOrd="1" destOrd="0" presId="urn:microsoft.com/office/officeart/2005/8/layout/process1"/>
    <dgm:cxn modelId="{CADC46F4-D7E9-774A-8487-34142928839F}" srcId="{4F9B1701-6294-3F4F-AE18-57ADE9E3C0B4}" destId="{FC39D7EC-4185-A846-8320-6A52E29F0865}" srcOrd="1" destOrd="0" parTransId="{F90BEAF2-F075-CC41-99C4-9C6E82782720}" sibTransId="{BE51FA5B-BAED-E14B-B6A4-F4A9E2A0E461}"/>
    <dgm:cxn modelId="{807D00C2-7A34-594C-84E0-5DD733C6790B}" type="presParOf" srcId="{498751DF-A2C1-0145-9EA9-CC2B4B98F921}" destId="{5650A0EF-B590-684E-9285-FD1BAD908440}" srcOrd="0" destOrd="0" presId="urn:microsoft.com/office/officeart/2005/8/layout/process1"/>
    <dgm:cxn modelId="{9FCB42C4-748E-4241-9207-E1F8D5D811F0}" type="presParOf" srcId="{498751DF-A2C1-0145-9EA9-CC2B4B98F921}" destId="{F52A9149-0729-CF4A-86BC-1C69C2366E3A}" srcOrd="1" destOrd="0" presId="urn:microsoft.com/office/officeart/2005/8/layout/process1"/>
    <dgm:cxn modelId="{0EB98ED7-7CD9-044E-9C99-C6EDC930040E}" type="presParOf" srcId="{F52A9149-0729-CF4A-86BC-1C69C2366E3A}" destId="{FD85C0C0-7DC7-2640-BA9D-6686118C9FDA}" srcOrd="0" destOrd="0" presId="urn:microsoft.com/office/officeart/2005/8/layout/process1"/>
    <dgm:cxn modelId="{BCED30D2-D3D8-924B-A654-1ADB4715E97D}" type="presParOf" srcId="{498751DF-A2C1-0145-9EA9-CC2B4B98F921}" destId="{4D28A484-5F37-DA4D-866F-96BFD7119722}" srcOrd="2" destOrd="0" presId="urn:microsoft.com/office/officeart/2005/8/layout/process1"/>
    <dgm:cxn modelId="{0E836739-4D03-674A-9F52-E4B32CD9C3B8}" type="presParOf" srcId="{498751DF-A2C1-0145-9EA9-CC2B4B98F921}" destId="{5A12ABA5-66D1-424D-A2D1-18B8628C102E}" srcOrd="3" destOrd="0" presId="urn:microsoft.com/office/officeart/2005/8/layout/process1"/>
    <dgm:cxn modelId="{70A6804A-DE63-B541-9060-E69FBFD2B849}" type="presParOf" srcId="{5A12ABA5-66D1-424D-A2D1-18B8628C102E}" destId="{2D125B29-4827-4F43-AC52-E87342E72DDC}" srcOrd="0" destOrd="0" presId="urn:microsoft.com/office/officeart/2005/8/layout/process1"/>
    <dgm:cxn modelId="{F638F924-7C99-354F-84C5-8273D2554768}" type="presParOf" srcId="{498751DF-A2C1-0145-9EA9-CC2B4B98F921}" destId="{1C83434C-DED3-A64F-9576-5751F812ABC1}"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9B1701-6294-3F4F-AE18-57ADE9E3C0B4}" type="doc">
      <dgm:prSet loTypeId="urn:microsoft.com/office/officeart/2005/8/layout/process1" loCatId="" qsTypeId="urn:microsoft.com/office/officeart/2005/8/quickstyle/simple1" qsCatId="simple" csTypeId="urn:microsoft.com/office/officeart/2005/8/colors/accent1_2" csCatId="accent1" phldr="1"/>
      <dgm:spPr/>
    </dgm:pt>
    <dgm:pt modelId="{A1CC67DD-D7D4-5E48-83B2-22237C97C103}">
      <dgm:prSet phldrT="[Text]"/>
      <dgm:spPr>
        <a:solidFill>
          <a:schemeClr val="accent6">
            <a:lumMod val="75000"/>
          </a:schemeClr>
        </a:solidFill>
      </dgm:spPr>
      <dgm:t>
        <a:bodyPr/>
        <a:lstStyle/>
        <a:p>
          <a:r>
            <a:rPr lang="en-US" dirty="0"/>
            <a:t>Sociodemographic Factors</a:t>
          </a:r>
        </a:p>
      </dgm:t>
    </dgm:pt>
    <dgm:pt modelId="{FB030D24-2D31-1340-BC60-F7910E8E2CEA}" type="parTrans" cxnId="{BC230658-D343-C34B-9192-B8D1E5DB84C1}">
      <dgm:prSet/>
      <dgm:spPr/>
      <dgm:t>
        <a:bodyPr/>
        <a:lstStyle/>
        <a:p>
          <a:endParaRPr lang="en-US"/>
        </a:p>
      </dgm:t>
    </dgm:pt>
    <dgm:pt modelId="{2DB0A512-C619-CD4F-80A1-24670BC75233}" type="sibTrans" cxnId="{BC230658-D343-C34B-9192-B8D1E5DB84C1}">
      <dgm:prSet/>
      <dgm:spPr/>
      <dgm:t>
        <a:bodyPr/>
        <a:lstStyle/>
        <a:p>
          <a:endParaRPr lang="en-US"/>
        </a:p>
      </dgm:t>
    </dgm:pt>
    <dgm:pt modelId="{FC39D7EC-4185-A846-8320-6A52E29F0865}">
      <dgm:prSet phldrT="[Text]"/>
      <dgm:spPr>
        <a:solidFill>
          <a:srgbClr val="4472C4"/>
        </a:solidFill>
      </dgm:spPr>
      <dgm:t>
        <a:bodyPr/>
        <a:lstStyle/>
        <a:p>
          <a:r>
            <a:rPr lang="en-US" dirty="0"/>
            <a:t>Transportation-Related Factors</a:t>
          </a:r>
        </a:p>
      </dgm:t>
    </dgm:pt>
    <dgm:pt modelId="{F90BEAF2-F075-CC41-99C4-9C6E82782720}" type="parTrans" cxnId="{CADC46F4-D7E9-774A-8487-34142928839F}">
      <dgm:prSet/>
      <dgm:spPr/>
      <dgm:t>
        <a:bodyPr/>
        <a:lstStyle/>
        <a:p>
          <a:endParaRPr lang="en-US"/>
        </a:p>
      </dgm:t>
    </dgm:pt>
    <dgm:pt modelId="{BE51FA5B-BAED-E14B-B6A4-F4A9E2A0E461}" type="sibTrans" cxnId="{CADC46F4-D7E9-774A-8487-34142928839F}">
      <dgm:prSet/>
      <dgm:spPr/>
      <dgm:t>
        <a:bodyPr/>
        <a:lstStyle/>
        <a:p>
          <a:endParaRPr lang="en-US"/>
        </a:p>
      </dgm:t>
    </dgm:pt>
    <dgm:pt modelId="{82839633-D316-5F41-8838-5D77FB0C6AFC}">
      <dgm:prSet phldrT="[Text]"/>
      <dgm:spPr>
        <a:solidFill>
          <a:schemeClr val="accent2">
            <a:lumMod val="75000"/>
          </a:schemeClr>
        </a:solidFill>
      </dgm:spPr>
      <dgm:t>
        <a:bodyPr/>
        <a:lstStyle/>
        <a:p>
          <a:r>
            <a:rPr lang="en-US" dirty="0"/>
            <a:t>Health Impact </a:t>
          </a:r>
        </a:p>
      </dgm:t>
    </dgm:pt>
    <dgm:pt modelId="{A6B9A256-4CED-C643-9AE0-28BA7A7F734F}" type="parTrans" cxnId="{FDD32222-4DDF-AD43-A910-2F18FB7108FA}">
      <dgm:prSet/>
      <dgm:spPr/>
      <dgm:t>
        <a:bodyPr/>
        <a:lstStyle/>
        <a:p>
          <a:endParaRPr lang="en-US"/>
        </a:p>
      </dgm:t>
    </dgm:pt>
    <dgm:pt modelId="{F9C2B591-9CC5-CE40-8E9C-F569E3BD2243}" type="sibTrans" cxnId="{FDD32222-4DDF-AD43-A910-2F18FB7108FA}">
      <dgm:prSet/>
      <dgm:spPr/>
      <dgm:t>
        <a:bodyPr/>
        <a:lstStyle/>
        <a:p>
          <a:endParaRPr lang="en-US"/>
        </a:p>
      </dgm:t>
    </dgm:pt>
    <dgm:pt modelId="{498751DF-A2C1-0145-9EA9-CC2B4B98F921}" type="pres">
      <dgm:prSet presAssocID="{4F9B1701-6294-3F4F-AE18-57ADE9E3C0B4}" presName="Name0" presStyleCnt="0">
        <dgm:presLayoutVars>
          <dgm:dir/>
          <dgm:resizeHandles val="exact"/>
        </dgm:presLayoutVars>
      </dgm:prSet>
      <dgm:spPr/>
    </dgm:pt>
    <dgm:pt modelId="{5650A0EF-B590-684E-9285-FD1BAD908440}" type="pres">
      <dgm:prSet presAssocID="{A1CC67DD-D7D4-5E48-83B2-22237C97C103}" presName="node" presStyleLbl="node1" presStyleIdx="0" presStyleCnt="3" custLinFactNeighborY="50000">
        <dgm:presLayoutVars>
          <dgm:bulletEnabled val="1"/>
        </dgm:presLayoutVars>
      </dgm:prSet>
      <dgm:spPr/>
    </dgm:pt>
    <dgm:pt modelId="{F52A9149-0729-CF4A-86BC-1C69C2366E3A}" type="pres">
      <dgm:prSet presAssocID="{2DB0A512-C619-CD4F-80A1-24670BC75233}" presName="sibTrans" presStyleLbl="sibTrans2D1" presStyleIdx="0" presStyleCnt="2" custAng="2160727" custScaleX="417036" custScaleY="70621" custLinFactX="83660" custLinFactY="94925" custLinFactNeighborX="100000" custLinFactNeighborY="100000"/>
      <dgm:spPr/>
    </dgm:pt>
    <dgm:pt modelId="{FD85C0C0-7DC7-2640-BA9D-6686118C9FDA}" type="pres">
      <dgm:prSet presAssocID="{2DB0A512-C619-CD4F-80A1-24670BC75233}" presName="connectorText" presStyleLbl="sibTrans2D1" presStyleIdx="0" presStyleCnt="2"/>
      <dgm:spPr/>
    </dgm:pt>
    <dgm:pt modelId="{4D28A484-5F37-DA4D-866F-96BFD7119722}" type="pres">
      <dgm:prSet presAssocID="{FC39D7EC-4185-A846-8320-6A52E29F0865}" presName="node" presStyleLbl="node1" presStyleIdx="1" presStyleCnt="3" custLinFactY="-19602" custLinFactNeighborY="-100000">
        <dgm:presLayoutVars>
          <dgm:bulletEnabled val="1"/>
        </dgm:presLayoutVars>
      </dgm:prSet>
      <dgm:spPr/>
    </dgm:pt>
    <dgm:pt modelId="{5A12ABA5-66D1-424D-A2D1-18B8628C102E}" type="pres">
      <dgm:prSet presAssocID="{BE51FA5B-BAED-E14B-B6A4-F4A9E2A0E461}" presName="sibTrans" presStyleLbl="sibTrans2D1" presStyleIdx="1" presStyleCnt="2" custAng="3243174" custLinFactX="-88394" custLinFactNeighborX="-100000" custLinFactNeighborY="31945"/>
      <dgm:spPr/>
    </dgm:pt>
    <dgm:pt modelId="{2D125B29-4827-4F43-AC52-E87342E72DDC}" type="pres">
      <dgm:prSet presAssocID="{BE51FA5B-BAED-E14B-B6A4-F4A9E2A0E461}" presName="connectorText" presStyleLbl="sibTrans2D1" presStyleIdx="1" presStyleCnt="2"/>
      <dgm:spPr/>
    </dgm:pt>
    <dgm:pt modelId="{1C83434C-DED3-A64F-9576-5751F812ABC1}" type="pres">
      <dgm:prSet presAssocID="{82839633-D316-5F41-8838-5D77FB0C6AFC}" presName="node" presStyleLbl="node1" presStyleIdx="2" presStyleCnt="3" custLinFactNeighborX="4340" custLinFactNeighborY="50000">
        <dgm:presLayoutVars>
          <dgm:bulletEnabled val="1"/>
        </dgm:presLayoutVars>
      </dgm:prSet>
      <dgm:spPr/>
    </dgm:pt>
  </dgm:ptLst>
  <dgm:cxnLst>
    <dgm:cxn modelId="{FDD32222-4DDF-AD43-A910-2F18FB7108FA}" srcId="{4F9B1701-6294-3F4F-AE18-57ADE9E3C0B4}" destId="{82839633-D316-5F41-8838-5D77FB0C6AFC}" srcOrd="2" destOrd="0" parTransId="{A6B9A256-4CED-C643-9AE0-28BA7A7F734F}" sibTransId="{F9C2B591-9CC5-CE40-8E9C-F569E3BD2243}"/>
    <dgm:cxn modelId="{BC230658-D343-C34B-9192-B8D1E5DB84C1}" srcId="{4F9B1701-6294-3F4F-AE18-57ADE9E3C0B4}" destId="{A1CC67DD-D7D4-5E48-83B2-22237C97C103}" srcOrd="0" destOrd="0" parTransId="{FB030D24-2D31-1340-BC60-F7910E8E2CEA}" sibTransId="{2DB0A512-C619-CD4F-80A1-24670BC75233}"/>
    <dgm:cxn modelId="{FFA7725A-7605-584D-9D45-14D1A59AA7DC}" type="presOf" srcId="{A1CC67DD-D7D4-5E48-83B2-22237C97C103}" destId="{5650A0EF-B590-684E-9285-FD1BAD908440}" srcOrd="0" destOrd="0" presId="urn:microsoft.com/office/officeart/2005/8/layout/process1"/>
    <dgm:cxn modelId="{7C867E67-D079-3447-927A-63F059AF8065}" type="presOf" srcId="{BE51FA5B-BAED-E14B-B6A4-F4A9E2A0E461}" destId="{5A12ABA5-66D1-424D-A2D1-18B8628C102E}" srcOrd="0" destOrd="0" presId="urn:microsoft.com/office/officeart/2005/8/layout/process1"/>
    <dgm:cxn modelId="{DA3D1D7E-000C-4A46-AA06-0556BEF409C7}" type="presOf" srcId="{82839633-D316-5F41-8838-5D77FB0C6AFC}" destId="{1C83434C-DED3-A64F-9576-5751F812ABC1}" srcOrd="0" destOrd="0" presId="urn:microsoft.com/office/officeart/2005/8/layout/process1"/>
    <dgm:cxn modelId="{CCEF1C8C-B394-6046-AD02-42805DB81AE2}" type="presOf" srcId="{FC39D7EC-4185-A846-8320-6A52E29F0865}" destId="{4D28A484-5F37-DA4D-866F-96BFD7119722}" srcOrd="0" destOrd="0" presId="urn:microsoft.com/office/officeart/2005/8/layout/process1"/>
    <dgm:cxn modelId="{5C63839D-3D1E-3C47-ADFC-720D9B9B930E}" type="presOf" srcId="{4F9B1701-6294-3F4F-AE18-57ADE9E3C0B4}" destId="{498751DF-A2C1-0145-9EA9-CC2B4B98F921}" srcOrd="0" destOrd="0" presId="urn:microsoft.com/office/officeart/2005/8/layout/process1"/>
    <dgm:cxn modelId="{B903F5B7-391C-B34E-AD4D-FACAB5147D2E}" type="presOf" srcId="{2DB0A512-C619-CD4F-80A1-24670BC75233}" destId="{F52A9149-0729-CF4A-86BC-1C69C2366E3A}" srcOrd="0" destOrd="0" presId="urn:microsoft.com/office/officeart/2005/8/layout/process1"/>
    <dgm:cxn modelId="{11B5E2DE-4B66-0841-BD83-ED236FC8F44A}" type="presOf" srcId="{2DB0A512-C619-CD4F-80A1-24670BC75233}" destId="{FD85C0C0-7DC7-2640-BA9D-6686118C9FDA}" srcOrd="1" destOrd="0" presId="urn:microsoft.com/office/officeart/2005/8/layout/process1"/>
    <dgm:cxn modelId="{6C740CE3-987B-5B40-A674-FE69FA47739E}" type="presOf" srcId="{BE51FA5B-BAED-E14B-B6A4-F4A9E2A0E461}" destId="{2D125B29-4827-4F43-AC52-E87342E72DDC}" srcOrd="1" destOrd="0" presId="urn:microsoft.com/office/officeart/2005/8/layout/process1"/>
    <dgm:cxn modelId="{CADC46F4-D7E9-774A-8487-34142928839F}" srcId="{4F9B1701-6294-3F4F-AE18-57ADE9E3C0B4}" destId="{FC39D7EC-4185-A846-8320-6A52E29F0865}" srcOrd="1" destOrd="0" parTransId="{F90BEAF2-F075-CC41-99C4-9C6E82782720}" sibTransId="{BE51FA5B-BAED-E14B-B6A4-F4A9E2A0E461}"/>
    <dgm:cxn modelId="{807D00C2-7A34-594C-84E0-5DD733C6790B}" type="presParOf" srcId="{498751DF-A2C1-0145-9EA9-CC2B4B98F921}" destId="{5650A0EF-B590-684E-9285-FD1BAD908440}" srcOrd="0" destOrd="0" presId="urn:microsoft.com/office/officeart/2005/8/layout/process1"/>
    <dgm:cxn modelId="{9FCB42C4-748E-4241-9207-E1F8D5D811F0}" type="presParOf" srcId="{498751DF-A2C1-0145-9EA9-CC2B4B98F921}" destId="{F52A9149-0729-CF4A-86BC-1C69C2366E3A}" srcOrd="1" destOrd="0" presId="urn:microsoft.com/office/officeart/2005/8/layout/process1"/>
    <dgm:cxn modelId="{0EB98ED7-7CD9-044E-9C99-C6EDC930040E}" type="presParOf" srcId="{F52A9149-0729-CF4A-86BC-1C69C2366E3A}" destId="{FD85C0C0-7DC7-2640-BA9D-6686118C9FDA}" srcOrd="0" destOrd="0" presId="urn:microsoft.com/office/officeart/2005/8/layout/process1"/>
    <dgm:cxn modelId="{BCED30D2-D3D8-924B-A654-1ADB4715E97D}" type="presParOf" srcId="{498751DF-A2C1-0145-9EA9-CC2B4B98F921}" destId="{4D28A484-5F37-DA4D-866F-96BFD7119722}" srcOrd="2" destOrd="0" presId="urn:microsoft.com/office/officeart/2005/8/layout/process1"/>
    <dgm:cxn modelId="{0E836739-4D03-674A-9F52-E4B32CD9C3B8}" type="presParOf" srcId="{498751DF-A2C1-0145-9EA9-CC2B4B98F921}" destId="{5A12ABA5-66D1-424D-A2D1-18B8628C102E}" srcOrd="3" destOrd="0" presId="urn:microsoft.com/office/officeart/2005/8/layout/process1"/>
    <dgm:cxn modelId="{70A6804A-DE63-B541-9060-E69FBFD2B849}" type="presParOf" srcId="{5A12ABA5-66D1-424D-A2D1-18B8628C102E}" destId="{2D125B29-4827-4F43-AC52-E87342E72DDC}" srcOrd="0" destOrd="0" presId="urn:microsoft.com/office/officeart/2005/8/layout/process1"/>
    <dgm:cxn modelId="{F638F924-7C99-354F-84C5-8273D2554768}" type="presParOf" srcId="{498751DF-A2C1-0145-9EA9-CC2B4B98F921}" destId="{1C83434C-DED3-A64F-9576-5751F812ABC1}"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BD155B0-AFB5-4E8A-9644-266E6289D05D}" type="doc">
      <dgm:prSet loTypeId="urn:microsoft.com/office/officeart/2005/8/layout/list1" loCatId="list" qsTypeId="urn:microsoft.com/office/officeart/2005/8/quickstyle/simple1" qsCatId="simple" csTypeId="urn:microsoft.com/office/officeart/2005/8/colors/accent5_2" csCatId="accent5"/>
      <dgm:spPr/>
      <dgm:t>
        <a:bodyPr/>
        <a:lstStyle/>
        <a:p>
          <a:endParaRPr lang="en-US"/>
        </a:p>
      </dgm:t>
    </dgm:pt>
    <dgm:pt modelId="{395A3E4B-825F-45CC-A1DD-EA8F1CF7AEB4}">
      <dgm:prSet/>
      <dgm:spPr/>
      <dgm:t>
        <a:bodyPr/>
        <a:lstStyle/>
        <a:p>
          <a:r>
            <a:rPr lang="en-US"/>
            <a:t>Four transportation-related factors of interest:</a:t>
          </a:r>
        </a:p>
      </dgm:t>
    </dgm:pt>
    <dgm:pt modelId="{2E55052E-5EC0-47EC-A916-58641C5DD06B}" type="parTrans" cxnId="{14FC8A5F-0A1B-4225-B409-0FB03AC793DD}">
      <dgm:prSet/>
      <dgm:spPr/>
      <dgm:t>
        <a:bodyPr/>
        <a:lstStyle/>
        <a:p>
          <a:endParaRPr lang="en-US"/>
        </a:p>
      </dgm:t>
    </dgm:pt>
    <dgm:pt modelId="{B485E9AC-F796-4BC7-9D32-E0E78C265055}" type="sibTrans" cxnId="{14FC8A5F-0A1B-4225-B409-0FB03AC793DD}">
      <dgm:prSet/>
      <dgm:spPr/>
      <dgm:t>
        <a:bodyPr/>
        <a:lstStyle/>
        <a:p>
          <a:endParaRPr lang="en-US"/>
        </a:p>
      </dgm:t>
    </dgm:pt>
    <dgm:pt modelId="{964B633C-D27C-4C95-995B-77D802B2E0BA}">
      <dgm:prSet/>
      <dgm:spPr/>
      <dgm:t>
        <a:bodyPr/>
        <a:lstStyle/>
        <a:p>
          <a:r>
            <a:rPr lang="en-US"/>
            <a:t>Residential proximity to high-traffic roadways</a:t>
          </a:r>
        </a:p>
      </dgm:t>
    </dgm:pt>
    <dgm:pt modelId="{A6EA94E3-3777-4DF9-91BC-B565B9DB1AFC}" type="parTrans" cxnId="{D557FCC4-B33D-41C8-9554-F68E7ABE15C5}">
      <dgm:prSet/>
      <dgm:spPr/>
      <dgm:t>
        <a:bodyPr/>
        <a:lstStyle/>
        <a:p>
          <a:endParaRPr lang="en-US"/>
        </a:p>
      </dgm:t>
    </dgm:pt>
    <dgm:pt modelId="{E7D4B981-D3B1-450C-A879-FABF11C48893}" type="sibTrans" cxnId="{D557FCC4-B33D-41C8-9554-F68E7ABE15C5}">
      <dgm:prSet/>
      <dgm:spPr/>
      <dgm:t>
        <a:bodyPr/>
        <a:lstStyle/>
        <a:p>
          <a:endParaRPr lang="en-US"/>
        </a:p>
      </dgm:t>
    </dgm:pt>
    <dgm:pt modelId="{315A8E27-926B-4B06-8C5A-21D898A87211}">
      <dgm:prSet/>
      <dgm:spPr/>
      <dgm:t>
        <a:bodyPr/>
        <a:lstStyle/>
        <a:p>
          <a:r>
            <a:rPr lang="en-US"/>
            <a:t>Mode of transportation</a:t>
          </a:r>
        </a:p>
      </dgm:t>
    </dgm:pt>
    <dgm:pt modelId="{A561054B-849C-45B6-BB53-A1144B57361E}" type="parTrans" cxnId="{109BF97E-3967-4F32-81CC-E86709082FD9}">
      <dgm:prSet/>
      <dgm:spPr/>
      <dgm:t>
        <a:bodyPr/>
        <a:lstStyle/>
        <a:p>
          <a:endParaRPr lang="en-US"/>
        </a:p>
      </dgm:t>
    </dgm:pt>
    <dgm:pt modelId="{F65BFD18-51D6-48A7-B248-DC2DA93F234D}" type="sibTrans" cxnId="{109BF97E-3967-4F32-81CC-E86709082FD9}">
      <dgm:prSet/>
      <dgm:spPr/>
      <dgm:t>
        <a:bodyPr/>
        <a:lstStyle/>
        <a:p>
          <a:endParaRPr lang="en-US"/>
        </a:p>
      </dgm:t>
    </dgm:pt>
    <dgm:pt modelId="{9E3B4A0F-4F8B-42CC-86F9-3CABD3C8765F}">
      <dgm:prSet/>
      <dgm:spPr/>
      <dgm:t>
        <a:bodyPr/>
        <a:lstStyle/>
        <a:p>
          <a:r>
            <a:rPr lang="en-US"/>
            <a:t>Access to transportation</a:t>
          </a:r>
        </a:p>
      </dgm:t>
    </dgm:pt>
    <dgm:pt modelId="{D9271BB5-D608-4212-A3C9-54F0E2563FF7}" type="parTrans" cxnId="{AB16AA16-A8BF-4F56-8DDC-E141C5990D89}">
      <dgm:prSet/>
      <dgm:spPr/>
      <dgm:t>
        <a:bodyPr/>
        <a:lstStyle/>
        <a:p>
          <a:endParaRPr lang="en-US"/>
        </a:p>
      </dgm:t>
    </dgm:pt>
    <dgm:pt modelId="{2EF0D2A8-B55B-49E6-AC54-B92691837AF1}" type="sibTrans" cxnId="{AB16AA16-A8BF-4F56-8DDC-E141C5990D89}">
      <dgm:prSet/>
      <dgm:spPr/>
      <dgm:t>
        <a:bodyPr/>
        <a:lstStyle/>
        <a:p>
          <a:endParaRPr lang="en-US"/>
        </a:p>
      </dgm:t>
    </dgm:pt>
    <dgm:pt modelId="{3CFCE66C-BDEC-4387-8F6D-5317D349B3D2}">
      <dgm:prSet/>
      <dgm:spPr/>
      <dgm:t>
        <a:bodyPr/>
        <a:lstStyle/>
        <a:p>
          <a:r>
            <a:rPr lang="en-US"/>
            <a:t>Community Severance</a:t>
          </a:r>
        </a:p>
      </dgm:t>
    </dgm:pt>
    <dgm:pt modelId="{F4D0531C-B884-482D-8DD8-3ED9B3B796B0}" type="parTrans" cxnId="{000622EA-192E-4D8F-BC66-44FAF135A110}">
      <dgm:prSet/>
      <dgm:spPr/>
      <dgm:t>
        <a:bodyPr/>
        <a:lstStyle/>
        <a:p>
          <a:endParaRPr lang="en-US"/>
        </a:p>
      </dgm:t>
    </dgm:pt>
    <dgm:pt modelId="{BC049923-265E-4B4A-A1AD-BAE0FB3994E4}" type="sibTrans" cxnId="{000622EA-192E-4D8F-BC66-44FAF135A110}">
      <dgm:prSet/>
      <dgm:spPr/>
      <dgm:t>
        <a:bodyPr/>
        <a:lstStyle/>
        <a:p>
          <a:endParaRPr lang="en-US"/>
        </a:p>
      </dgm:t>
    </dgm:pt>
    <dgm:pt modelId="{6379E668-A3D9-4430-BFFD-5AAFC218D8BC}">
      <dgm:prSet/>
      <dgm:spPr/>
      <dgm:t>
        <a:bodyPr/>
        <a:lstStyle/>
        <a:p>
          <a:r>
            <a:rPr lang="en-US"/>
            <a:t>Wide range of health impacts</a:t>
          </a:r>
        </a:p>
      </dgm:t>
    </dgm:pt>
    <dgm:pt modelId="{F4241EC8-3A9C-4408-9B1D-5D045B99C438}" type="parTrans" cxnId="{E932A49C-D8C3-48C3-945F-30B1E0C325B8}">
      <dgm:prSet/>
      <dgm:spPr/>
      <dgm:t>
        <a:bodyPr/>
        <a:lstStyle/>
        <a:p>
          <a:endParaRPr lang="en-US"/>
        </a:p>
      </dgm:t>
    </dgm:pt>
    <dgm:pt modelId="{6AF9FC09-A795-44BF-9C43-C4177F23F25E}" type="sibTrans" cxnId="{E932A49C-D8C3-48C3-945F-30B1E0C325B8}">
      <dgm:prSet/>
      <dgm:spPr/>
      <dgm:t>
        <a:bodyPr/>
        <a:lstStyle/>
        <a:p>
          <a:endParaRPr lang="en-US"/>
        </a:p>
      </dgm:t>
    </dgm:pt>
    <dgm:pt modelId="{A85B11DC-BC8D-446D-88D6-B672B18DA4A2}">
      <dgm:prSet/>
      <dgm:spPr/>
      <dgm:t>
        <a:bodyPr/>
        <a:lstStyle/>
        <a:p>
          <a:r>
            <a:rPr lang="en-US"/>
            <a:t>Encompass mental and physical effects</a:t>
          </a:r>
        </a:p>
      </dgm:t>
    </dgm:pt>
    <dgm:pt modelId="{1FCFF759-6512-4FCB-A0E2-9EBC16B2F0EA}" type="parTrans" cxnId="{F021A291-3800-40E8-B15D-5D833B370A6D}">
      <dgm:prSet/>
      <dgm:spPr/>
      <dgm:t>
        <a:bodyPr/>
        <a:lstStyle/>
        <a:p>
          <a:endParaRPr lang="en-US"/>
        </a:p>
      </dgm:t>
    </dgm:pt>
    <dgm:pt modelId="{04D62CDC-F356-4895-99FF-B9131FA8D0D4}" type="sibTrans" cxnId="{F021A291-3800-40E8-B15D-5D833B370A6D}">
      <dgm:prSet/>
      <dgm:spPr/>
      <dgm:t>
        <a:bodyPr/>
        <a:lstStyle/>
        <a:p>
          <a:endParaRPr lang="en-US"/>
        </a:p>
      </dgm:t>
    </dgm:pt>
    <dgm:pt modelId="{C51D57D3-1BAC-2B40-81A6-5810025C3AE4}" type="pres">
      <dgm:prSet presAssocID="{0BD155B0-AFB5-4E8A-9644-266E6289D05D}" presName="linear" presStyleCnt="0">
        <dgm:presLayoutVars>
          <dgm:dir/>
          <dgm:animLvl val="lvl"/>
          <dgm:resizeHandles val="exact"/>
        </dgm:presLayoutVars>
      </dgm:prSet>
      <dgm:spPr/>
    </dgm:pt>
    <dgm:pt modelId="{FB077561-5EC2-2041-9F15-007BBF5D8121}" type="pres">
      <dgm:prSet presAssocID="{395A3E4B-825F-45CC-A1DD-EA8F1CF7AEB4}" presName="parentLin" presStyleCnt="0"/>
      <dgm:spPr/>
    </dgm:pt>
    <dgm:pt modelId="{FCD96213-1327-4D42-855D-6FE89F4E617D}" type="pres">
      <dgm:prSet presAssocID="{395A3E4B-825F-45CC-A1DD-EA8F1CF7AEB4}" presName="parentLeftMargin" presStyleLbl="node1" presStyleIdx="0" presStyleCnt="2"/>
      <dgm:spPr/>
    </dgm:pt>
    <dgm:pt modelId="{C8E35BF8-0B4D-DF45-82AA-34192BC12DE0}" type="pres">
      <dgm:prSet presAssocID="{395A3E4B-825F-45CC-A1DD-EA8F1CF7AEB4}" presName="parentText" presStyleLbl="node1" presStyleIdx="0" presStyleCnt="2">
        <dgm:presLayoutVars>
          <dgm:chMax val="0"/>
          <dgm:bulletEnabled val="1"/>
        </dgm:presLayoutVars>
      </dgm:prSet>
      <dgm:spPr/>
    </dgm:pt>
    <dgm:pt modelId="{0F216242-04E7-984E-9523-25F733CF5899}" type="pres">
      <dgm:prSet presAssocID="{395A3E4B-825F-45CC-A1DD-EA8F1CF7AEB4}" presName="negativeSpace" presStyleCnt="0"/>
      <dgm:spPr/>
    </dgm:pt>
    <dgm:pt modelId="{C3A8A20F-91E1-DD40-94AC-3B73D452DC77}" type="pres">
      <dgm:prSet presAssocID="{395A3E4B-825F-45CC-A1DD-EA8F1CF7AEB4}" presName="childText" presStyleLbl="conFgAcc1" presStyleIdx="0" presStyleCnt="2">
        <dgm:presLayoutVars>
          <dgm:bulletEnabled val="1"/>
        </dgm:presLayoutVars>
      </dgm:prSet>
      <dgm:spPr/>
    </dgm:pt>
    <dgm:pt modelId="{6AE3DB21-58A0-0549-87E4-5164FCE4B48F}" type="pres">
      <dgm:prSet presAssocID="{B485E9AC-F796-4BC7-9D32-E0E78C265055}" presName="spaceBetweenRectangles" presStyleCnt="0"/>
      <dgm:spPr/>
    </dgm:pt>
    <dgm:pt modelId="{BEB6B5CF-2F7A-8F45-B84B-A1DCDB3B59D6}" type="pres">
      <dgm:prSet presAssocID="{6379E668-A3D9-4430-BFFD-5AAFC218D8BC}" presName="parentLin" presStyleCnt="0"/>
      <dgm:spPr/>
    </dgm:pt>
    <dgm:pt modelId="{26792AAE-BEF8-C64A-828F-AA80B06133A2}" type="pres">
      <dgm:prSet presAssocID="{6379E668-A3D9-4430-BFFD-5AAFC218D8BC}" presName="parentLeftMargin" presStyleLbl="node1" presStyleIdx="0" presStyleCnt="2"/>
      <dgm:spPr/>
    </dgm:pt>
    <dgm:pt modelId="{CD0C992D-7FAD-6040-B18B-CCC7C0374541}" type="pres">
      <dgm:prSet presAssocID="{6379E668-A3D9-4430-BFFD-5AAFC218D8BC}" presName="parentText" presStyleLbl="node1" presStyleIdx="1" presStyleCnt="2">
        <dgm:presLayoutVars>
          <dgm:chMax val="0"/>
          <dgm:bulletEnabled val="1"/>
        </dgm:presLayoutVars>
      </dgm:prSet>
      <dgm:spPr/>
    </dgm:pt>
    <dgm:pt modelId="{367D30D2-6026-7F4A-BDAA-E865BE9E0180}" type="pres">
      <dgm:prSet presAssocID="{6379E668-A3D9-4430-BFFD-5AAFC218D8BC}" presName="negativeSpace" presStyleCnt="0"/>
      <dgm:spPr/>
    </dgm:pt>
    <dgm:pt modelId="{1149A637-FCDB-5541-A98C-A5B73C78DAE3}" type="pres">
      <dgm:prSet presAssocID="{6379E668-A3D9-4430-BFFD-5AAFC218D8BC}" presName="childText" presStyleLbl="conFgAcc1" presStyleIdx="1" presStyleCnt="2">
        <dgm:presLayoutVars>
          <dgm:bulletEnabled val="1"/>
        </dgm:presLayoutVars>
      </dgm:prSet>
      <dgm:spPr/>
    </dgm:pt>
  </dgm:ptLst>
  <dgm:cxnLst>
    <dgm:cxn modelId="{D64D7107-F5A8-2C4E-8853-6C36F1299BB7}" type="presOf" srcId="{6379E668-A3D9-4430-BFFD-5AAFC218D8BC}" destId="{CD0C992D-7FAD-6040-B18B-CCC7C0374541}" srcOrd="1" destOrd="0" presId="urn:microsoft.com/office/officeart/2005/8/layout/list1"/>
    <dgm:cxn modelId="{AB16AA16-A8BF-4F56-8DDC-E141C5990D89}" srcId="{395A3E4B-825F-45CC-A1DD-EA8F1CF7AEB4}" destId="{9E3B4A0F-4F8B-42CC-86F9-3CABD3C8765F}" srcOrd="2" destOrd="0" parTransId="{D9271BB5-D608-4212-A3C9-54F0E2563FF7}" sibTransId="{2EF0D2A8-B55B-49E6-AC54-B92691837AF1}"/>
    <dgm:cxn modelId="{3A6B0D3C-89C4-1644-B5F1-298A3888A431}" type="presOf" srcId="{395A3E4B-825F-45CC-A1DD-EA8F1CF7AEB4}" destId="{FCD96213-1327-4D42-855D-6FE89F4E617D}" srcOrd="0" destOrd="0" presId="urn:microsoft.com/office/officeart/2005/8/layout/list1"/>
    <dgm:cxn modelId="{2174EE44-9DC1-3647-A3F2-82E00AA49AC9}" type="presOf" srcId="{395A3E4B-825F-45CC-A1DD-EA8F1CF7AEB4}" destId="{C8E35BF8-0B4D-DF45-82AA-34192BC12DE0}" srcOrd="1" destOrd="0" presId="urn:microsoft.com/office/officeart/2005/8/layout/list1"/>
    <dgm:cxn modelId="{2C405C55-4A86-8F4B-A06C-6ED28E8CCDA5}" type="presOf" srcId="{3CFCE66C-BDEC-4387-8F6D-5317D349B3D2}" destId="{C3A8A20F-91E1-DD40-94AC-3B73D452DC77}" srcOrd="0" destOrd="3" presId="urn:microsoft.com/office/officeart/2005/8/layout/list1"/>
    <dgm:cxn modelId="{227C2957-0B7C-3B47-9E4C-3276E9AD50B7}" type="presOf" srcId="{9E3B4A0F-4F8B-42CC-86F9-3CABD3C8765F}" destId="{C3A8A20F-91E1-DD40-94AC-3B73D452DC77}" srcOrd="0" destOrd="2" presId="urn:microsoft.com/office/officeart/2005/8/layout/list1"/>
    <dgm:cxn modelId="{14FC8A5F-0A1B-4225-B409-0FB03AC793DD}" srcId="{0BD155B0-AFB5-4E8A-9644-266E6289D05D}" destId="{395A3E4B-825F-45CC-A1DD-EA8F1CF7AEB4}" srcOrd="0" destOrd="0" parTransId="{2E55052E-5EC0-47EC-A916-58641C5DD06B}" sibTransId="{B485E9AC-F796-4BC7-9D32-E0E78C265055}"/>
    <dgm:cxn modelId="{2F2CD46D-1454-944B-AAF9-66626D9DBC89}" type="presOf" srcId="{6379E668-A3D9-4430-BFFD-5AAFC218D8BC}" destId="{26792AAE-BEF8-C64A-828F-AA80B06133A2}" srcOrd="0" destOrd="0" presId="urn:microsoft.com/office/officeart/2005/8/layout/list1"/>
    <dgm:cxn modelId="{109BF97E-3967-4F32-81CC-E86709082FD9}" srcId="{395A3E4B-825F-45CC-A1DD-EA8F1CF7AEB4}" destId="{315A8E27-926B-4B06-8C5A-21D898A87211}" srcOrd="1" destOrd="0" parTransId="{A561054B-849C-45B6-BB53-A1144B57361E}" sibTransId="{F65BFD18-51D6-48A7-B248-DC2DA93F234D}"/>
    <dgm:cxn modelId="{7B0F9588-4646-D941-B825-9CD693851C19}" type="presOf" srcId="{315A8E27-926B-4B06-8C5A-21D898A87211}" destId="{C3A8A20F-91E1-DD40-94AC-3B73D452DC77}" srcOrd="0" destOrd="1" presId="urn:microsoft.com/office/officeart/2005/8/layout/list1"/>
    <dgm:cxn modelId="{5A0F538A-20C8-0149-9520-19A1D660D6F1}" type="presOf" srcId="{964B633C-D27C-4C95-995B-77D802B2E0BA}" destId="{C3A8A20F-91E1-DD40-94AC-3B73D452DC77}" srcOrd="0" destOrd="0" presId="urn:microsoft.com/office/officeart/2005/8/layout/list1"/>
    <dgm:cxn modelId="{73AD2C8E-51D5-CB46-9FE4-C74CA95B403C}" type="presOf" srcId="{A85B11DC-BC8D-446D-88D6-B672B18DA4A2}" destId="{1149A637-FCDB-5541-A98C-A5B73C78DAE3}" srcOrd="0" destOrd="0" presId="urn:microsoft.com/office/officeart/2005/8/layout/list1"/>
    <dgm:cxn modelId="{F021A291-3800-40E8-B15D-5D833B370A6D}" srcId="{6379E668-A3D9-4430-BFFD-5AAFC218D8BC}" destId="{A85B11DC-BC8D-446D-88D6-B672B18DA4A2}" srcOrd="0" destOrd="0" parTransId="{1FCFF759-6512-4FCB-A0E2-9EBC16B2F0EA}" sibTransId="{04D62CDC-F356-4895-99FF-B9131FA8D0D4}"/>
    <dgm:cxn modelId="{E932A49C-D8C3-48C3-945F-30B1E0C325B8}" srcId="{0BD155B0-AFB5-4E8A-9644-266E6289D05D}" destId="{6379E668-A3D9-4430-BFFD-5AAFC218D8BC}" srcOrd="1" destOrd="0" parTransId="{F4241EC8-3A9C-4408-9B1D-5D045B99C438}" sibTransId="{6AF9FC09-A795-44BF-9C43-C4177F23F25E}"/>
    <dgm:cxn modelId="{250B1F9E-CAC5-DF43-BD97-D1A26EA46433}" type="presOf" srcId="{0BD155B0-AFB5-4E8A-9644-266E6289D05D}" destId="{C51D57D3-1BAC-2B40-81A6-5810025C3AE4}" srcOrd="0" destOrd="0" presId="urn:microsoft.com/office/officeart/2005/8/layout/list1"/>
    <dgm:cxn modelId="{D557FCC4-B33D-41C8-9554-F68E7ABE15C5}" srcId="{395A3E4B-825F-45CC-A1DD-EA8F1CF7AEB4}" destId="{964B633C-D27C-4C95-995B-77D802B2E0BA}" srcOrd="0" destOrd="0" parTransId="{A6EA94E3-3777-4DF9-91BC-B565B9DB1AFC}" sibTransId="{E7D4B981-D3B1-450C-A879-FABF11C48893}"/>
    <dgm:cxn modelId="{000622EA-192E-4D8F-BC66-44FAF135A110}" srcId="{395A3E4B-825F-45CC-A1DD-EA8F1CF7AEB4}" destId="{3CFCE66C-BDEC-4387-8F6D-5317D349B3D2}" srcOrd="3" destOrd="0" parTransId="{F4D0531C-B884-482D-8DD8-3ED9B3B796B0}" sibTransId="{BC049923-265E-4B4A-A1AD-BAE0FB3994E4}"/>
    <dgm:cxn modelId="{57C6759D-FF53-8845-8FE9-6C7505F8B8C0}" type="presParOf" srcId="{C51D57D3-1BAC-2B40-81A6-5810025C3AE4}" destId="{FB077561-5EC2-2041-9F15-007BBF5D8121}" srcOrd="0" destOrd="0" presId="urn:microsoft.com/office/officeart/2005/8/layout/list1"/>
    <dgm:cxn modelId="{A365DA89-5D36-EB41-832F-581D4D93EC64}" type="presParOf" srcId="{FB077561-5EC2-2041-9F15-007BBF5D8121}" destId="{FCD96213-1327-4D42-855D-6FE89F4E617D}" srcOrd="0" destOrd="0" presId="urn:microsoft.com/office/officeart/2005/8/layout/list1"/>
    <dgm:cxn modelId="{A51B770B-A9C3-5E42-8FAC-F58DCEE7EBFB}" type="presParOf" srcId="{FB077561-5EC2-2041-9F15-007BBF5D8121}" destId="{C8E35BF8-0B4D-DF45-82AA-34192BC12DE0}" srcOrd="1" destOrd="0" presId="urn:microsoft.com/office/officeart/2005/8/layout/list1"/>
    <dgm:cxn modelId="{620BFE66-A04E-C542-B742-0F04D50C9DE4}" type="presParOf" srcId="{C51D57D3-1BAC-2B40-81A6-5810025C3AE4}" destId="{0F216242-04E7-984E-9523-25F733CF5899}" srcOrd="1" destOrd="0" presId="urn:microsoft.com/office/officeart/2005/8/layout/list1"/>
    <dgm:cxn modelId="{DE51A200-5FB4-694D-8D57-D33AE6B4033F}" type="presParOf" srcId="{C51D57D3-1BAC-2B40-81A6-5810025C3AE4}" destId="{C3A8A20F-91E1-DD40-94AC-3B73D452DC77}" srcOrd="2" destOrd="0" presId="urn:microsoft.com/office/officeart/2005/8/layout/list1"/>
    <dgm:cxn modelId="{B0D2D41B-8823-3B4B-9CBC-AC95A604A965}" type="presParOf" srcId="{C51D57D3-1BAC-2B40-81A6-5810025C3AE4}" destId="{6AE3DB21-58A0-0549-87E4-5164FCE4B48F}" srcOrd="3" destOrd="0" presId="urn:microsoft.com/office/officeart/2005/8/layout/list1"/>
    <dgm:cxn modelId="{8AFBA146-1344-9140-B832-5AE28FB8368D}" type="presParOf" srcId="{C51D57D3-1BAC-2B40-81A6-5810025C3AE4}" destId="{BEB6B5CF-2F7A-8F45-B84B-A1DCDB3B59D6}" srcOrd="4" destOrd="0" presId="urn:microsoft.com/office/officeart/2005/8/layout/list1"/>
    <dgm:cxn modelId="{9EF64202-9362-F545-A629-4B87CAF5F0B5}" type="presParOf" srcId="{BEB6B5CF-2F7A-8F45-B84B-A1DCDB3B59D6}" destId="{26792AAE-BEF8-C64A-828F-AA80B06133A2}" srcOrd="0" destOrd="0" presId="urn:microsoft.com/office/officeart/2005/8/layout/list1"/>
    <dgm:cxn modelId="{0E5E69A7-902E-4344-A6B4-49AEC013B815}" type="presParOf" srcId="{BEB6B5CF-2F7A-8F45-B84B-A1DCDB3B59D6}" destId="{CD0C992D-7FAD-6040-B18B-CCC7C0374541}" srcOrd="1" destOrd="0" presId="urn:microsoft.com/office/officeart/2005/8/layout/list1"/>
    <dgm:cxn modelId="{4D374946-F41D-6144-8F49-C9BABC3A199E}" type="presParOf" srcId="{C51D57D3-1BAC-2B40-81A6-5810025C3AE4}" destId="{367D30D2-6026-7F4A-BDAA-E865BE9E0180}" srcOrd="5" destOrd="0" presId="urn:microsoft.com/office/officeart/2005/8/layout/list1"/>
    <dgm:cxn modelId="{34279F99-BBED-CF47-95B1-DA36D985013C}" type="presParOf" srcId="{C51D57D3-1BAC-2B40-81A6-5810025C3AE4}" destId="{1149A637-FCDB-5541-A98C-A5B73C78DAE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9A0FD5D-3008-48A5-9B6C-8D81F292C2D3}" type="doc">
      <dgm:prSet loTypeId="urn:microsoft.com/office/officeart/2005/8/layout/vList2" loCatId="list" qsTypeId="urn:microsoft.com/office/officeart/2005/8/quickstyle/simple1" qsCatId="simple" csTypeId="urn:microsoft.com/office/officeart/2005/8/colors/accent5_1" csCatId="accent5"/>
      <dgm:spPr/>
      <dgm:t>
        <a:bodyPr/>
        <a:lstStyle/>
        <a:p>
          <a:endParaRPr lang="en-US"/>
        </a:p>
      </dgm:t>
    </dgm:pt>
    <dgm:pt modelId="{EAED4C1D-AF5A-4548-B99F-BF90640B8EB9}">
      <dgm:prSet/>
      <dgm:spPr/>
      <dgm:t>
        <a:bodyPr/>
        <a:lstStyle/>
        <a:p>
          <a:r>
            <a:rPr lang="en-US"/>
            <a:t>Found associations between sociodemographic factors of race/ethnicity and income and transportation-related factors, which are associated with health impacts</a:t>
          </a:r>
        </a:p>
      </dgm:t>
    </dgm:pt>
    <dgm:pt modelId="{0A62C017-77ED-44CE-89FA-4B523A8D892A}" type="parTrans" cxnId="{80934CEC-1C92-499C-B9B3-F9326FC2E8F6}">
      <dgm:prSet/>
      <dgm:spPr/>
      <dgm:t>
        <a:bodyPr/>
        <a:lstStyle/>
        <a:p>
          <a:endParaRPr lang="en-US"/>
        </a:p>
      </dgm:t>
    </dgm:pt>
    <dgm:pt modelId="{8F77F928-E715-4890-BAA8-F64DDD50A2B0}" type="sibTrans" cxnId="{80934CEC-1C92-499C-B9B3-F9326FC2E8F6}">
      <dgm:prSet/>
      <dgm:spPr/>
      <dgm:t>
        <a:bodyPr/>
        <a:lstStyle/>
        <a:p>
          <a:endParaRPr lang="en-US"/>
        </a:p>
      </dgm:t>
    </dgm:pt>
    <dgm:pt modelId="{E3EA3947-C1F8-42CB-A2DD-1596586E7E31}">
      <dgm:prSet/>
      <dgm:spPr/>
      <dgm:t>
        <a:bodyPr/>
        <a:lstStyle/>
        <a:p>
          <a:r>
            <a:rPr lang="en-US"/>
            <a:t>Unequal distribution of the burdens and benefits of transportation</a:t>
          </a:r>
        </a:p>
      </dgm:t>
    </dgm:pt>
    <dgm:pt modelId="{BED4AC2C-AAF2-4C5C-9AE0-95D4B35702ED}" type="parTrans" cxnId="{8792132D-4464-4D13-9E3B-40D70EDD5210}">
      <dgm:prSet/>
      <dgm:spPr/>
      <dgm:t>
        <a:bodyPr/>
        <a:lstStyle/>
        <a:p>
          <a:endParaRPr lang="en-US"/>
        </a:p>
      </dgm:t>
    </dgm:pt>
    <dgm:pt modelId="{2E9768FB-7614-4855-9974-76ACA09199EB}" type="sibTrans" cxnId="{8792132D-4464-4D13-9E3B-40D70EDD5210}">
      <dgm:prSet/>
      <dgm:spPr/>
      <dgm:t>
        <a:bodyPr/>
        <a:lstStyle/>
        <a:p>
          <a:endParaRPr lang="en-US"/>
        </a:p>
      </dgm:t>
    </dgm:pt>
    <dgm:pt modelId="{B5D65BEC-898D-4AE4-965E-FE5FD4D26E61}">
      <dgm:prSet/>
      <dgm:spPr/>
      <dgm:t>
        <a:bodyPr/>
        <a:lstStyle/>
        <a:p>
          <a:r>
            <a:rPr lang="en-US"/>
            <a:t>Transportation as an environmental justice concern</a:t>
          </a:r>
        </a:p>
      </dgm:t>
    </dgm:pt>
    <dgm:pt modelId="{6F2E5D3E-281B-4341-9BB0-C1F52693FF16}" type="parTrans" cxnId="{5C417326-F63C-4966-BC31-43958A1409CB}">
      <dgm:prSet/>
      <dgm:spPr/>
      <dgm:t>
        <a:bodyPr/>
        <a:lstStyle/>
        <a:p>
          <a:endParaRPr lang="en-US"/>
        </a:p>
      </dgm:t>
    </dgm:pt>
    <dgm:pt modelId="{7EFF7DA9-C949-4E5F-B840-FC9702BC6D9B}" type="sibTrans" cxnId="{5C417326-F63C-4966-BC31-43958A1409CB}">
      <dgm:prSet/>
      <dgm:spPr/>
      <dgm:t>
        <a:bodyPr/>
        <a:lstStyle/>
        <a:p>
          <a:endParaRPr lang="en-US"/>
        </a:p>
      </dgm:t>
    </dgm:pt>
    <dgm:pt modelId="{F0091B47-FFB7-4C4B-9C65-CD955D49E4C0}" type="pres">
      <dgm:prSet presAssocID="{D9A0FD5D-3008-48A5-9B6C-8D81F292C2D3}" presName="linear" presStyleCnt="0">
        <dgm:presLayoutVars>
          <dgm:animLvl val="lvl"/>
          <dgm:resizeHandles val="exact"/>
        </dgm:presLayoutVars>
      </dgm:prSet>
      <dgm:spPr/>
    </dgm:pt>
    <dgm:pt modelId="{5063B72A-A9D8-D14C-82F7-209A60420E34}" type="pres">
      <dgm:prSet presAssocID="{EAED4C1D-AF5A-4548-B99F-BF90640B8EB9}" presName="parentText" presStyleLbl="node1" presStyleIdx="0" presStyleCnt="3">
        <dgm:presLayoutVars>
          <dgm:chMax val="0"/>
          <dgm:bulletEnabled val="1"/>
        </dgm:presLayoutVars>
      </dgm:prSet>
      <dgm:spPr/>
    </dgm:pt>
    <dgm:pt modelId="{661E073F-6AB9-844F-95F6-E89378D96187}" type="pres">
      <dgm:prSet presAssocID="{8F77F928-E715-4890-BAA8-F64DDD50A2B0}" presName="spacer" presStyleCnt="0"/>
      <dgm:spPr/>
    </dgm:pt>
    <dgm:pt modelId="{98BDA9A0-55F7-D843-B91A-857AD7F43967}" type="pres">
      <dgm:prSet presAssocID="{E3EA3947-C1F8-42CB-A2DD-1596586E7E31}" presName="parentText" presStyleLbl="node1" presStyleIdx="1" presStyleCnt="3">
        <dgm:presLayoutVars>
          <dgm:chMax val="0"/>
          <dgm:bulletEnabled val="1"/>
        </dgm:presLayoutVars>
      </dgm:prSet>
      <dgm:spPr/>
    </dgm:pt>
    <dgm:pt modelId="{C76666C4-C821-614F-9A37-B70FF8C76143}" type="pres">
      <dgm:prSet presAssocID="{2E9768FB-7614-4855-9974-76ACA09199EB}" presName="spacer" presStyleCnt="0"/>
      <dgm:spPr/>
    </dgm:pt>
    <dgm:pt modelId="{7185262E-FEDB-4A43-80FF-DA306431780B}" type="pres">
      <dgm:prSet presAssocID="{B5D65BEC-898D-4AE4-965E-FE5FD4D26E61}" presName="parentText" presStyleLbl="node1" presStyleIdx="2" presStyleCnt="3">
        <dgm:presLayoutVars>
          <dgm:chMax val="0"/>
          <dgm:bulletEnabled val="1"/>
        </dgm:presLayoutVars>
      </dgm:prSet>
      <dgm:spPr/>
    </dgm:pt>
  </dgm:ptLst>
  <dgm:cxnLst>
    <dgm:cxn modelId="{B2279019-8BA6-C34A-911F-C6C5451CE9A6}" type="presOf" srcId="{B5D65BEC-898D-4AE4-965E-FE5FD4D26E61}" destId="{7185262E-FEDB-4A43-80FF-DA306431780B}" srcOrd="0" destOrd="0" presId="urn:microsoft.com/office/officeart/2005/8/layout/vList2"/>
    <dgm:cxn modelId="{5C417326-F63C-4966-BC31-43958A1409CB}" srcId="{D9A0FD5D-3008-48A5-9B6C-8D81F292C2D3}" destId="{B5D65BEC-898D-4AE4-965E-FE5FD4D26E61}" srcOrd="2" destOrd="0" parTransId="{6F2E5D3E-281B-4341-9BB0-C1F52693FF16}" sibTransId="{7EFF7DA9-C949-4E5F-B840-FC9702BC6D9B}"/>
    <dgm:cxn modelId="{8792132D-4464-4D13-9E3B-40D70EDD5210}" srcId="{D9A0FD5D-3008-48A5-9B6C-8D81F292C2D3}" destId="{E3EA3947-C1F8-42CB-A2DD-1596586E7E31}" srcOrd="1" destOrd="0" parTransId="{BED4AC2C-AAF2-4C5C-9AE0-95D4B35702ED}" sibTransId="{2E9768FB-7614-4855-9974-76ACA09199EB}"/>
    <dgm:cxn modelId="{82F9BD83-A44A-EB4D-9081-BFD84ED7F0AF}" type="presOf" srcId="{D9A0FD5D-3008-48A5-9B6C-8D81F292C2D3}" destId="{F0091B47-FFB7-4C4B-9C65-CD955D49E4C0}" srcOrd="0" destOrd="0" presId="urn:microsoft.com/office/officeart/2005/8/layout/vList2"/>
    <dgm:cxn modelId="{03CC84C4-B2DA-934D-82A6-B34FAC60388F}" type="presOf" srcId="{EAED4C1D-AF5A-4548-B99F-BF90640B8EB9}" destId="{5063B72A-A9D8-D14C-82F7-209A60420E34}" srcOrd="0" destOrd="0" presId="urn:microsoft.com/office/officeart/2005/8/layout/vList2"/>
    <dgm:cxn modelId="{DDB63BE5-DC27-6041-B7CC-DA9860C3DAF9}" type="presOf" srcId="{E3EA3947-C1F8-42CB-A2DD-1596586E7E31}" destId="{98BDA9A0-55F7-D843-B91A-857AD7F43967}" srcOrd="0" destOrd="0" presId="urn:microsoft.com/office/officeart/2005/8/layout/vList2"/>
    <dgm:cxn modelId="{80934CEC-1C92-499C-B9B3-F9326FC2E8F6}" srcId="{D9A0FD5D-3008-48A5-9B6C-8D81F292C2D3}" destId="{EAED4C1D-AF5A-4548-B99F-BF90640B8EB9}" srcOrd="0" destOrd="0" parTransId="{0A62C017-77ED-44CE-89FA-4B523A8D892A}" sibTransId="{8F77F928-E715-4890-BAA8-F64DDD50A2B0}"/>
    <dgm:cxn modelId="{578106DF-72DE-F34B-8208-CC72942D8359}" type="presParOf" srcId="{F0091B47-FFB7-4C4B-9C65-CD955D49E4C0}" destId="{5063B72A-A9D8-D14C-82F7-209A60420E34}" srcOrd="0" destOrd="0" presId="urn:microsoft.com/office/officeart/2005/8/layout/vList2"/>
    <dgm:cxn modelId="{41786CFE-45D6-B84A-893A-CE3FA9858F2B}" type="presParOf" srcId="{F0091B47-FFB7-4C4B-9C65-CD955D49E4C0}" destId="{661E073F-6AB9-844F-95F6-E89378D96187}" srcOrd="1" destOrd="0" presId="urn:microsoft.com/office/officeart/2005/8/layout/vList2"/>
    <dgm:cxn modelId="{688F9777-25FE-2540-8469-A1F1781D5BA9}" type="presParOf" srcId="{F0091B47-FFB7-4C4B-9C65-CD955D49E4C0}" destId="{98BDA9A0-55F7-D843-B91A-857AD7F43967}" srcOrd="2" destOrd="0" presId="urn:microsoft.com/office/officeart/2005/8/layout/vList2"/>
    <dgm:cxn modelId="{00CA5E64-A6C3-DE49-A522-4C4F78BDCBE6}" type="presParOf" srcId="{F0091B47-FFB7-4C4B-9C65-CD955D49E4C0}" destId="{C76666C4-C821-614F-9A37-B70FF8C76143}" srcOrd="3" destOrd="0" presId="urn:microsoft.com/office/officeart/2005/8/layout/vList2"/>
    <dgm:cxn modelId="{1297BBF8-506F-E54F-8692-557058842B07}" type="presParOf" srcId="{F0091B47-FFB7-4C4B-9C65-CD955D49E4C0}" destId="{7185262E-FEDB-4A43-80FF-DA306431780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0A0EF-B590-684E-9285-FD1BAD908440}">
      <dsp:nvSpPr>
        <dsp:cNvPr id="0" name=""/>
        <dsp:cNvSpPr/>
      </dsp:nvSpPr>
      <dsp:spPr>
        <a:xfrm>
          <a:off x="6383" y="2025021"/>
          <a:ext cx="1907974" cy="11447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Transportation-Related Factors</a:t>
          </a:r>
        </a:p>
      </dsp:txBody>
      <dsp:txXfrm>
        <a:off x="39913" y="2058551"/>
        <a:ext cx="1840914" cy="1077724"/>
      </dsp:txXfrm>
    </dsp:sp>
    <dsp:sp modelId="{F52A9149-0729-CF4A-86BC-1C69C2366E3A}">
      <dsp:nvSpPr>
        <dsp:cNvPr id="0" name=""/>
        <dsp:cNvSpPr/>
      </dsp:nvSpPr>
      <dsp:spPr>
        <a:xfrm rot="21600000">
          <a:off x="2133853" y="2369932"/>
          <a:ext cx="2995366" cy="33416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21600000">
        <a:off x="2133853" y="2436764"/>
        <a:ext cx="2895117" cy="200498"/>
      </dsp:txXfrm>
    </dsp:sp>
    <dsp:sp modelId="{4D28A484-5F37-DA4D-866F-96BFD7119722}">
      <dsp:nvSpPr>
        <dsp:cNvPr id="0" name=""/>
        <dsp:cNvSpPr/>
      </dsp:nvSpPr>
      <dsp:spPr>
        <a:xfrm>
          <a:off x="2677548" y="83443"/>
          <a:ext cx="1907974" cy="1144784"/>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Sociodemographic Factors</a:t>
          </a:r>
        </a:p>
      </dsp:txBody>
      <dsp:txXfrm>
        <a:off x="2711078" y="116973"/>
        <a:ext cx="1840914" cy="1077724"/>
      </dsp:txXfrm>
    </dsp:sp>
    <dsp:sp modelId="{5A12ABA5-66D1-424D-A2D1-18B8628C102E}">
      <dsp:nvSpPr>
        <dsp:cNvPr id="0" name=""/>
        <dsp:cNvSpPr/>
      </dsp:nvSpPr>
      <dsp:spPr>
        <a:xfrm rot="5400000">
          <a:off x="3271845" y="1553144"/>
          <a:ext cx="719374" cy="4731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42822" y="1576803"/>
        <a:ext cx="577421" cy="283907"/>
      </dsp:txXfrm>
    </dsp:sp>
    <dsp:sp modelId="{1C83434C-DED3-A64F-9576-5751F812ABC1}">
      <dsp:nvSpPr>
        <dsp:cNvPr id="0" name=""/>
        <dsp:cNvSpPr/>
      </dsp:nvSpPr>
      <dsp:spPr>
        <a:xfrm>
          <a:off x="5355096" y="2025021"/>
          <a:ext cx="1907974" cy="1144784"/>
        </a:xfrm>
        <a:prstGeom prst="roundRect">
          <a:avLst>
            <a:gd name="adj" fmla="val 1000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Health Impact </a:t>
          </a:r>
        </a:p>
      </dsp:txBody>
      <dsp:txXfrm>
        <a:off x="5388626" y="2058551"/>
        <a:ext cx="1840914" cy="10777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0A0EF-B590-684E-9285-FD1BAD908440}">
      <dsp:nvSpPr>
        <dsp:cNvPr id="0" name=""/>
        <dsp:cNvSpPr/>
      </dsp:nvSpPr>
      <dsp:spPr>
        <a:xfrm>
          <a:off x="6542" y="2398950"/>
          <a:ext cx="1955370" cy="1173222"/>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Sociodemographic Factors</a:t>
          </a:r>
        </a:p>
      </dsp:txBody>
      <dsp:txXfrm>
        <a:off x="40904" y="2433312"/>
        <a:ext cx="1886646" cy="1104498"/>
      </dsp:txXfrm>
    </dsp:sp>
    <dsp:sp modelId="{F52A9149-0729-CF4A-86BC-1C69C2366E3A}">
      <dsp:nvSpPr>
        <dsp:cNvPr id="0" name=""/>
        <dsp:cNvSpPr/>
      </dsp:nvSpPr>
      <dsp:spPr>
        <a:xfrm rot="21600000">
          <a:off x="2186860" y="2752430"/>
          <a:ext cx="3069774" cy="3424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21600000">
        <a:off x="2186860" y="2820923"/>
        <a:ext cx="2967035" cy="205477"/>
      </dsp:txXfrm>
    </dsp:sp>
    <dsp:sp modelId="{4D28A484-5F37-DA4D-866F-96BFD7119722}">
      <dsp:nvSpPr>
        <dsp:cNvPr id="0" name=""/>
        <dsp:cNvSpPr/>
      </dsp:nvSpPr>
      <dsp:spPr>
        <a:xfrm>
          <a:off x="2744061" y="409141"/>
          <a:ext cx="1955370" cy="1173222"/>
        </a:xfrm>
        <a:prstGeom prst="roundRect">
          <a:avLst>
            <a:gd name="adj" fmla="val 10000"/>
          </a:avLst>
        </a:prstGeom>
        <a:solidFill>
          <a:srgbClr val="4472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Transportation-Related Factors</a:t>
          </a:r>
        </a:p>
      </dsp:txBody>
      <dsp:txXfrm>
        <a:off x="2778423" y="443503"/>
        <a:ext cx="1886646" cy="1104498"/>
      </dsp:txXfrm>
    </dsp:sp>
    <dsp:sp modelId="{5A12ABA5-66D1-424D-A2D1-18B8628C102E}">
      <dsp:nvSpPr>
        <dsp:cNvPr id="0" name=""/>
        <dsp:cNvSpPr/>
      </dsp:nvSpPr>
      <dsp:spPr>
        <a:xfrm rot="5400000">
          <a:off x="3353121" y="1915351"/>
          <a:ext cx="737244" cy="4849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425861" y="1939597"/>
        <a:ext cx="591764" cy="290960"/>
      </dsp:txXfrm>
    </dsp:sp>
    <dsp:sp modelId="{1C83434C-DED3-A64F-9576-5751F812ABC1}">
      <dsp:nvSpPr>
        <dsp:cNvPr id="0" name=""/>
        <dsp:cNvSpPr/>
      </dsp:nvSpPr>
      <dsp:spPr>
        <a:xfrm>
          <a:off x="5488123" y="2398950"/>
          <a:ext cx="1955370" cy="1173222"/>
        </a:xfrm>
        <a:prstGeom prst="roundRect">
          <a:avLst>
            <a:gd name="adj" fmla="val 1000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Health Impact </a:t>
          </a:r>
        </a:p>
      </dsp:txBody>
      <dsp:txXfrm>
        <a:off x="5522485" y="2433312"/>
        <a:ext cx="1886646" cy="11044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0A0EF-B590-684E-9285-FD1BAD908440}">
      <dsp:nvSpPr>
        <dsp:cNvPr id="0" name=""/>
        <dsp:cNvSpPr/>
      </dsp:nvSpPr>
      <dsp:spPr>
        <a:xfrm>
          <a:off x="5989" y="1964123"/>
          <a:ext cx="1790123" cy="10740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Transportation-Related Factors</a:t>
          </a:r>
        </a:p>
      </dsp:txBody>
      <dsp:txXfrm>
        <a:off x="37448" y="1995582"/>
        <a:ext cx="1727205" cy="1011155"/>
      </dsp:txXfrm>
    </dsp:sp>
    <dsp:sp modelId="{F52A9149-0729-CF4A-86BC-1C69C2366E3A}">
      <dsp:nvSpPr>
        <dsp:cNvPr id="0" name=""/>
        <dsp:cNvSpPr/>
      </dsp:nvSpPr>
      <dsp:spPr>
        <a:xfrm rot="21600000">
          <a:off x="2002049" y="2287730"/>
          <a:ext cx="2810348" cy="3135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21600000">
        <a:off x="2002049" y="2350434"/>
        <a:ext cx="2716291" cy="188114"/>
      </dsp:txXfrm>
    </dsp:sp>
    <dsp:sp modelId="{4D28A484-5F37-DA4D-866F-96BFD7119722}">
      <dsp:nvSpPr>
        <dsp:cNvPr id="0" name=""/>
        <dsp:cNvSpPr/>
      </dsp:nvSpPr>
      <dsp:spPr>
        <a:xfrm>
          <a:off x="2512161" y="142472"/>
          <a:ext cx="1790123" cy="107407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Sociodemographic Factors</a:t>
          </a:r>
        </a:p>
      </dsp:txBody>
      <dsp:txXfrm>
        <a:off x="2543620" y="173931"/>
        <a:ext cx="1727205" cy="1011155"/>
      </dsp:txXfrm>
    </dsp:sp>
    <dsp:sp modelId="{5A12ABA5-66D1-424D-A2D1-18B8628C102E}">
      <dsp:nvSpPr>
        <dsp:cNvPr id="0" name=""/>
        <dsp:cNvSpPr/>
      </dsp:nvSpPr>
      <dsp:spPr>
        <a:xfrm rot="5400000">
          <a:off x="3069750" y="1521393"/>
          <a:ext cx="674940" cy="4439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136343" y="1543591"/>
        <a:ext cx="541755" cy="266370"/>
      </dsp:txXfrm>
    </dsp:sp>
    <dsp:sp modelId="{1C83434C-DED3-A64F-9576-5751F812ABC1}">
      <dsp:nvSpPr>
        <dsp:cNvPr id="0" name=""/>
        <dsp:cNvSpPr/>
      </dsp:nvSpPr>
      <dsp:spPr>
        <a:xfrm>
          <a:off x="5024323" y="1964123"/>
          <a:ext cx="1790123" cy="1074073"/>
        </a:xfrm>
        <a:prstGeom prst="roundRect">
          <a:avLst>
            <a:gd name="adj" fmla="val 1000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Health Impact </a:t>
          </a:r>
        </a:p>
      </dsp:txBody>
      <dsp:txXfrm>
        <a:off x="5055782" y="1995582"/>
        <a:ext cx="1727205" cy="10111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0A0EF-B590-684E-9285-FD1BAD908440}">
      <dsp:nvSpPr>
        <dsp:cNvPr id="0" name=""/>
        <dsp:cNvSpPr/>
      </dsp:nvSpPr>
      <dsp:spPr>
        <a:xfrm>
          <a:off x="6318" y="2233534"/>
          <a:ext cx="1888569" cy="1133141"/>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Sociodemographic Factors</a:t>
          </a:r>
        </a:p>
      </dsp:txBody>
      <dsp:txXfrm>
        <a:off x="39507" y="2266723"/>
        <a:ext cx="1822191" cy="1066763"/>
      </dsp:txXfrm>
    </dsp:sp>
    <dsp:sp modelId="{F52A9149-0729-CF4A-86BC-1C69C2366E3A}">
      <dsp:nvSpPr>
        <dsp:cNvPr id="0" name=""/>
        <dsp:cNvSpPr/>
      </dsp:nvSpPr>
      <dsp:spPr>
        <a:xfrm rot="21600000">
          <a:off x="2112151" y="2574938"/>
          <a:ext cx="2964901" cy="3307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21600000">
        <a:off x="2112151" y="2641091"/>
        <a:ext cx="2865672" cy="198458"/>
      </dsp:txXfrm>
    </dsp:sp>
    <dsp:sp modelId="{4D28A484-5F37-DA4D-866F-96BFD7119722}">
      <dsp:nvSpPr>
        <dsp:cNvPr id="0" name=""/>
        <dsp:cNvSpPr/>
      </dsp:nvSpPr>
      <dsp:spPr>
        <a:xfrm>
          <a:off x="2650316" y="311703"/>
          <a:ext cx="1888569" cy="1133141"/>
        </a:xfrm>
        <a:prstGeom prst="roundRect">
          <a:avLst>
            <a:gd name="adj" fmla="val 10000"/>
          </a:avLst>
        </a:prstGeom>
        <a:solidFill>
          <a:srgbClr val="4472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Transportation-Related Factors</a:t>
          </a:r>
        </a:p>
      </dsp:txBody>
      <dsp:txXfrm>
        <a:off x="2683505" y="344892"/>
        <a:ext cx="1822191" cy="1066763"/>
      </dsp:txXfrm>
    </dsp:sp>
    <dsp:sp modelId="{5A12ABA5-66D1-424D-A2D1-18B8628C102E}">
      <dsp:nvSpPr>
        <dsp:cNvPr id="0" name=""/>
        <dsp:cNvSpPr/>
      </dsp:nvSpPr>
      <dsp:spPr>
        <a:xfrm rot="5400000">
          <a:off x="3238569" y="1766456"/>
          <a:ext cx="712058" cy="4683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308824" y="1789875"/>
        <a:ext cx="571549" cy="281019"/>
      </dsp:txXfrm>
    </dsp:sp>
    <dsp:sp modelId="{1C83434C-DED3-A64F-9576-5751F812ABC1}">
      <dsp:nvSpPr>
        <dsp:cNvPr id="0" name=""/>
        <dsp:cNvSpPr/>
      </dsp:nvSpPr>
      <dsp:spPr>
        <a:xfrm>
          <a:off x="5300632" y="2233534"/>
          <a:ext cx="1888569" cy="1133141"/>
        </a:xfrm>
        <a:prstGeom prst="roundRect">
          <a:avLst>
            <a:gd name="adj" fmla="val 1000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Health Impact </a:t>
          </a:r>
        </a:p>
      </dsp:txBody>
      <dsp:txXfrm>
        <a:off x="5333821" y="2266723"/>
        <a:ext cx="1822191" cy="10667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A8A20F-91E1-DD40-94AC-3B73D452DC77}">
      <dsp:nvSpPr>
        <dsp:cNvPr id="0" name=""/>
        <dsp:cNvSpPr/>
      </dsp:nvSpPr>
      <dsp:spPr>
        <a:xfrm>
          <a:off x="0" y="434731"/>
          <a:ext cx="10515600" cy="228375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520700" rIns="81612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Residential proximity to high-traffic roadways</a:t>
          </a:r>
        </a:p>
        <a:p>
          <a:pPr marL="228600" lvl="1" indent="-228600" algn="l" defTabSz="1111250">
            <a:lnSpc>
              <a:spcPct val="90000"/>
            </a:lnSpc>
            <a:spcBef>
              <a:spcPct val="0"/>
            </a:spcBef>
            <a:spcAft>
              <a:spcPct val="15000"/>
            </a:spcAft>
            <a:buChar char="•"/>
          </a:pPr>
          <a:r>
            <a:rPr lang="en-US" sz="2500" kern="1200"/>
            <a:t>Mode of transportation</a:t>
          </a:r>
        </a:p>
        <a:p>
          <a:pPr marL="228600" lvl="1" indent="-228600" algn="l" defTabSz="1111250">
            <a:lnSpc>
              <a:spcPct val="90000"/>
            </a:lnSpc>
            <a:spcBef>
              <a:spcPct val="0"/>
            </a:spcBef>
            <a:spcAft>
              <a:spcPct val="15000"/>
            </a:spcAft>
            <a:buChar char="•"/>
          </a:pPr>
          <a:r>
            <a:rPr lang="en-US" sz="2500" kern="1200"/>
            <a:t>Access to transportation</a:t>
          </a:r>
        </a:p>
        <a:p>
          <a:pPr marL="228600" lvl="1" indent="-228600" algn="l" defTabSz="1111250">
            <a:lnSpc>
              <a:spcPct val="90000"/>
            </a:lnSpc>
            <a:spcBef>
              <a:spcPct val="0"/>
            </a:spcBef>
            <a:spcAft>
              <a:spcPct val="15000"/>
            </a:spcAft>
            <a:buChar char="•"/>
          </a:pPr>
          <a:r>
            <a:rPr lang="en-US" sz="2500" kern="1200"/>
            <a:t>Community Severance</a:t>
          </a:r>
        </a:p>
      </dsp:txBody>
      <dsp:txXfrm>
        <a:off x="0" y="434731"/>
        <a:ext cx="10515600" cy="2283750"/>
      </dsp:txXfrm>
    </dsp:sp>
    <dsp:sp modelId="{C8E35BF8-0B4D-DF45-82AA-34192BC12DE0}">
      <dsp:nvSpPr>
        <dsp:cNvPr id="0" name=""/>
        <dsp:cNvSpPr/>
      </dsp:nvSpPr>
      <dsp:spPr>
        <a:xfrm>
          <a:off x="525780" y="65731"/>
          <a:ext cx="7360920" cy="738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111250">
            <a:lnSpc>
              <a:spcPct val="90000"/>
            </a:lnSpc>
            <a:spcBef>
              <a:spcPct val="0"/>
            </a:spcBef>
            <a:spcAft>
              <a:spcPct val="35000"/>
            </a:spcAft>
            <a:buNone/>
          </a:pPr>
          <a:r>
            <a:rPr lang="en-US" sz="2500" kern="1200"/>
            <a:t>Four transportation-related factors of interest:</a:t>
          </a:r>
        </a:p>
      </dsp:txBody>
      <dsp:txXfrm>
        <a:off x="561806" y="101757"/>
        <a:ext cx="7288868" cy="665948"/>
      </dsp:txXfrm>
    </dsp:sp>
    <dsp:sp modelId="{1149A637-FCDB-5541-A98C-A5B73C78DAE3}">
      <dsp:nvSpPr>
        <dsp:cNvPr id="0" name=""/>
        <dsp:cNvSpPr/>
      </dsp:nvSpPr>
      <dsp:spPr>
        <a:xfrm>
          <a:off x="0" y="3222481"/>
          <a:ext cx="10515600" cy="1063125"/>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520700" rIns="816127"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a:t>Encompass mental and physical effects</a:t>
          </a:r>
        </a:p>
      </dsp:txBody>
      <dsp:txXfrm>
        <a:off x="0" y="3222481"/>
        <a:ext cx="10515600" cy="1063125"/>
      </dsp:txXfrm>
    </dsp:sp>
    <dsp:sp modelId="{CD0C992D-7FAD-6040-B18B-CCC7C0374541}">
      <dsp:nvSpPr>
        <dsp:cNvPr id="0" name=""/>
        <dsp:cNvSpPr/>
      </dsp:nvSpPr>
      <dsp:spPr>
        <a:xfrm>
          <a:off x="525780" y="2853481"/>
          <a:ext cx="7360920" cy="738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111250">
            <a:lnSpc>
              <a:spcPct val="90000"/>
            </a:lnSpc>
            <a:spcBef>
              <a:spcPct val="0"/>
            </a:spcBef>
            <a:spcAft>
              <a:spcPct val="35000"/>
            </a:spcAft>
            <a:buNone/>
          </a:pPr>
          <a:r>
            <a:rPr lang="en-US" sz="2500" kern="1200"/>
            <a:t>Wide range of health impacts</a:t>
          </a:r>
        </a:p>
      </dsp:txBody>
      <dsp:txXfrm>
        <a:off x="561806" y="2889507"/>
        <a:ext cx="7288868" cy="6659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63B72A-A9D8-D14C-82F7-209A60420E34}">
      <dsp:nvSpPr>
        <dsp:cNvPr id="0" name=""/>
        <dsp:cNvSpPr/>
      </dsp:nvSpPr>
      <dsp:spPr>
        <a:xfrm>
          <a:off x="0" y="41544"/>
          <a:ext cx="10515600" cy="1374750"/>
        </a:xfrm>
        <a:prstGeom prst="round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Found associations between sociodemographic factors of race/ethnicity and income and transportation-related factors, which are associated with health impacts</a:t>
          </a:r>
        </a:p>
      </dsp:txBody>
      <dsp:txXfrm>
        <a:off x="67110" y="108654"/>
        <a:ext cx="10381380" cy="1240530"/>
      </dsp:txXfrm>
    </dsp:sp>
    <dsp:sp modelId="{98BDA9A0-55F7-D843-B91A-857AD7F43967}">
      <dsp:nvSpPr>
        <dsp:cNvPr id="0" name=""/>
        <dsp:cNvSpPr/>
      </dsp:nvSpPr>
      <dsp:spPr>
        <a:xfrm>
          <a:off x="0" y="1488294"/>
          <a:ext cx="10515600" cy="1374750"/>
        </a:xfrm>
        <a:prstGeom prst="round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Unequal distribution of the burdens and benefits of transportation</a:t>
          </a:r>
        </a:p>
      </dsp:txBody>
      <dsp:txXfrm>
        <a:off x="67110" y="1555404"/>
        <a:ext cx="10381380" cy="1240530"/>
      </dsp:txXfrm>
    </dsp:sp>
    <dsp:sp modelId="{7185262E-FEDB-4A43-80FF-DA306431780B}">
      <dsp:nvSpPr>
        <dsp:cNvPr id="0" name=""/>
        <dsp:cNvSpPr/>
      </dsp:nvSpPr>
      <dsp:spPr>
        <a:xfrm>
          <a:off x="0" y="2935044"/>
          <a:ext cx="10515600" cy="1374750"/>
        </a:xfrm>
        <a:prstGeom prst="round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Transportation as an environmental justice concern</a:t>
          </a:r>
        </a:p>
      </dsp:txBody>
      <dsp:txXfrm>
        <a:off x="67110" y="3002154"/>
        <a:ext cx="10381380" cy="124053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156A8D-BCBA-E94E-A820-BC92D4EEAF05}" type="datetimeFigureOut">
              <a:rPr lang="en-US" smtClean="0"/>
              <a:t>8/4/22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565F93-62CF-5149-A893-AB92C9073402}" type="slidenum">
              <a:rPr lang="en-US" smtClean="0"/>
              <a:t>‹#›</a:t>
            </a:fld>
            <a:endParaRPr lang="en-US"/>
          </a:p>
        </p:txBody>
      </p:sp>
    </p:spTree>
    <p:extLst>
      <p:ext uri="{BB962C8B-B14F-4D97-AF65-F5344CB8AC3E}">
        <p14:creationId xmlns:p14="http://schemas.microsoft.com/office/powerpoint/2010/main" val="1721947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my name is Maya Ghosh. I’m a student at Johns Hopkins University, and this summer I was a CARTEEH intern under Dr. Tara Ramani. I would like to thank her for her guidance throughout this project, her advice and expertise was crucial to this project. Today I am going to be talking to you about transportation and health, and the mediating role of sociodemographic factors </a:t>
            </a:r>
          </a:p>
        </p:txBody>
      </p:sp>
      <p:sp>
        <p:nvSpPr>
          <p:cNvPr id="4" name="Slide Number Placeholder 3"/>
          <p:cNvSpPr>
            <a:spLocks noGrp="1"/>
          </p:cNvSpPr>
          <p:nvPr>
            <p:ph type="sldNum" sz="quarter" idx="5"/>
          </p:nvPr>
        </p:nvSpPr>
        <p:spPr/>
        <p:txBody>
          <a:bodyPr/>
          <a:lstStyle/>
          <a:p>
            <a:fld id="{AA565F93-62CF-5149-A893-AB92C9073402}" type="slidenum">
              <a:rPr lang="en-US" smtClean="0"/>
              <a:t>1</a:t>
            </a:fld>
            <a:endParaRPr lang="en-US"/>
          </a:p>
        </p:txBody>
      </p:sp>
    </p:spTree>
    <p:extLst>
      <p:ext uri="{BB962C8B-B14F-4D97-AF65-F5344CB8AC3E}">
        <p14:creationId xmlns:p14="http://schemas.microsoft.com/office/powerpoint/2010/main" val="235493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Because I am currently studying public health, I wanted to keep my project closely focused on health. One aspect of public health I’m interested in learning more about, and particularly </a:t>
            </a:r>
            <a:r>
              <a:rPr lang="en-US" dirty="0" err="1"/>
              <a:t>concered</a:t>
            </a:r>
            <a:r>
              <a:rPr lang="en-US" dirty="0"/>
              <a:t> with, is the issue of health disparities.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health outcome is considered a health disparity </a:t>
            </a:r>
            <a:r>
              <a:rPr lang="en-US" sz="1200" b="0" i="0" kern="1200" dirty="0">
                <a:solidFill>
                  <a:schemeClr val="tx1"/>
                </a:solidFill>
                <a:effectLst/>
                <a:latin typeface="+mn-lt"/>
                <a:ea typeface="+mn-ea"/>
                <a:cs typeface="+mn-cs"/>
              </a:rPr>
              <a:t>when the health outcome is seen to a greater or lesser extent between populations, there is disparity</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isn’t one solid definition for the term of sociodemographic variables, but generally speaking </a:t>
            </a:r>
            <a:r>
              <a:rPr lang="en-US" sz="1200" kern="1200" dirty="0">
                <a:solidFill>
                  <a:schemeClr val="tx1"/>
                </a:solidFill>
                <a:effectLst/>
                <a:latin typeface="+mn-lt"/>
                <a:ea typeface="+mn-ea"/>
                <a:cs typeface="+mn-cs"/>
              </a:rPr>
              <a:t>sociodemographic factors refer to different social and physical characteristics and variables captured through demographic information – such as race/ethnicity, age, income, sex and education level. </a:t>
            </a:r>
          </a:p>
          <a:p>
            <a:endParaRPr lang="en-US" dirty="0"/>
          </a:p>
          <a:p>
            <a:r>
              <a:rPr lang="en-US" dirty="0"/>
              <a:t>While much more familiar with the health side of things, from my studies I knew that transportation and its externalities are associated with health impacts. </a:t>
            </a:r>
          </a:p>
        </p:txBody>
      </p:sp>
      <p:sp>
        <p:nvSpPr>
          <p:cNvPr id="4" name="Slide Number Placeholder 3"/>
          <p:cNvSpPr>
            <a:spLocks noGrp="1"/>
          </p:cNvSpPr>
          <p:nvPr>
            <p:ph type="sldNum" sz="quarter" idx="5"/>
          </p:nvPr>
        </p:nvSpPr>
        <p:spPr/>
        <p:txBody>
          <a:bodyPr/>
          <a:lstStyle/>
          <a:p>
            <a:fld id="{AA565F93-62CF-5149-A893-AB92C9073402}" type="slidenum">
              <a:rPr lang="en-US" smtClean="0"/>
              <a:t>2</a:t>
            </a:fld>
            <a:endParaRPr lang="en-US"/>
          </a:p>
        </p:txBody>
      </p:sp>
    </p:spTree>
    <p:extLst>
      <p:ext uri="{BB962C8B-B14F-4D97-AF65-F5344CB8AC3E}">
        <p14:creationId xmlns:p14="http://schemas.microsoft.com/office/powerpoint/2010/main" val="1353110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while I initially thought that a consideration of these relationships would be sufficient to serve as the basis of my research project, it became evident that these factors are complex and interrelated, and therefore I had to figure out how I wanted to conceptualize these relationships between the three variables I had outlined earlier. </a:t>
            </a:r>
          </a:p>
        </p:txBody>
      </p:sp>
      <p:sp>
        <p:nvSpPr>
          <p:cNvPr id="4" name="Slide Number Placeholder 3"/>
          <p:cNvSpPr>
            <a:spLocks noGrp="1"/>
          </p:cNvSpPr>
          <p:nvPr>
            <p:ph type="sldNum" sz="quarter" idx="5"/>
          </p:nvPr>
        </p:nvSpPr>
        <p:spPr/>
        <p:txBody>
          <a:bodyPr/>
          <a:lstStyle/>
          <a:p>
            <a:fld id="{AA565F93-62CF-5149-A893-AB92C9073402}" type="slidenum">
              <a:rPr lang="en-US" smtClean="0"/>
              <a:t>3</a:t>
            </a:fld>
            <a:endParaRPr lang="en-US"/>
          </a:p>
        </p:txBody>
      </p:sp>
    </p:spTree>
    <p:extLst>
      <p:ext uri="{BB962C8B-B14F-4D97-AF65-F5344CB8AC3E}">
        <p14:creationId xmlns:p14="http://schemas.microsoft.com/office/powerpoint/2010/main" val="2808783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is that we have transportation, which has associated health impacts -- but exposure to these factors and thus the ultimate health impact can be dictated by sociodemographic factors. For example, residential proximity to roadways is associated with increased air pollution exposure, which is associated with certain health impacts -- and sociodemographic factors such as income could modify this relationship to either having greater or less residential proximity</a:t>
            </a:r>
          </a:p>
          <a:p>
            <a:endParaRPr lang="en-US" dirty="0"/>
          </a:p>
          <a:p>
            <a:r>
              <a:rPr lang="en-US" dirty="0"/>
              <a:t>The second relationship is that sociodemographic factors are associated with certain health impacts, and transportation factors can modify this relationship. For example, age may lead to certain health impacts, and lack of transportation to healthcare services can exacerbate an adverse health impact. </a:t>
            </a:r>
          </a:p>
        </p:txBody>
      </p:sp>
      <p:sp>
        <p:nvSpPr>
          <p:cNvPr id="4" name="Slide Number Placeholder 3"/>
          <p:cNvSpPr>
            <a:spLocks noGrp="1"/>
          </p:cNvSpPr>
          <p:nvPr>
            <p:ph type="sldNum" sz="quarter" idx="5"/>
          </p:nvPr>
        </p:nvSpPr>
        <p:spPr/>
        <p:txBody>
          <a:bodyPr/>
          <a:lstStyle/>
          <a:p>
            <a:fld id="{AA565F93-62CF-5149-A893-AB92C9073402}" type="slidenum">
              <a:rPr lang="en-US" smtClean="0"/>
              <a:t>4</a:t>
            </a:fld>
            <a:endParaRPr lang="en-US"/>
          </a:p>
        </p:txBody>
      </p:sp>
    </p:spTree>
    <p:extLst>
      <p:ext uri="{BB962C8B-B14F-4D97-AF65-F5344CB8AC3E}">
        <p14:creationId xmlns:p14="http://schemas.microsoft.com/office/powerpoint/2010/main" val="2746354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second conceptualization is important, the research would be more broad and therefore in order to keep the focus on transportation specifically, I picked the first conceptualization of this relationship to serve as the foundation of my research project.</a:t>
            </a:r>
          </a:p>
          <a:p>
            <a:endParaRPr lang="en-US" dirty="0"/>
          </a:p>
          <a:p>
            <a:endParaRPr lang="en-US" dirty="0"/>
          </a:p>
        </p:txBody>
      </p:sp>
      <p:sp>
        <p:nvSpPr>
          <p:cNvPr id="4" name="Slide Number Placeholder 3"/>
          <p:cNvSpPr>
            <a:spLocks noGrp="1"/>
          </p:cNvSpPr>
          <p:nvPr>
            <p:ph type="sldNum" sz="quarter" idx="5"/>
          </p:nvPr>
        </p:nvSpPr>
        <p:spPr/>
        <p:txBody>
          <a:bodyPr/>
          <a:lstStyle/>
          <a:p>
            <a:fld id="{AA565F93-62CF-5149-A893-AB92C9073402}" type="slidenum">
              <a:rPr lang="en-US" smtClean="0"/>
              <a:t>5</a:t>
            </a:fld>
            <a:endParaRPr lang="en-US"/>
          </a:p>
        </p:txBody>
      </p:sp>
    </p:spTree>
    <p:extLst>
      <p:ext uri="{BB962C8B-B14F-4D97-AF65-F5344CB8AC3E}">
        <p14:creationId xmlns:p14="http://schemas.microsoft.com/office/powerpoint/2010/main" val="105375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Ultimately, my research question ended up being: </a:t>
            </a:r>
            <a:r>
              <a:rPr lang="en-US" b="1" dirty="0"/>
              <a:t>How might an individual’s economic status and race/ethnicity modify the pathway between transportation and health? </a:t>
            </a:r>
          </a:p>
          <a:p>
            <a:r>
              <a:rPr lang="en-US" dirty="0"/>
              <a:t>- Choose specific variables because I wanted to focus in the scope of my paper</a:t>
            </a:r>
          </a:p>
          <a:p>
            <a:endParaRPr lang="en-US" dirty="0"/>
          </a:p>
          <a:p>
            <a:r>
              <a:rPr lang="en-US" dirty="0"/>
              <a:t>With a clear understanding of how I was going to be analyzing these relationships, I then went about conducting a literature review. </a:t>
            </a:r>
          </a:p>
          <a:p>
            <a:endParaRPr lang="en-US" dirty="0"/>
          </a:p>
          <a:p>
            <a:r>
              <a:rPr lang="en-US" dirty="0"/>
              <a:t>At first looked more broadly for a general overview of transportation-related factors which have a relationship with health outcomes, then looked specifically into  disparities in exposure to these factors based on sociodemographic factors of interest</a:t>
            </a:r>
          </a:p>
          <a:p>
            <a:endParaRPr lang="en-US" dirty="0"/>
          </a:p>
          <a:p>
            <a:r>
              <a:rPr lang="en-US" dirty="0"/>
              <a:t>Final step: synthesizing the relationship between transportation-related factors and health with the relationship between transportation-related factors and  sociodemographic factors </a:t>
            </a:r>
          </a:p>
        </p:txBody>
      </p:sp>
      <p:sp>
        <p:nvSpPr>
          <p:cNvPr id="4" name="Slide Number Placeholder 3"/>
          <p:cNvSpPr>
            <a:spLocks noGrp="1"/>
          </p:cNvSpPr>
          <p:nvPr>
            <p:ph type="sldNum" sz="quarter" idx="5"/>
          </p:nvPr>
        </p:nvSpPr>
        <p:spPr/>
        <p:txBody>
          <a:bodyPr/>
          <a:lstStyle/>
          <a:p>
            <a:fld id="{AA565F93-62CF-5149-A893-AB92C9073402}" type="slidenum">
              <a:rPr lang="en-US" smtClean="0"/>
              <a:t>6</a:t>
            </a:fld>
            <a:endParaRPr lang="en-US"/>
          </a:p>
        </p:txBody>
      </p:sp>
    </p:spTree>
    <p:extLst>
      <p:ext uri="{BB962C8B-B14F-4D97-AF65-F5344CB8AC3E}">
        <p14:creationId xmlns:p14="http://schemas.microsoft.com/office/powerpoint/2010/main" val="2902686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Ultimately came up with 4 factors of interest. These factors are closely related – for example, some modes of transportation are more accessible than others. Despite this, the pathways which lead to particular health outcomes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Residential proximity: Low-income individuals, and those who are racial/ethnic minorities are more likely to live in close proximity to high-volume roadways</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Mode of transportation: Low-income and minority populations are more likely to rely on alternative modes of transportation compared to automobile </a:t>
            </a:r>
            <a:r>
              <a:rPr lang="en-US" sz="1200" kern="1200" dirty="0" err="1">
                <a:solidFill>
                  <a:schemeClr val="tx1"/>
                </a:solidFill>
                <a:effectLst/>
                <a:latin typeface="+mn-lt"/>
                <a:ea typeface="+mn-ea"/>
                <a:cs typeface="+mn-cs"/>
              </a:rPr>
              <a:t>usefrs</a:t>
            </a:r>
            <a:r>
              <a:rPr lang="en-US" sz="1200" kern="1200" dirty="0">
                <a:solidFill>
                  <a:schemeClr val="tx1"/>
                </a:solidFill>
                <a:effectLst/>
                <a:latin typeface="+mn-lt"/>
                <a:ea typeface="+mn-ea"/>
                <a:cs typeface="+mn-cs"/>
              </a:rPr>
              <a:t> , and communities of color make up the majority of transit users.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Access to transportation:. Transportation may be inaccessible to low-income individuals due financial barriers, and disadvantaged communities more frequently do not have well-connected, reliable public transit options.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Community severance occurs “when transport infrastructure or </a:t>
            </a:r>
            <a:r>
              <a:rPr lang="en-US" sz="1200" kern="1200" dirty="0" err="1">
                <a:solidFill>
                  <a:schemeClr val="tx1"/>
                </a:solidFill>
                <a:effectLst/>
                <a:latin typeface="+mn-lt"/>
                <a:ea typeface="+mn-ea"/>
                <a:cs typeface="+mn-cs"/>
              </a:rPr>
              <a:t>motorised</a:t>
            </a:r>
            <a:r>
              <a:rPr lang="en-US" sz="1200" kern="1200" dirty="0">
                <a:solidFill>
                  <a:schemeClr val="tx1"/>
                </a:solidFill>
                <a:effectLst/>
                <a:latin typeface="+mn-lt"/>
                <a:ea typeface="+mn-ea"/>
                <a:cs typeface="+mn-cs"/>
              </a:rPr>
              <a:t> traffic acts as a physical or psychological barrier to the movement of pedestrians”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Low-income and minority communities have been found to be less walkable, and have historically been where transportation infrastructure is developed– leading to increased severance. </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Associated Health impacts include cardiovascular disease, stress and sleep disturbance, respiratory illnesses and reproductive health effects</a:t>
            </a:r>
          </a:p>
          <a:p>
            <a:endParaRPr lang="en-US" dirty="0"/>
          </a:p>
          <a:p>
            <a:r>
              <a:rPr lang="en-US" dirty="0"/>
              <a:t>While there is an association between health and these transportation-related factors, there is often an intermediate </a:t>
            </a:r>
            <a:r>
              <a:rPr lang="en-US" dirty="0" err="1"/>
              <a:t>varible</a:t>
            </a:r>
            <a:r>
              <a:rPr lang="en-US" dirty="0"/>
              <a:t> which is associated with the health impact. For example, it is not just simply living near a high-traffic roadway which can impact health, but it is the fact that residential proximity leads to greater exposure to air pollution and noise pollution, and these factors are associated with adverse health impacts. </a:t>
            </a:r>
          </a:p>
        </p:txBody>
      </p:sp>
      <p:sp>
        <p:nvSpPr>
          <p:cNvPr id="4" name="Slide Number Placeholder 3"/>
          <p:cNvSpPr>
            <a:spLocks noGrp="1"/>
          </p:cNvSpPr>
          <p:nvPr>
            <p:ph type="sldNum" sz="quarter" idx="5"/>
          </p:nvPr>
        </p:nvSpPr>
        <p:spPr/>
        <p:txBody>
          <a:bodyPr/>
          <a:lstStyle/>
          <a:p>
            <a:fld id="{AA565F93-62CF-5149-A893-AB92C9073402}" type="slidenum">
              <a:rPr lang="en-US" smtClean="0"/>
              <a:t>7</a:t>
            </a:fld>
            <a:endParaRPr lang="en-US"/>
          </a:p>
        </p:txBody>
      </p:sp>
    </p:spTree>
    <p:extLst>
      <p:ext uri="{BB962C8B-B14F-4D97-AF65-F5344CB8AC3E}">
        <p14:creationId xmlns:p14="http://schemas.microsoft.com/office/powerpoint/2010/main" val="3804057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overview of the relationships between transportation-related factors, sociodemographic factors and related outcomes which lead to health impacts. </a:t>
            </a:r>
          </a:p>
        </p:txBody>
      </p:sp>
      <p:sp>
        <p:nvSpPr>
          <p:cNvPr id="4" name="Slide Number Placeholder 3"/>
          <p:cNvSpPr>
            <a:spLocks noGrp="1"/>
          </p:cNvSpPr>
          <p:nvPr>
            <p:ph type="sldNum" sz="quarter" idx="5"/>
          </p:nvPr>
        </p:nvSpPr>
        <p:spPr/>
        <p:txBody>
          <a:bodyPr/>
          <a:lstStyle/>
          <a:p>
            <a:fld id="{AA565F93-62CF-5149-A893-AB92C9073402}" type="slidenum">
              <a:rPr lang="en-US" smtClean="0"/>
              <a:t>8</a:t>
            </a:fld>
            <a:endParaRPr lang="en-US"/>
          </a:p>
        </p:txBody>
      </p:sp>
    </p:spTree>
    <p:extLst>
      <p:ext uri="{BB962C8B-B14F-4D97-AF65-F5344CB8AC3E}">
        <p14:creationId xmlns:p14="http://schemas.microsoft.com/office/powerpoint/2010/main" val="3701558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 also want to acknowledge that while these associations can be drawn, it is not fair to say that transportation is the definitive cause of these health outcomes – as noted earlier, there is a wide variety of health disparities which are related to sociodemographic factors, and transportation is just one of these factors. Regardless, it is important to think about transportation and health impacts, because being able to pinpoint where health may be detrimentally affected means it’s possible to potentially mitigate these concerns, therefore hopefully reducing the incidence of associated health impacts.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Environmental justice: “the fair treatment and meaningful involvement of all people regardless of race, color, national origin, or income with respect to the development, implementation and enforcement of environmental laws, regulations and policies”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 Due to the fact that the burdens of transportation has fallen disproportionately on certain communities, it is important that these groups are involved in future transportation decision-making and planning processes t</a:t>
            </a:r>
            <a:r>
              <a:rPr lang="en-US" sz="1200" kern="1200" dirty="0">
                <a:solidFill>
                  <a:schemeClr val="tx1"/>
                </a:solidFill>
                <a:effectLst/>
                <a:latin typeface="+mn-lt"/>
                <a:ea typeface="+mn-ea"/>
                <a:cs typeface="+mn-cs"/>
              </a:rPr>
              <a:t>o prevent the perpetuation of this undue amount of burden on these communities</a:t>
            </a:r>
          </a:p>
          <a:p>
            <a:endParaRPr lang="en-US" dirty="0"/>
          </a:p>
        </p:txBody>
      </p:sp>
      <p:sp>
        <p:nvSpPr>
          <p:cNvPr id="4" name="Slide Number Placeholder 3"/>
          <p:cNvSpPr>
            <a:spLocks noGrp="1"/>
          </p:cNvSpPr>
          <p:nvPr>
            <p:ph type="sldNum" sz="quarter" idx="5"/>
          </p:nvPr>
        </p:nvSpPr>
        <p:spPr/>
        <p:txBody>
          <a:bodyPr/>
          <a:lstStyle/>
          <a:p>
            <a:fld id="{AA565F93-62CF-5149-A893-AB92C9073402}" type="slidenum">
              <a:rPr lang="en-US" smtClean="0"/>
              <a:t>9</a:t>
            </a:fld>
            <a:endParaRPr lang="en-US"/>
          </a:p>
        </p:txBody>
      </p:sp>
    </p:spTree>
    <p:extLst>
      <p:ext uri="{BB962C8B-B14F-4D97-AF65-F5344CB8AC3E}">
        <p14:creationId xmlns:p14="http://schemas.microsoft.com/office/powerpoint/2010/main" val="1866908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A3BCC-57A1-5CA9-23D9-F6C16EE2EF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CF41EF-652E-509C-79FD-11594C8C74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CF1D707-7CFF-4EF9-1A19-F6956EB0C868}"/>
              </a:ext>
            </a:extLst>
          </p:cNvPr>
          <p:cNvSpPr>
            <a:spLocks noGrp="1"/>
          </p:cNvSpPr>
          <p:nvPr>
            <p:ph type="dt" sz="half" idx="10"/>
          </p:nvPr>
        </p:nvSpPr>
        <p:spPr/>
        <p:txBody>
          <a:bodyPr/>
          <a:lstStyle/>
          <a:p>
            <a:fld id="{517D814A-F21F-044F-8BB3-3426B64E61A0}" type="datetime1">
              <a:rPr lang="en-US" smtClean="0"/>
              <a:t>8/4/22</a:t>
            </a:fld>
            <a:endParaRPr lang="en-US"/>
          </a:p>
        </p:txBody>
      </p:sp>
      <p:sp>
        <p:nvSpPr>
          <p:cNvPr id="5" name="Footer Placeholder 4">
            <a:extLst>
              <a:ext uri="{FF2B5EF4-FFF2-40B4-BE49-F238E27FC236}">
                <a16:creationId xmlns:a16="http://schemas.microsoft.com/office/drawing/2014/main" id="{2F70908C-C8A0-417E-447D-224DF0E32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FD3034-3A94-FF90-1489-ADA69B7C32B8}"/>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318153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E245-E473-8C29-9723-05677B5620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A9D7BA-1081-0D02-BBB2-9FBF2BD805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20FE52-C862-6992-55CD-C525B40AB37F}"/>
              </a:ext>
            </a:extLst>
          </p:cNvPr>
          <p:cNvSpPr>
            <a:spLocks noGrp="1"/>
          </p:cNvSpPr>
          <p:nvPr>
            <p:ph type="dt" sz="half" idx="10"/>
          </p:nvPr>
        </p:nvSpPr>
        <p:spPr/>
        <p:txBody>
          <a:bodyPr/>
          <a:lstStyle/>
          <a:p>
            <a:fld id="{0DD8F109-B9D5-2C43-BFCC-1B212B8C74D6}" type="datetime1">
              <a:rPr lang="en-US" smtClean="0"/>
              <a:t>8/4/22</a:t>
            </a:fld>
            <a:endParaRPr lang="en-US"/>
          </a:p>
        </p:txBody>
      </p:sp>
      <p:sp>
        <p:nvSpPr>
          <p:cNvPr id="5" name="Footer Placeholder 4">
            <a:extLst>
              <a:ext uri="{FF2B5EF4-FFF2-40B4-BE49-F238E27FC236}">
                <a16:creationId xmlns:a16="http://schemas.microsoft.com/office/drawing/2014/main" id="{22C088B5-3316-FB9D-81CF-17CEE1B2F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8A2791-689A-E6FD-609A-1118AFE5E209}"/>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3550457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471344-E122-6C16-09E7-69393053B7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FB70C0-81DD-DF75-0C8C-E632A20393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DDAD80-0155-2CAE-863B-2EA521AAB766}"/>
              </a:ext>
            </a:extLst>
          </p:cNvPr>
          <p:cNvSpPr>
            <a:spLocks noGrp="1"/>
          </p:cNvSpPr>
          <p:nvPr>
            <p:ph type="dt" sz="half" idx="10"/>
          </p:nvPr>
        </p:nvSpPr>
        <p:spPr/>
        <p:txBody>
          <a:bodyPr/>
          <a:lstStyle/>
          <a:p>
            <a:fld id="{E8B56F7E-F71B-6249-8D6C-A4F3B4D69E68}" type="datetime1">
              <a:rPr lang="en-US" smtClean="0"/>
              <a:t>8/4/22</a:t>
            </a:fld>
            <a:endParaRPr lang="en-US"/>
          </a:p>
        </p:txBody>
      </p:sp>
      <p:sp>
        <p:nvSpPr>
          <p:cNvPr id="5" name="Footer Placeholder 4">
            <a:extLst>
              <a:ext uri="{FF2B5EF4-FFF2-40B4-BE49-F238E27FC236}">
                <a16:creationId xmlns:a16="http://schemas.microsoft.com/office/drawing/2014/main" id="{BA529519-572C-EC5A-992B-27AB5CFE24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D3FBC-4263-476F-9FB4-BE3F4DCF8D7D}"/>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144222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0B35E-E11C-0261-0DC2-BEEF37A794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098238-C493-4AD6-55D3-7A38535B2C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3368F-36BB-87BA-F445-1637F852153E}"/>
              </a:ext>
            </a:extLst>
          </p:cNvPr>
          <p:cNvSpPr>
            <a:spLocks noGrp="1"/>
          </p:cNvSpPr>
          <p:nvPr>
            <p:ph type="dt" sz="half" idx="10"/>
          </p:nvPr>
        </p:nvSpPr>
        <p:spPr/>
        <p:txBody>
          <a:bodyPr/>
          <a:lstStyle/>
          <a:p>
            <a:fld id="{587002FC-A43B-4D4D-B2A1-49D4915C4F16}" type="datetime1">
              <a:rPr lang="en-US" smtClean="0"/>
              <a:t>8/4/22</a:t>
            </a:fld>
            <a:endParaRPr lang="en-US"/>
          </a:p>
        </p:txBody>
      </p:sp>
      <p:sp>
        <p:nvSpPr>
          <p:cNvPr id="5" name="Footer Placeholder 4">
            <a:extLst>
              <a:ext uri="{FF2B5EF4-FFF2-40B4-BE49-F238E27FC236}">
                <a16:creationId xmlns:a16="http://schemas.microsoft.com/office/drawing/2014/main" id="{8E1D2B4E-979D-72C7-7970-0D3D7C8134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C8072A-B09D-7C24-EA9F-F9428689F065}"/>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1619986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3A81D-EEAF-2ECB-DB4D-BCCAD05773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2A71A2-C02A-A461-938F-ED40C39DC8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FEB117-CB7B-2780-9E91-29491A63DB65}"/>
              </a:ext>
            </a:extLst>
          </p:cNvPr>
          <p:cNvSpPr>
            <a:spLocks noGrp="1"/>
          </p:cNvSpPr>
          <p:nvPr>
            <p:ph type="dt" sz="half" idx="10"/>
          </p:nvPr>
        </p:nvSpPr>
        <p:spPr/>
        <p:txBody>
          <a:bodyPr/>
          <a:lstStyle/>
          <a:p>
            <a:fld id="{BC2DA8A5-BE44-C742-9880-57D6462C021F}" type="datetime1">
              <a:rPr lang="en-US" smtClean="0"/>
              <a:t>8/4/22</a:t>
            </a:fld>
            <a:endParaRPr lang="en-US"/>
          </a:p>
        </p:txBody>
      </p:sp>
      <p:sp>
        <p:nvSpPr>
          <p:cNvPr id="5" name="Footer Placeholder 4">
            <a:extLst>
              <a:ext uri="{FF2B5EF4-FFF2-40B4-BE49-F238E27FC236}">
                <a16:creationId xmlns:a16="http://schemas.microsoft.com/office/drawing/2014/main" id="{59B11F7C-329F-93FB-C3EC-11184385D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D078F8-61CC-7ED7-7CD2-4899FADD3F15}"/>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375297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F45B4-8673-36EB-5B65-D17F813D2D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E4D45F-294D-7F9C-EE4C-3FAB3ACACC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1BDCC3-E11C-8CB4-BC90-13E2F5A35D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7A70DD-5D91-516F-973C-F4C584C413B8}"/>
              </a:ext>
            </a:extLst>
          </p:cNvPr>
          <p:cNvSpPr>
            <a:spLocks noGrp="1"/>
          </p:cNvSpPr>
          <p:nvPr>
            <p:ph type="dt" sz="half" idx="10"/>
          </p:nvPr>
        </p:nvSpPr>
        <p:spPr/>
        <p:txBody>
          <a:bodyPr/>
          <a:lstStyle/>
          <a:p>
            <a:fld id="{1A961EE3-1E7C-804E-A630-860FD6B148A6}" type="datetime1">
              <a:rPr lang="en-US" smtClean="0"/>
              <a:t>8/4/22</a:t>
            </a:fld>
            <a:endParaRPr lang="en-US"/>
          </a:p>
        </p:txBody>
      </p:sp>
      <p:sp>
        <p:nvSpPr>
          <p:cNvPr id="6" name="Footer Placeholder 5">
            <a:extLst>
              <a:ext uri="{FF2B5EF4-FFF2-40B4-BE49-F238E27FC236}">
                <a16:creationId xmlns:a16="http://schemas.microsoft.com/office/drawing/2014/main" id="{CC9967CF-99AA-479C-8481-EFB66657E0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98C9CB-251D-D3FE-8406-EB0341C20D64}"/>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4106952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3DC3-9962-3008-C98D-BFEE7A6563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74C095-8A53-9908-B745-7252BAC1DE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C93259-BA14-F66B-AA86-8AD6F6C08F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A7DDA9-D5A0-6894-23D2-60A2B7B93F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B434E3-EE1C-6FB6-DDCB-F97A3DB6C2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18B886-B9C2-AB67-33D0-31472A0E2A7C}"/>
              </a:ext>
            </a:extLst>
          </p:cNvPr>
          <p:cNvSpPr>
            <a:spLocks noGrp="1"/>
          </p:cNvSpPr>
          <p:nvPr>
            <p:ph type="dt" sz="half" idx="10"/>
          </p:nvPr>
        </p:nvSpPr>
        <p:spPr/>
        <p:txBody>
          <a:bodyPr/>
          <a:lstStyle/>
          <a:p>
            <a:fld id="{63A8BAAE-F4E5-294B-AA44-7AD92F587883}" type="datetime1">
              <a:rPr lang="en-US" smtClean="0"/>
              <a:t>8/4/22</a:t>
            </a:fld>
            <a:endParaRPr lang="en-US"/>
          </a:p>
        </p:txBody>
      </p:sp>
      <p:sp>
        <p:nvSpPr>
          <p:cNvPr id="8" name="Footer Placeholder 7">
            <a:extLst>
              <a:ext uri="{FF2B5EF4-FFF2-40B4-BE49-F238E27FC236}">
                <a16:creationId xmlns:a16="http://schemas.microsoft.com/office/drawing/2014/main" id="{4B4A9829-15AD-DE9A-7C62-85998240F8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B3D9443-6C14-1B8B-B625-535F9F5E5793}"/>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166231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28F0D-DCEF-169F-A405-DC25C02384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6278FD-0E0D-B652-EE28-A111DC446B18}"/>
              </a:ext>
            </a:extLst>
          </p:cNvPr>
          <p:cNvSpPr>
            <a:spLocks noGrp="1"/>
          </p:cNvSpPr>
          <p:nvPr>
            <p:ph type="dt" sz="half" idx="10"/>
          </p:nvPr>
        </p:nvSpPr>
        <p:spPr/>
        <p:txBody>
          <a:bodyPr/>
          <a:lstStyle/>
          <a:p>
            <a:fld id="{A54DEDC6-36AA-D746-8421-8BC51C6E8520}" type="datetime1">
              <a:rPr lang="en-US" smtClean="0"/>
              <a:t>8/4/22</a:t>
            </a:fld>
            <a:endParaRPr lang="en-US"/>
          </a:p>
        </p:txBody>
      </p:sp>
      <p:sp>
        <p:nvSpPr>
          <p:cNvPr id="4" name="Footer Placeholder 3">
            <a:extLst>
              <a:ext uri="{FF2B5EF4-FFF2-40B4-BE49-F238E27FC236}">
                <a16:creationId xmlns:a16="http://schemas.microsoft.com/office/drawing/2014/main" id="{3877324B-6CCC-4C18-5E76-1155104907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43C959-609C-AA35-4048-26A2E6299670}"/>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3441437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31B181-62CE-C43D-31F0-97D3416829F4}"/>
              </a:ext>
            </a:extLst>
          </p:cNvPr>
          <p:cNvSpPr>
            <a:spLocks noGrp="1"/>
          </p:cNvSpPr>
          <p:nvPr>
            <p:ph type="dt" sz="half" idx="10"/>
          </p:nvPr>
        </p:nvSpPr>
        <p:spPr/>
        <p:txBody>
          <a:bodyPr/>
          <a:lstStyle/>
          <a:p>
            <a:fld id="{25ED24C2-52BE-124F-ACEC-5485E3522A79}" type="datetime1">
              <a:rPr lang="en-US" smtClean="0"/>
              <a:t>8/4/22</a:t>
            </a:fld>
            <a:endParaRPr lang="en-US"/>
          </a:p>
        </p:txBody>
      </p:sp>
      <p:sp>
        <p:nvSpPr>
          <p:cNvPr id="3" name="Footer Placeholder 2">
            <a:extLst>
              <a:ext uri="{FF2B5EF4-FFF2-40B4-BE49-F238E27FC236}">
                <a16:creationId xmlns:a16="http://schemas.microsoft.com/office/drawing/2014/main" id="{B5F1E3CE-AB35-2401-6335-80232D02C4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592ECF-8105-5F1B-7583-92CF48D4A89B}"/>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2864244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575A1-2230-97C5-9C3D-8C3E3768F1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F2697A-97D9-39A4-67BF-FE2E39F746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B3C2B8-363A-CF98-49BF-AF476C2C27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832E88-A74B-30CB-6F0A-305A6A40FC0C}"/>
              </a:ext>
            </a:extLst>
          </p:cNvPr>
          <p:cNvSpPr>
            <a:spLocks noGrp="1"/>
          </p:cNvSpPr>
          <p:nvPr>
            <p:ph type="dt" sz="half" idx="10"/>
          </p:nvPr>
        </p:nvSpPr>
        <p:spPr/>
        <p:txBody>
          <a:bodyPr/>
          <a:lstStyle/>
          <a:p>
            <a:fld id="{9265C100-396A-2245-BF9E-128C608BA691}" type="datetime1">
              <a:rPr lang="en-US" smtClean="0"/>
              <a:t>8/4/22</a:t>
            </a:fld>
            <a:endParaRPr lang="en-US"/>
          </a:p>
        </p:txBody>
      </p:sp>
      <p:sp>
        <p:nvSpPr>
          <p:cNvPr id="6" name="Footer Placeholder 5">
            <a:extLst>
              <a:ext uri="{FF2B5EF4-FFF2-40B4-BE49-F238E27FC236}">
                <a16:creationId xmlns:a16="http://schemas.microsoft.com/office/drawing/2014/main" id="{DF6FC4EC-CEA0-5750-6AF0-D6E7084D73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2B489-3385-69E4-EBFB-B6397C716EED}"/>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1686101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88B29-06F4-C981-6D03-6A99C3F338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4BF910-8236-A4EF-BAB6-0B8CD6AC45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40A1AB-3D50-258C-9B5C-2EFFFDC483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0E1C8-FCAA-A157-CA56-AF737E8492A5}"/>
              </a:ext>
            </a:extLst>
          </p:cNvPr>
          <p:cNvSpPr>
            <a:spLocks noGrp="1"/>
          </p:cNvSpPr>
          <p:nvPr>
            <p:ph type="dt" sz="half" idx="10"/>
          </p:nvPr>
        </p:nvSpPr>
        <p:spPr/>
        <p:txBody>
          <a:bodyPr/>
          <a:lstStyle/>
          <a:p>
            <a:fld id="{5BC3FDEB-AC27-3D4A-8D9E-29024731DF6A}" type="datetime1">
              <a:rPr lang="en-US" smtClean="0"/>
              <a:t>8/4/22</a:t>
            </a:fld>
            <a:endParaRPr lang="en-US"/>
          </a:p>
        </p:txBody>
      </p:sp>
      <p:sp>
        <p:nvSpPr>
          <p:cNvPr id="6" name="Footer Placeholder 5">
            <a:extLst>
              <a:ext uri="{FF2B5EF4-FFF2-40B4-BE49-F238E27FC236}">
                <a16:creationId xmlns:a16="http://schemas.microsoft.com/office/drawing/2014/main" id="{95B717BD-22CD-9914-882F-2B7E936482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42BF26-C2CF-197B-AC7C-C4F6449DF567}"/>
              </a:ext>
            </a:extLst>
          </p:cNvPr>
          <p:cNvSpPr>
            <a:spLocks noGrp="1"/>
          </p:cNvSpPr>
          <p:nvPr>
            <p:ph type="sldNum" sz="quarter" idx="12"/>
          </p:nvPr>
        </p:nvSpPr>
        <p:spPr/>
        <p:txBody>
          <a:bodyPr/>
          <a:lstStyle/>
          <a:p>
            <a:fld id="{2B7F1AD3-FCC6-DE42-96BC-6ED4E12CF31D}" type="slidenum">
              <a:rPr lang="en-US" smtClean="0"/>
              <a:t>‹#›</a:t>
            </a:fld>
            <a:endParaRPr lang="en-US"/>
          </a:p>
        </p:txBody>
      </p:sp>
    </p:spTree>
    <p:extLst>
      <p:ext uri="{BB962C8B-B14F-4D97-AF65-F5344CB8AC3E}">
        <p14:creationId xmlns:p14="http://schemas.microsoft.com/office/powerpoint/2010/main" val="2184167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E26F68-2244-32A1-305B-A09DC7C7CD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89464B-5758-0ADF-F703-F1BE0509B6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48841-66ED-A5B6-F510-5C23C1B4FC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C04F8E-AC22-034B-B750-7336DBDCB7A4}" type="datetime1">
              <a:rPr lang="en-US" smtClean="0"/>
              <a:t>8/4/22</a:t>
            </a:fld>
            <a:endParaRPr lang="en-US"/>
          </a:p>
        </p:txBody>
      </p:sp>
      <p:sp>
        <p:nvSpPr>
          <p:cNvPr id="5" name="Footer Placeholder 4">
            <a:extLst>
              <a:ext uri="{FF2B5EF4-FFF2-40B4-BE49-F238E27FC236}">
                <a16:creationId xmlns:a16="http://schemas.microsoft.com/office/drawing/2014/main" id="{7697F860-6DDE-EEFD-FF1A-9D8D2CC292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D4FE2F-B5BE-DC86-4DBD-7E6BE80D68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F1AD3-FCC6-DE42-96BC-6ED4E12CF31D}" type="slidenum">
              <a:rPr lang="en-US" smtClean="0"/>
              <a:t>‹#›</a:t>
            </a:fld>
            <a:endParaRPr lang="en-US"/>
          </a:p>
        </p:txBody>
      </p:sp>
    </p:spTree>
    <p:extLst>
      <p:ext uri="{BB962C8B-B14F-4D97-AF65-F5344CB8AC3E}">
        <p14:creationId xmlns:p14="http://schemas.microsoft.com/office/powerpoint/2010/main" val="81597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EFAC6-1DF9-1F42-A99A-AA20F625C43E}"/>
              </a:ext>
            </a:extLst>
          </p:cNvPr>
          <p:cNvSpPr>
            <a:spLocks noGrp="1"/>
          </p:cNvSpPr>
          <p:nvPr>
            <p:ph type="ctrTitle"/>
          </p:nvPr>
        </p:nvSpPr>
        <p:spPr/>
        <p:txBody>
          <a:bodyPr>
            <a:normAutofit fontScale="90000"/>
          </a:bodyPr>
          <a:lstStyle/>
          <a:p>
            <a:r>
              <a:rPr lang="en-US" b="1" dirty="0"/>
              <a:t>Transportation and Health: The Mediating Role of Sociodemographic </a:t>
            </a:r>
            <a:r>
              <a:rPr lang="en-US" dirty="0"/>
              <a:t> </a:t>
            </a:r>
            <a:r>
              <a:rPr lang="en-US" b="1" dirty="0"/>
              <a:t>Factors</a:t>
            </a:r>
            <a:endParaRPr lang="en-US" dirty="0"/>
          </a:p>
        </p:txBody>
      </p:sp>
      <p:sp>
        <p:nvSpPr>
          <p:cNvPr id="3" name="Subtitle 2">
            <a:extLst>
              <a:ext uri="{FF2B5EF4-FFF2-40B4-BE49-F238E27FC236}">
                <a16:creationId xmlns:a16="http://schemas.microsoft.com/office/drawing/2014/main" id="{B5443710-4D32-707A-47AD-00CC83BA2387}"/>
              </a:ext>
            </a:extLst>
          </p:cNvPr>
          <p:cNvSpPr>
            <a:spLocks noGrp="1"/>
          </p:cNvSpPr>
          <p:nvPr>
            <p:ph type="subTitle" idx="1"/>
          </p:nvPr>
        </p:nvSpPr>
        <p:spPr/>
        <p:txBody>
          <a:bodyPr>
            <a:normAutofit/>
          </a:bodyPr>
          <a:lstStyle/>
          <a:p>
            <a:pPr algn="r"/>
            <a:r>
              <a:rPr lang="en-US" dirty="0"/>
              <a:t>Maya Ghosh</a:t>
            </a:r>
          </a:p>
          <a:p>
            <a:pPr algn="r"/>
            <a:r>
              <a:rPr lang="en-US" dirty="0"/>
              <a:t>2022 Summer Intern</a:t>
            </a:r>
          </a:p>
          <a:p>
            <a:pPr algn="r"/>
            <a:r>
              <a:rPr lang="en-US" dirty="0"/>
              <a:t>August 4, 2022</a:t>
            </a:r>
          </a:p>
        </p:txBody>
      </p:sp>
      <p:pic>
        <p:nvPicPr>
          <p:cNvPr id="4" name="Picture 3" descr="A picture containing drawing&#10;&#10;Description automatically generated">
            <a:extLst>
              <a:ext uri="{FF2B5EF4-FFF2-40B4-BE49-F238E27FC236}">
                <a16:creationId xmlns:a16="http://schemas.microsoft.com/office/drawing/2014/main" id="{91CD744D-A871-ED53-D7F1-6EA10DB46C7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5760" y="3678238"/>
            <a:ext cx="1938528" cy="1968048"/>
          </a:xfrm>
          <a:prstGeom prst="rect">
            <a:avLst/>
          </a:prstGeom>
        </p:spPr>
      </p:pic>
      <p:sp>
        <p:nvSpPr>
          <p:cNvPr id="5" name="Slide Number Placeholder 4">
            <a:extLst>
              <a:ext uri="{FF2B5EF4-FFF2-40B4-BE49-F238E27FC236}">
                <a16:creationId xmlns:a16="http://schemas.microsoft.com/office/drawing/2014/main" id="{CF0115EB-6B8D-2020-6E9C-764758E6B0AD}"/>
              </a:ext>
            </a:extLst>
          </p:cNvPr>
          <p:cNvSpPr>
            <a:spLocks noGrp="1"/>
          </p:cNvSpPr>
          <p:nvPr>
            <p:ph type="sldNum" sz="quarter" idx="12"/>
          </p:nvPr>
        </p:nvSpPr>
        <p:spPr/>
        <p:txBody>
          <a:bodyPr/>
          <a:lstStyle/>
          <a:p>
            <a:fld id="{2B7F1AD3-FCC6-DE42-96BC-6ED4E12CF31D}" type="slidenum">
              <a:rPr lang="en-US" smtClean="0"/>
              <a:t>1</a:t>
            </a:fld>
            <a:endParaRPr lang="en-US"/>
          </a:p>
        </p:txBody>
      </p:sp>
    </p:spTree>
    <p:extLst>
      <p:ext uri="{BB962C8B-B14F-4D97-AF65-F5344CB8AC3E}">
        <p14:creationId xmlns:p14="http://schemas.microsoft.com/office/powerpoint/2010/main" val="233284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8D316-794E-CBE9-1CFA-A522B08257F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AAB4DDC-905B-38E1-9D58-2C816A085EC6}"/>
              </a:ext>
            </a:extLst>
          </p:cNvPr>
          <p:cNvSpPr>
            <a:spLocks noGrp="1"/>
          </p:cNvSpPr>
          <p:nvPr>
            <p:ph idx="1"/>
          </p:nvPr>
        </p:nvSpPr>
        <p:spPr/>
        <p:txBody>
          <a:bodyPr/>
          <a:lstStyle/>
          <a:p>
            <a:r>
              <a:rPr lang="en-US" dirty="0"/>
              <a:t>Prevalence of health disparities based on sociodemographic factors</a:t>
            </a:r>
          </a:p>
          <a:p>
            <a:pPr marL="0" indent="0">
              <a:buNone/>
            </a:pPr>
            <a:endParaRPr lang="en-US" dirty="0"/>
          </a:p>
          <a:p>
            <a:r>
              <a:rPr lang="en-US" dirty="0"/>
              <a:t>Transportation and its externalities are associated with health impacts</a:t>
            </a:r>
          </a:p>
          <a:p>
            <a:endParaRPr lang="en-US" dirty="0"/>
          </a:p>
          <a:p>
            <a:r>
              <a:rPr lang="en-US" dirty="0"/>
              <a:t>How can we understand the relationship between transportation, sociodemographic factors and health?</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EEE2DC72-10B3-7C96-22EB-0B11761BA53B}"/>
              </a:ext>
            </a:extLst>
          </p:cNvPr>
          <p:cNvSpPr>
            <a:spLocks noGrp="1"/>
          </p:cNvSpPr>
          <p:nvPr>
            <p:ph type="sldNum" sz="quarter" idx="12"/>
          </p:nvPr>
        </p:nvSpPr>
        <p:spPr/>
        <p:txBody>
          <a:bodyPr/>
          <a:lstStyle/>
          <a:p>
            <a:fld id="{2B7F1AD3-FCC6-DE42-96BC-6ED4E12CF31D}" type="slidenum">
              <a:rPr lang="en-US" smtClean="0"/>
              <a:t>2</a:t>
            </a:fld>
            <a:endParaRPr lang="en-US"/>
          </a:p>
        </p:txBody>
      </p:sp>
    </p:spTree>
    <p:extLst>
      <p:ext uri="{BB962C8B-B14F-4D97-AF65-F5344CB8AC3E}">
        <p14:creationId xmlns:p14="http://schemas.microsoft.com/office/powerpoint/2010/main" val="4075333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CC4E-8AC2-5240-5CBA-4A01F6D98694}"/>
              </a:ext>
            </a:extLst>
          </p:cNvPr>
          <p:cNvSpPr>
            <a:spLocks noGrp="1"/>
          </p:cNvSpPr>
          <p:nvPr>
            <p:ph type="title"/>
          </p:nvPr>
        </p:nvSpPr>
        <p:spPr/>
        <p:txBody>
          <a:bodyPr/>
          <a:lstStyle/>
          <a:p>
            <a:r>
              <a:rPr lang="en-US" dirty="0"/>
              <a:t>The Process</a:t>
            </a:r>
          </a:p>
        </p:txBody>
      </p:sp>
      <p:sp>
        <p:nvSpPr>
          <p:cNvPr id="3" name="Content Placeholder 2">
            <a:extLst>
              <a:ext uri="{FF2B5EF4-FFF2-40B4-BE49-F238E27FC236}">
                <a16:creationId xmlns:a16="http://schemas.microsoft.com/office/drawing/2014/main" id="{36AB271C-63FE-5A23-F190-0A0CEAC5960C}"/>
              </a:ext>
            </a:extLst>
          </p:cNvPr>
          <p:cNvSpPr>
            <a:spLocks noGrp="1"/>
          </p:cNvSpPr>
          <p:nvPr>
            <p:ph idx="1"/>
          </p:nvPr>
        </p:nvSpPr>
        <p:spPr/>
        <p:txBody>
          <a:bodyPr/>
          <a:lstStyle/>
          <a:p>
            <a:r>
              <a:rPr lang="en-US" dirty="0"/>
              <a:t>How did I want to conceptualize the relationships between transportation, sociodemographic factors and health?</a:t>
            </a:r>
          </a:p>
          <a:p>
            <a:endParaRPr lang="en-US" dirty="0"/>
          </a:p>
          <a:p>
            <a:pPr lvl="1"/>
            <a:endParaRPr lang="en-US" dirty="0"/>
          </a:p>
        </p:txBody>
      </p:sp>
      <p:sp>
        <p:nvSpPr>
          <p:cNvPr id="4" name="Slide Number Placeholder 3">
            <a:extLst>
              <a:ext uri="{FF2B5EF4-FFF2-40B4-BE49-F238E27FC236}">
                <a16:creationId xmlns:a16="http://schemas.microsoft.com/office/drawing/2014/main" id="{E9C82887-E832-8E17-DC9A-3F7D9B16753A}"/>
              </a:ext>
            </a:extLst>
          </p:cNvPr>
          <p:cNvSpPr>
            <a:spLocks noGrp="1"/>
          </p:cNvSpPr>
          <p:nvPr>
            <p:ph type="sldNum" sz="quarter" idx="12"/>
          </p:nvPr>
        </p:nvSpPr>
        <p:spPr/>
        <p:txBody>
          <a:bodyPr/>
          <a:lstStyle/>
          <a:p>
            <a:fld id="{2B7F1AD3-FCC6-DE42-96BC-6ED4E12CF31D}" type="slidenum">
              <a:rPr lang="en-US" smtClean="0"/>
              <a:t>3</a:t>
            </a:fld>
            <a:endParaRPr lang="en-US"/>
          </a:p>
        </p:txBody>
      </p:sp>
    </p:spTree>
    <p:extLst>
      <p:ext uri="{BB962C8B-B14F-4D97-AF65-F5344CB8AC3E}">
        <p14:creationId xmlns:p14="http://schemas.microsoft.com/office/powerpoint/2010/main" val="2763574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01DFE5B-0B36-A3B2-B4D3-4B46426DC32C}"/>
              </a:ext>
            </a:extLst>
          </p:cNvPr>
          <p:cNvGraphicFramePr/>
          <p:nvPr>
            <p:extLst>
              <p:ext uri="{D42A27DB-BD31-4B8C-83A1-F6EECF244321}">
                <p14:modId xmlns:p14="http://schemas.microsoft.com/office/powerpoint/2010/main" val="1186829390"/>
              </p:ext>
            </p:extLst>
          </p:nvPr>
        </p:nvGraphicFramePr>
        <p:xfrm>
          <a:off x="2464464" y="2700"/>
          <a:ext cx="7263071" cy="40500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E4BF32F8-8669-3888-29FB-A87F98A797C4}"/>
              </a:ext>
            </a:extLst>
          </p:cNvPr>
          <p:cNvGraphicFramePr/>
          <p:nvPr>
            <p:extLst>
              <p:ext uri="{D42A27DB-BD31-4B8C-83A1-F6EECF244321}">
                <p14:modId xmlns:p14="http://schemas.microsoft.com/office/powerpoint/2010/main" val="999181477"/>
              </p:ext>
            </p:extLst>
          </p:nvPr>
        </p:nvGraphicFramePr>
        <p:xfrm>
          <a:off x="2464464" y="2937024"/>
          <a:ext cx="7443494" cy="479790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Slide Number Placeholder 2">
            <a:extLst>
              <a:ext uri="{FF2B5EF4-FFF2-40B4-BE49-F238E27FC236}">
                <a16:creationId xmlns:a16="http://schemas.microsoft.com/office/drawing/2014/main" id="{CFA536C1-2A3E-618C-1E79-335B71AD7D6F}"/>
              </a:ext>
            </a:extLst>
          </p:cNvPr>
          <p:cNvSpPr>
            <a:spLocks noGrp="1"/>
          </p:cNvSpPr>
          <p:nvPr>
            <p:ph type="sldNum" sz="quarter" idx="12"/>
          </p:nvPr>
        </p:nvSpPr>
        <p:spPr/>
        <p:txBody>
          <a:bodyPr/>
          <a:lstStyle/>
          <a:p>
            <a:fld id="{2B7F1AD3-FCC6-DE42-96BC-6ED4E12CF31D}" type="slidenum">
              <a:rPr lang="en-US" smtClean="0"/>
              <a:t>4</a:t>
            </a:fld>
            <a:endParaRPr lang="en-US"/>
          </a:p>
        </p:txBody>
      </p:sp>
    </p:spTree>
    <p:extLst>
      <p:ext uri="{BB962C8B-B14F-4D97-AF65-F5344CB8AC3E}">
        <p14:creationId xmlns:p14="http://schemas.microsoft.com/office/powerpoint/2010/main" val="3520105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01DFE5B-0B36-A3B2-B4D3-4B46426DC32C}"/>
              </a:ext>
            </a:extLst>
          </p:cNvPr>
          <p:cNvGraphicFramePr/>
          <p:nvPr>
            <p:extLst>
              <p:ext uri="{D42A27DB-BD31-4B8C-83A1-F6EECF244321}">
                <p14:modId xmlns:p14="http://schemas.microsoft.com/office/powerpoint/2010/main" val="3049508352"/>
              </p:ext>
            </p:extLst>
          </p:nvPr>
        </p:nvGraphicFramePr>
        <p:xfrm>
          <a:off x="2688776" y="-119095"/>
          <a:ext cx="6814447" cy="39282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a:extLst>
              <a:ext uri="{FF2B5EF4-FFF2-40B4-BE49-F238E27FC236}">
                <a16:creationId xmlns:a16="http://schemas.microsoft.com/office/drawing/2014/main" id="{E4BF32F8-8669-3888-29FB-A87F98A797C4}"/>
              </a:ext>
            </a:extLst>
          </p:cNvPr>
          <p:cNvGraphicFramePr/>
          <p:nvPr>
            <p:extLst>
              <p:ext uri="{D42A27DB-BD31-4B8C-83A1-F6EECF244321}">
                <p14:modId xmlns:p14="http://schemas.microsoft.com/office/powerpoint/2010/main" val="2267215155"/>
              </p:ext>
            </p:extLst>
          </p:nvPr>
        </p:nvGraphicFramePr>
        <p:xfrm>
          <a:off x="2501398" y="3282846"/>
          <a:ext cx="7189202" cy="44670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Oval 2">
            <a:extLst>
              <a:ext uri="{FF2B5EF4-FFF2-40B4-BE49-F238E27FC236}">
                <a16:creationId xmlns:a16="http://schemas.microsoft.com/office/drawing/2014/main" id="{BC0AA33E-5915-8710-7630-F7B54C39EF70}"/>
              </a:ext>
            </a:extLst>
          </p:cNvPr>
          <p:cNvSpPr/>
          <p:nvPr/>
        </p:nvSpPr>
        <p:spPr>
          <a:xfrm>
            <a:off x="644577" y="0"/>
            <a:ext cx="10523096" cy="354809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6FC846B-3134-EA59-98B1-34A2B3CFC50C}"/>
              </a:ext>
            </a:extLst>
          </p:cNvPr>
          <p:cNvSpPr>
            <a:spLocks noGrp="1"/>
          </p:cNvSpPr>
          <p:nvPr>
            <p:ph type="sldNum" sz="quarter" idx="12"/>
          </p:nvPr>
        </p:nvSpPr>
        <p:spPr/>
        <p:txBody>
          <a:bodyPr/>
          <a:lstStyle/>
          <a:p>
            <a:fld id="{2B7F1AD3-FCC6-DE42-96BC-6ED4E12CF31D}" type="slidenum">
              <a:rPr lang="en-US" smtClean="0"/>
              <a:t>5</a:t>
            </a:fld>
            <a:endParaRPr lang="en-US"/>
          </a:p>
        </p:txBody>
      </p:sp>
    </p:spTree>
    <p:extLst>
      <p:ext uri="{BB962C8B-B14F-4D97-AF65-F5344CB8AC3E}">
        <p14:creationId xmlns:p14="http://schemas.microsoft.com/office/powerpoint/2010/main" val="2899598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CC4E-8AC2-5240-5CBA-4A01F6D98694}"/>
              </a:ext>
            </a:extLst>
          </p:cNvPr>
          <p:cNvSpPr>
            <a:spLocks noGrp="1"/>
          </p:cNvSpPr>
          <p:nvPr>
            <p:ph type="title"/>
          </p:nvPr>
        </p:nvSpPr>
        <p:spPr/>
        <p:txBody>
          <a:bodyPr/>
          <a:lstStyle/>
          <a:p>
            <a:r>
              <a:rPr lang="en-US" dirty="0"/>
              <a:t>The Process</a:t>
            </a:r>
          </a:p>
        </p:txBody>
      </p:sp>
      <p:sp>
        <p:nvSpPr>
          <p:cNvPr id="3" name="Content Placeholder 2">
            <a:extLst>
              <a:ext uri="{FF2B5EF4-FFF2-40B4-BE49-F238E27FC236}">
                <a16:creationId xmlns:a16="http://schemas.microsoft.com/office/drawing/2014/main" id="{36AB271C-63FE-5A23-F190-0A0CEAC5960C}"/>
              </a:ext>
            </a:extLst>
          </p:cNvPr>
          <p:cNvSpPr>
            <a:spLocks noGrp="1"/>
          </p:cNvSpPr>
          <p:nvPr>
            <p:ph idx="1"/>
          </p:nvPr>
        </p:nvSpPr>
        <p:spPr/>
        <p:txBody>
          <a:bodyPr>
            <a:normAutofit lnSpcReduction="10000"/>
          </a:bodyPr>
          <a:lstStyle/>
          <a:p>
            <a:r>
              <a:rPr lang="en-US" dirty="0"/>
              <a:t>How did I want to conceptualize the relationships between transportation, sociodemographic factors and health?</a:t>
            </a:r>
          </a:p>
          <a:p>
            <a:r>
              <a:rPr lang="en-US" dirty="0"/>
              <a:t>Research Question: </a:t>
            </a:r>
            <a:r>
              <a:rPr lang="en-US" b="1" dirty="0"/>
              <a:t>How might an individual’s economic status or race/ethnicity modify the pathway between transportation and health? </a:t>
            </a:r>
            <a:endParaRPr lang="en-US" dirty="0"/>
          </a:p>
          <a:p>
            <a:r>
              <a:rPr lang="en-US" dirty="0"/>
              <a:t> Literature review</a:t>
            </a:r>
          </a:p>
          <a:p>
            <a:pPr lvl="1"/>
            <a:r>
              <a:rPr lang="en-US" dirty="0"/>
              <a:t>Finding literature on the relationship between transportation-related factors and health</a:t>
            </a:r>
          </a:p>
          <a:p>
            <a:pPr lvl="1"/>
            <a:r>
              <a:rPr lang="en-US" dirty="0"/>
              <a:t>Finding evidence of disparities in exposures to transportation-related factors associated with sociodemographic factors of interest</a:t>
            </a:r>
          </a:p>
          <a:p>
            <a:pPr lvl="1"/>
            <a:r>
              <a:rPr lang="en-US" dirty="0"/>
              <a:t>Synthesis </a:t>
            </a:r>
          </a:p>
          <a:p>
            <a:endParaRPr lang="en-US" dirty="0"/>
          </a:p>
          <a:p>
            <a:pPr lvl="1"/>
            <a:endParaRPr lang="en-US" dirty="0"/>
          </a:p>
        </p:txBody>
      </p:sp>
      <p:sp>
        <p:nvSpPr>
          <p:cNvPr id="4" name="Slide Number Placeholder 3">
            <a:extLst>
              <a:ext uri="{FF2B5EF4-FFF2-40B4-BE49-F238E27FC236}">
                <a16:creationId xmlns:a16="http://schemas.microsoft.com/office/drawing/2014/main" id="{29DBF7A6-7466-DA31-8FF3-B4B9A88824D3}"/>
              </a:ext>
            </a:extLst>
          </p:cNvPr>
          <p:cNvSpPr>
            <a:spLocks noGrp="1"/>
          </p:cNvSpPr>
          <p:nvPr>
            <p:ph type="sldNum" sz="quarter" idx="12"/>
          </p:nvPr>
        </p:nvSpPr>
        <p:spPr/>
        <p:txBody>
          <a:bodyPr/>
          <a:lstStyle/>
          <a:p>
            <a:fld id="{2B7F1AD3-FCC6-DE42-96BC-6ED4E12CF31D}" type="slidenum">
              <a:rPr lang="en-US" smtClean="0"/>
              <a:t>6</a:t>
            </a:fld>
            <a:endParaRPr lang="en-US"/>
          </a:p>
        </p:txBody>
      </p:sp>
    </p:spTree>
    <p:extLst>
      <p:ext uri="{BB962C8B-B14F-4D97-AF65-F5344CB8AC3E}">
        <p14:creationId xmlns:p14="http://schemas.microsoft.com/office/powerpoint/2010/main" val="150428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8C2FE9-AB58-1796-D0D0-AC15C25868B2}"/>
              </a:ext>
            </a:extLst>
          </p:cNvPr>
          <p:cNvSpPr>
            <a:spLocks noGrp="1"/>
          </p:cNvSpPr>
          <p:nvPr>
            <p:ph type="title"/>
          </p:nvPr>
        </p:nvSpPr>
        <p:spPr>
          <a:xfrm>
            <a:off x="838200" y="556995"/>
            <a:ext cx="10515600" cy="1133693"/>
          </a:xfrm>
        </p:spPr>
        <p:txBody>
          <a:bodyPr>
            <a:normAutofit/>
          </a:bodyPr>
          <a:lstStyle/>
          <a:p>
            <a:r>
              <a:rPr lang="en-US" sz="5200"/>
              <a:t>Results</a:t>
            </a:r>
          </a:p>
        </p:txBody>
      </p:sp>
      <p:graphicFrame>
        <p:nvGraphicFramePr>
          <p:cNvPr id="6" name="Content Placeholder 2">
            <a:extLst>
              <a:ext uri="{FF2B5EF4-FFF2-40B4-BE49-F238E27FC236}">
                <a16:creationId xmlns:a16="http://schemas.microsoft.com/office/drawing/2014/main" id="{0E37AE12-E4FE-DC96-85D3-42C851EC787C}"/>
              </a:ext>
            </a:extLst>
          </p:cNvPr>
          <p:cNvGraphicFramePr>
            <a:graphicFrameLocks noGrp="1"/>
          </p:cNvGraphicFramePr>
          <p:nvPr>
            <p:ph idx="1"/>
            <p:extLst>
              <p:ext uri="{D42A27DB-BD31-4B8C-83A1-F6EECF244321}">
                <p14:modId xmlns:p14="http://schemas.microsoft.com/office/powerpoint/2010/main" val="40966908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428F9BD4-1946-D31C-B304-2C5CDC83E504}"/>
              </a:ext>
            </a:extLst>
          </p:cNvPr>
          <p:cNvSpPr>
            <a:spLocks noGrp="1"/>
          </p:cNvSpPr>
          <p:nvPr>
            <p:ph type="sldNum" sz="quarter" idx="12"/>
          </p:nvPr>
        </p:nvSpPr>
        <p:spPr/>
        <p:txBody>
          <a:bodyPr/>
          <a:lstStyle/>
          <a:p>
            <a:fld id="{2B7F1AD3-FCC6-DE42-96BC-6ED4E12CF31D}" type="slidenum">
              <a:rPr lang="en-US" smtClean="0"/>
              <a:t>7</a:t>
            </a:fld>
            <a:endParaRPr lang="en-US"/>
          </a:p>
        </p:txBody>
      </p:sp>
    </p:spTree>
    <p:extLst>
      <p:ext uri="{BB962C8B-B14F-4D97-AF65-F5344CB8AC3E}">
        <p14:creationId xmlns:p14="http://schemas.microsoft.com/office/powerpoint/2010/main" val="2251157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cal user interface&#10;&#10;Description automatically generated">
            <a:extLst>
              <a:ext uri="{FF2B5EF4-FFF2-40B4-BE49-F238E27FC236}">
                <a16:creationId xmlns:a16="http://schemas.microsoft.com/office/drawing/2014/main" id="{9BA2162B-28E7-9EBE-54F6-C90177ACFCD2}"/>
              </a:ext>
            </a:extLst>
          </p:cNvPr>
          <p:cNvPicPr>
            <a:picLocks noChangeAspect="1"/>
          </p:cNvPicPr>
          <p:nvPr/>
        </p:nvPicPr>
        <p:blipFill rotWithShape="1">
          <a:blip r:embed="rId3">
            <a:extLst>
              <a:ext uri="{28A0092B-C50C-407E-A947-70E740481C1C}">
                <a14:useLocalDpi xmlns:a14="http://schemas.microsoft.com/office/drawing/2010/main" val="0"/>
              </a:ext>
            </a:extLst>
          </a:blip>
          <a:srcRect l="544" t="839" r="9891"/>
          <a:stretch/>
        </p:blipFill>
        <p:spPr bwMode="auto">
          <a:xfrm>
            <a:off x="1815465" y="358775"/>
            <a:ext cx="8561070" cy="6140450"/>
          </a:xfrm>
          <a:prstGeom prst="rect">
            <a:avLst/>
          </a:prstGeom>
          <a:ln>
            <a:noFill/>
          </a:ln>
          <a:extLst>
            <a:ext uri="{53640926-AAD7-44D8-BBD7-CCE9431645EC}">
              <a14:shadowObscured xmlns:a14="http://schemas.microsoft.com/office/drawing/2010/main"/>
            </a:ext>
          </a:extLst>
        </p:spPr>
      </p:pic>
      <p:sp>
        <p:nvSpPr>
          <p:cNvPr id="3" name="Slide Number Placeholder 2">
            <a:extLst>
              <a:ext uri="{FF2B5EF4-FFF2-40B4-BE49-F238E27FC236}">
                <a16:creationId xmlns:a16="http://schemas.microsoft.com/office/drawing/2014/main" id="{E6102FFB-6565-A7A0-D9E9-3E65A10569CC}"/>
              </a:ext>
            </a:extLst>
          </p:cNvPr>
          <p:cNvSpPr>
            <a:spLocks noGrp="1"/>
          </p:cNvSpPr>
          <p:nvPr>
            <p:ph type="sldNum" sz="quarter" idx="12"/>
          </p:nvPr>
        </p:nvSpPr>
        <p:spPr/>
        <p:txBody>
          <a:bodyPr/>
          <a:lstStyle/>
          <a:p>
            <a:fld id="{2B7F1AD3-FCC6-DE42-96BC-6ED4E12CF31D}" type="slidenum">
              <a:rPr lang="en-US" smtClean="0"/>
              <a:t>8</a:t>
            </a:fld>
            <a:endParaRPr lang="en-US"/>
          </a:p>
        </p:txBody>
      </p:sp>
    </p:spTree>
    <p:extLst>
      <p:ext uri="{BB962C8B-B14F-4D97-AF65-F5344CB8AC3E}">
        <p14:creationId xmlns:p14="http://schemas.microsoft.com/office/powerpoint/2010/main" val="167786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FCAFB-8C42-28F9-32D9-F2DDBCAFFACD}"/>
              </a:ext>
            </a:extLst>
          </p:cNvPr>
          <p:cNvSpPr>
            <a:spLocks noGrp="1"/>
          </p:cNvSpPr>
          <p:nvPr>
            <p:ph type="title"/>
          </p:nvPr>
        </p:nvSpPr>
        <p:spPr/>
        <p:txBody>
          <a:bodyPr/>
          <a:lstStyle/>
          <a:p>
            <a:r>
              <a:rPr lang="en-US" dirty="0"/>
              <a:t>Conclusion</a:t>
            </a:r>
          </a:p>
        </p:txBody>
      </p:sp>
      <p:graphicFrame>
        <p:nvGraphicFramePr>
          <p:cNvPr id="5" name="Content Placeholder 2">
            <a:extLst>
              <a:ext uri="{FF2B5EF4-FFF2-40B4-BE49-F238E27FC236}">
                <a16:creationId xmlns:a16="http://schemas.microsoft.com/office/drawing/2014/main" id="{B861D80D-272A-5676-148B-D1A0B4D8949E}"/>
              </a:ext>
            </a:extLst>
          </p:cNvPr>
          <p:cNvGraphicFramePr>
            <a:graphicFrameLocks noGrp="1"/>
          </p:cNvGraphicFramePr>
          <p:nvPr>
            <p:ph idx="1"/>
            <p:extLst>
              <p:ext uri="{D42A27DB-BD31-4B8C-83A1-F6EECF244321}">
                <p14:modId xmlns:p14="http://schemas.microsoft.com/office/powerpoint/2010/main" val="31110885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F8426365-5DEC-2439-A372-F5553D165E60}"/>
              </a:ext>
            </a:extLst>
          </p:cNvPr>
          <p:cNvSpPr>
            <a:spLocks noGrp="1"/>
          </p:cNvSpPr>
          <p:nvPr>
            <p:ph type="sldNum" sz="quarter" idx="12"/>
          </p:nvPr>
        </p:nvSpPr>
        <p:spPr/>
        <p:txBody>
          <a:bodyPr/>
          <a:lstStyle/>
          <a:p>
            <a:fld id="{2B7F1AD3-FCC6-DE42-96BC-6ED4E12CF31D}" type="slidenum">
              <a:rPr lang="en-US" smtClean="0"/>
              <a:t>9</a:t>
            </a:fld>
            <a:endParaRPr lang="en-US"/>
          </a:p>
        </p:txBody>
      </p:sp>
    </p:spTree>
    <p:extLst>
      <p:ext uri="{BB962C8B-B14F-4D97-AF65-F5344CB8AC3E}">
        <p14:creationId xmlns:p14="http://schemas.microsoft.com/office/powerpoint/2010/main" val="2873165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8879</TotalTime>
  <Words>1287</Words>
  <Application>Microsoft Macintosh PowerPoint</Application>
  <PresentationFormat>Widescreen</PresentationFormat>
  <Paragraphs>102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Transportation and Health: The Mediating Role of Sociodemographic  Factors</vt:lpstr>
      <vt:lpstr>Introduction</vt:lpstr>
      <vt:lpstr>The Process</vt:lpstr>
      <vt:lpstr>PowerPoint Presentation</vt:lpstr>
      <vt:lpstr>PowerPoint Presentation</vt:lpstr>
      <vt:lpstr>The Process</vt:lpstr>
      <vt:lpstr>Results</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Maya Ghosh</dc:creator>
  <cp:lastModifiedBy>Maya Ghosh</cp:lastModifiedBy>
  <cp:revision>11</cp:revision>
  <dcterms:created xsi:type="dcterms:W3CDTF">2022-07-27T20:41:25Z</dcterms:created>
  <dcterms:modified xsi:type="dcterms:W3CDTF">2022-08-04T16:18:02Z</dcterms:modified>
</cp:coreProperties>
</file>