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445" r:id="rId2"/>
    <p:sldId id="446" r:id="rId3"/>
    <p:sldId id="457" r:id="rId4"/>
    <p:sldId id="470" r:id="rId5"/>
    <p:sldId id="471" r:id="rId6"/>
    <p:sldId id="472" r:id="rId7"/>
    <p:sldId id="468" r:id="rId8"/>
    <p:sldId id="475" r:id="rId9"/>
    <p:sldId id="465" r:id="rId10"/>
    <p:sldId id="476" r:id="rId11"/>
    <p:sldId id="466" r:id="rId12"/>
    <p:sldId id="467" r:id="rId13"/>
    <p:sldId id="477" r:id="rId14"/>
    <p:sldId id="478" r:id="rId15"/>
    <p:sldId id="481" r:id="rId16"/>
    <p:sldId id="482" r:id="rId17"/>
    <p:sldId id="483" r:id="rId18"/>
    <p:sldId id="486" r:id="rId19"/>
    <p:sldId id="458" r:id="rId20"/>
    <p:sldId id="459" r:id="rId21"/>
    <p:sldId id="460" r:id="rId22"/>
    <p:sldId id="461" r:id="rId23"/>
    <p:sldId id="479" r:id="rId24"/>
    <p:sldId id="462" r:id="rId25"/>
    <p:sldId id="484" r:id="rId26"/>
    <p:sldId id="473" r:id="rId27"/>
    <p:sldId id="469" r:id="rId28"/>
    <p:sldId id="474" r:id="rId29"/>
    <p:sldId id="463" r:id="rId30"/>
    <p:sldId id="485" r:id="rId31"/>
    <p:sldId id="464"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amani, Tara" initials="RT" lastIdx="8" clrIdx="0">
    <p:extLst>
      <p:ext uri="{19B8F6BF-5375-455C-9EA6-DF929625EA0E}">
        <p15:presenceInfo xmlns:p15="http://schemas.microsoft.com/office/powerpoint/2012/main" userId="S-1-5-21-1120367096-779962018-1349916565-4305653" providerId="AD"/>
      </p:ext>
    </p:extLst>
  </p:cmAuthor>
  <p:cmAuthor id="2" name="Sanchez, Kristen" initials="SK" lastIdx="12" clrIdx="1">
    <p:extLst>
      <p:ext uri="{19B8F6BF-5375-455C-9EA6-DF929625EA0E}">
        <p15:presenceInfo xmlns:p15="http://schemas.microsoft.com/office/powerpoint/2012/main" userId="S::K-Sanchez@tti.tamu.edu::acb85456-f2d6-4285-b4f9-49a945bb8aa2" providerId="AD"/>
      </p:ext>
    </p:extLst>
  </p:cmAuthor>
  <p:cmAuthor id="3" name="Haneen Khreis" initials="HK" lastIdx="2" clrIdx="2">
    <p:extLst>
      <p:ext uri="{19B8F6BF-5375-455C-9EA6-DF929625EA0E}">
        <p15:presenceInfo xmlns:p15="http://schemas.microsoft.com/office/powerpoint/2012/main" userId="S::H-Khreis@tti.tamu.edu::9c1ee4bb-b1fc-461e-8e38-86cdff70d32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58093" autoAdjust="0"/>
  </p:normalViewPr>
  <p:slideViewPr>
    <p:cSldViewPr snapToGrid="0">
      <p:cViewPr>
        <p:scale>
          <a:sx n="80" d="100"/>
          <a:sy n="80" d="100"/>
        </p:scale>
        <p:origin x="782" y="-90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D639082-FA5B-48AD-8C5A-6F96C6B1832A}" type="datetimeFigureOut">
              <a:rPr lang="en-US" smtClean="0"/>
              <a:t>2/10/2021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8279E6D-00A9-4B64-8C3A-9DDF802CB60D}" type="slidenum">
              <a:rPr lang="en-US" smtClean="0"/>
              <a:t>‹#›</a:t>
            </a:fld>
            <a:endParaRPr lang="en-US"/>
          </a:p>
        </p:txBody>
      </p:sp>
    </p:spTree>
    <p:extLst>
      <p:ext uri="{BB962C8B-B14F-4D97-AF65-F5344CB8AC3E}">
        <p14:creationId xmlns:p14="http://schemas.microsoft.com/office/powerpoint/2010/main" val="37140549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www.theclimatebonus.org/lifestyle.php" TargetMode="External"/><Relationship Id="rId3" Type="http://schemas.openxmlformats.org/officeDocument/2006/relationships/hyperlink" Target="http://www.theclimatebonus.org/cleanerair.php" TargetMode="External"/><Relationship Id="rId7" Type="http://schemas.openxmlformats.org/officeDocument/2006/relationships/hyperlink" Target="http://www.theclimatebonus.org/economy.php"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www.theclimatebonus.org/waste_resources.php" TargetMode="External"/><Relationship Id="rId5" Type="http://schemas.openxmlformats.org/officeDocument/2006/relationships/hyperlink" Target="http://www.theclimatebonus.org/safe_secure_energy.php" TargetMode="External"/><Relationship Id="rId4" Type="http://schemas.openxmlformats.org/officeDocument/2006/relationships/hyperlink" Target="http://www.theclimatebonus.org/greener_land.php"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ECC129C-E094-44A9-9990-2FFEB90AEFE5}" type="slidenum">
              <a:rPr lang="en-US" smtClean="0"/>
              <a:t>1</a:t>
            </a:fld>
            <a:endParaRPr lang="en-US" dirty="0"/>
          </a:p>
        </p:txBody>
      </p:sp>
    </p:spTree>
    <p:extLst>
      <p:ext uri="{BB962C8B-B14F-4D97-AF65-F5344CB8AC3E}">
        <p14:creationId xmlns:p14="http://schemas.microsoft.com/office/powerpoint/2010/main" val="11656602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Integrating public health professionals as part of the team involved in the design and planning of a transportation infrastructure project provides a competitive advantage not only from a market perspective, but more importantly in terms of strategic decision-making. This cross-disciplinary approach eliminates miscommunication of priorities by partnering transportation, public health, urban planning and other professionals so that innovative problem solving can take place. The emphasis is on practical solutions achieved through two-way communication, capacity building, and working within existing networks. The result is a </a:t>
            </a:r>
            <a:r>
              <a:rPr lang="en-US" sz="1200" b="0" i="1" kern="1200" dirty="0">
                <a:solidFill>
                  <a:schemeClr val="tx1"/>
                </a:solidFill>
                <a:effectLst/>
                <a:latin typeface="+mn-lt"/>
                <a:ea typeface="+mn-ea"/>
                <a:cs typeface="+mn-cs"/>
              </a:rPr>
              <a:t>cultural shift</a:t>
            </a:r>
            <a:r>
              <a:rPr lang="en-US" sz="1200" b="0" i="0" kern="1200" dirty="0">
                <a:solidFill>
                  <a:schemeClr val="tx1"/>
                </a:solidFill>
                <a:effectLst/>
                <a:latin typeface="+mn-lt"/>
                <a:ea typeface="+mn-ea"/>
                <a:cs typeface="+mn-cs"/>
              </a:rPr>
              <a:t> in transportation project design and planning based on the systematic evidence-based method in which challenges become opportunities.”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Warsow</a:t>
            </a:r>
            <a:r>
              <a:rPr lang="en-US" sz="1200" kern="1200" dirty="0">
                <a:solidFill>
                  <a:schemeClr val="tx1"/>
                </a:solidFill>
                <a:effectLst/>
                <a:latin typeface="+mn-lt"/>
                <a:ea typeface="+mn-ea"/>
                <a:cs typeface="+mn-cs"/>
              </a:rPr>
              <a:t>, 2015)</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11</a:t>
            </a:fld>
            <a:endParaRPr lang="en-US"/>
          </a:p>
        </p:txBody>
      </p:sp>
    </p:spTree>
    <p:extLst>
      <p:ext uri="{BB962C8B-B14F-4D97-AF65-F5344CB8AC3E}">
        <p14:creationId xmlns:p14="http://schemas.microsoft.com/office/powerpoint/2010/main" val="3367185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From (Perdue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2012):</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a:t>
            </a:r>
            <a:r>
              <a:rPr lang="en-US" sz="1200" b="0" i="0" kern="1200" dirty="0">
                <a:solidFill>
                  <a:schemeClr val="tx1"/>
                </a:solidFill>
                <a:effectLst/>
                <a:latin typeface="+mn-lt"/>
                <a:ea typeface="+mn-ea"/>
                <a:cs typeface="+mn-cs"/>
              </a:rPr>
              <a:t>Objective</a:t>
            </a:r>
          </a:p>
          <a:p>
            <a:r>
              <a:rPr lang="en-US" sz="1200" b="0" i="0" kern="1200" dirty="0">
                <a:solidFill>
                  <a:schemeClr val="tx1"/>
                </a:solidFill>
                <a:effectLst/>
                <a:latin typeface="+mn-lt"/>
                <a:ea typeface="+mn-ea"/>
                <a:cs typeface="+mn-cs"/>
              </a:rPr>
              <a:t>Health impact assessments (HIAs) enable decisions-makers to assess proposed policies, projects and programmes with respect to their potential health impact. The purpose of this rapid HIA was to inform the debate within a state legislature about the value of state policy and provide information for local planning agencies to better incorporate health considerations into planning activities.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Study design</a:t>
            </a:r>
          </a:p>
          <a:p>
            <a:r>
              <a:rPr lang="en-US" sz="1200" b="0" i="0" kern="1200" dirty="0">
                <a:solidFill>
                  <a:schemeClr val="tx1"/>
                </a:solidFill>
                <a:effectLst/>
                <a:latin typeface="+mn-lt"/>
                <a:ea typeface="+mn-ea"/>
                <a:cs typeface="+mn-cs"/>
              </a:rPr>
              <a:t>Rapid HIA.</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Methods</a:t>
            </a:r>
          </a:p>
          <a:p>
            <a:r>
              <a:rPr lang="en-US" sz="1200" b="0" i="0" kern="1200" dirty="0">
                <a:solidFill>
                  <a:schemeClr val="tx1"/>
                </a:solidFill>
                <a:effectLst/>
                <a:latin typeface="+mn-lt"/>
                <a:ea typeface="+mn-ea"/>
                <a:cs typeface="+mn-cs"/>
              </a:rPr>
              <a:t>Literature review was used to evaluate three types of policies to reduce vehicle miles traveled: improving the built environment, increasing the costs of individual driving, and strengthening public transit.</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Results</a:t>
            </a:r>
          </a:p>
          <a:p>
            <a:r>
              <a:rPr lang="en-US" sz="1200" b="0" i="0" kern="1200" dirty="0">
                <a:solidFill>
                  <a:schemeClr val="tx1"/>
                </a:solidFill>
                <a:effectLst/>
                <a:latin typeface="+mn-lt"/>
                <a:ea typeface="+mn-ea"/>
                <a:cs typeface="+mn-cs"/>
              </a:rPr>
              <a:t>Select features of the built environment were found to be associated with increased physical activity, reduced collisions, and decreased air pollution. Increasing the cost of driving was not consistently found to reduce air pollution, increase physical activity, or reduce collisions. Strengthening public transit was associated with increased levels of physical activity.</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Conclusions</a:t>
            </a:r>
          </a:p>
          <a:p>
            <a:r>
              <a:rPr lang="en-US" sz="1200" b="0" i="0" kern="1200" dirty="0">
                <a:solidFill>
                  <a:schemeClr val="tx1"/>
                </a:solidFill>
                <a:effectLst/>
                <a:latin typeface="+mn-lt"/>
                <a:ea typeface="+mn-ea"/>
                <a:cs typeface="+mn-cs"/>
              </a:rPr>
              <a:t>This rapid HIA provides a framework and focus for future HIAs in this topic area.”</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12</a:t>
            </a:fld>
            <a:endParaRPr lang="en-US"/>
          </a:p>
        </p:txBody>
      </p:sp>
    </p:spTree>
    <p:extLst>
      <p:ext uri="{BB962C8B-B14F-4D97-AF65-F5344CB8AC3E}">
        <p14:creationId xmlns:p14="http://schemas.microsoft.com/office/powerpoint/2010/main" val="369898322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results of the rapid health impact assessment conducted by Purdue et al. (2020) is shown in the table above, which summarizes the literature review findings </a:t>
            </a:r>
          </a:p>
          <a:p>
            <a:pPr marL="171450" indent="-171450">
              <a:buFont typeface="Arial" panose="020B0604020202020204" pitchFamily="34" charset="0"/>
              <a:buChar char="•"/>
            </a:pPr>
            <a:r>
              <a:rPr lang="en-US" dirty="0"/>
              <a:t>A take away from the above table is that all policies or strategies do not just affect one aspect or sector but have wider benefits and harms</a:t>
            </a:r>
          </a:p>
          <a:p>
            <a:pPr marL="171450" indent="-171450">
              <a:buFont typeface="Arial" panose="020B0604020202020204" pitchFamily="34" charset="0"/>
              <a:buChar char="•"/>
            </a:pPr>
            <a:r>
              <a:rPr lang="en-US" dirty="0"/>
              <a:t>It is also important to note from the table above that the harms are identified, not just the benefits or co-benefits </a:t>
            </a:r>
          </a:p>
          <a:p>
            <a:pPr marL="171450" indent="-171450">
              <a:buFont typeface="Arial" panose="020B0604020202020204" pitchFamily="34" charset="0"/>
              <a:buChar char="•"/>
            </a:pPr>
            <a:r>
              <a:rPr lang="en-US" dirty="0"/>
              <a:t>These harms are sometimes treated as co-costs, especially in the cost-benefit analysis context, and are also important to consider, just like co-benefits are important</a:t>
            </a:r>
          </a:p>
          <a:p>
            <a:pPr marL="171450" indent="-171450">
              <a:buFont typeface="Arial" panose="020B0604020202020204" pitchFamily="34" charset="0"/>
              <a:buChar char="•"/>
            </a:pPr>
            <a:r>
              <a:rPr lang="en-US" dirty="0"/>
              <a:t>As discussed in Aldy et al. (2020), co-benefits (or co-costs) arise when compliance with a regulation leads to benefits (or costs) that are not directly tied to a regulation’s intended target</a:t>
            </a:r>
          </a:p>
          <a:p>
            <a:pPr marL="171450" indent="-171450">
              <a:buFont typeface="Arial" panose="020B0604020202020204" pitchFamily="34" charset="0"/>
              <a:buChar char="•"/>
            </a:pPr>
            <a:r>
              <a:rPr lang="en-US" dirty="0"/>
              <a:t>The careful consideration and assessment of co-costs would also allow minimizing unintended negative consequences, which may be argues common in transportation policies</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13</a:t>
            </a:fld>
            <a:endParaRPr lang="en-US"/>
          </a:p>
        </p:txBody>
      </p:sp>
    </p:spTree>
    <p:extLst>
      <p:ext uri="{BB962C8B-B14F-4D97-AF65-F5344CB8AC3E}">
        <p14:creationId xmlns:p14="http://schemas.microsoft.com/office/powerpoint/2010/main" val="1072032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protocol details the aims and methods that will be used for the paper: </a:t>
            </a:r>
            <a:r>
              <a:rPr lang="en-US" i="1" dirty="0"/>
              <a:t>Urban policy interventions to reduce traffic emissions and TRAP: a systematic evidence map</a:t>
            </a:r>
            <a:r>
              <a:rPr lang="en-US" dirty="0"/>
              <a:t>.</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From (Sanchez </a:t>
            </a:r>
            <a:r>
              <a:rPr lang="en-US" i="1" dirty="0"/>
              <a:t>et al., </a:t>
            </a:r>
            <a:r>
              <a:rPr lang="en-US" dirty="0"/>
              <a:t>2020):</a:t>
            </a:r>
          </a:p>
          <a:p>
            <a:r>
              <a:rPr lang="en-US" dirty="0"/>
              <a:t>“This will be the first peer-reviewed systematic evidence map (SEM) focused on compiling international evidence on urban-level policy interventions to reduce traffic emissions and/or TRAP from on-road mobile sources in the context of human exposure and health effects…the idea behind conducting this SEM stems from TRAP’s adverse impact on health and wanting to unite this disparate literature with emphasis on highlighting where knowledge is clustered and where gaps exist. Understanding this information is of increasing value as new policy interventions and technologies (e.g. autonomous and electric vehicles (EVs), which may have unintended consequences, continue to emerge…A final and key distinction of our review is that it is the only review that will house its results in an open access database” that will take the form of a Microsoft Excel sheet. </a:t>
            </a:r>
          </a:p>
          <a:p>
            <a:endParaRPr lang="en-US" dirty="0"/>
          </a:p>
          <a:p>
            <a:r>
              <a:rPr lang="en-US" dirty="0"/>
              <a:t>In this SEM, “The primary outcomes include traffic emissions and/or TRAP. Secondary outcomes include human exposures and health impacts…</a:t>
            </a:r>
            <a:r>
              <a:rPr lang="en-US" i="1" dirty="0"/>
              <a:t>Secondary items of interest </a:t>
            </a:r>
            <a:r>
              <a:rPr lang="en-US" dirty="0"/>
              <a:t>include enablers and barriers to intervention implementation and </a:t>
            </a:r>
            <a:r>
              <a:rPr lang="en-US" i="1" dirty="0"/>
              <a:t>co-benefits</a:t>
            </a:r>
            <a:r>
              <a:rPr lang="en-US" dirty="0"/>
              <a:t>, if any.” While co-benefits are not a primary outcome of interest, this SEM will document any co-benefits identified in the literature of included studies. In this SEM, </a:t>
            </a:r>
            <a:r>
              <a:rPr lang="en-US" u="sng" dirty="0"/>
              <a:t>co-benefits “will refer to other benefits beyond reduction in traffic emissions and TRAP as a result of the interventions</a:t>
            </a:r>
            <a:r>
              <a:rPr lang="en-US" dirty="0"/>
              <a:t>.”</a:t>
            </a:r>
          </a:p>
        </p:txBody>
      </p:sp>
      <p:sp>
        <p:nvSpPr>
          <p:cNvPr id="4" name="Slide Number Placeholder 3"/>
          <p:cNvSpPr>
            <a:spLocks noGrp="1"/>
          </p:cNvSpPr>
          <p:nvPr>
            <p:ph type="sldNum" sz="quarter" idx="5"/>
          </p:nvPr>
        </p:nvSpPr>
        <p:spPr/>
        <p:txBody>
          <a:bodyPr/>
          <a:lstStyle/>
          <a:p>
            <a:fld id="{E8279E6D-00A9-4B64-8C3A-9DDF802CB60D}" type="slidenum">
              <a:rPr lang="en-US" smtClean="0"/>
              <a:t>14</a:t>
            </a:fld>
            <a:endParaRPr lang="en-US"/>
          </a:p>
        </p:txBody>
      </p:sp>
    </p:spTree>
    <p:extLst>
      <p:ext uri="{BB962C8B-B14F-4D97-AF65-F5344CB8AC3E}">
        <p14:creationId xmlns:p14="http://schemas.microsoft.com/office/powerpoint/2010/main" val="10396890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This excerpt of Table A3 (Sanchez </a:t>
            </a:r>
            <a:r>
              <a:rPr lang="en-US" i="1" dirty="0"/>
              <a:t>et al</a:t>
            </a:r>
            <a:r>
              <a:rPr lang="en-US" dirty="0"/>
              <a:t>. 2020) lists potential co-benefits that may be identified in the literature on urban policy interventions to reduce traffic emissions and TRAP, along with how it will be coded into an open-access database.</a:t>
            </a:r>
          </a:p>
          <a:p>
            <a:pPr marL="171450" indent="-171450">
              <a:buFont typeface="Arial" panose="020B0604020202020204" pitchFamily="34" charset="0"/>
              <a:buChar char="•"/>
            </a:pPr>
            <a:r>
              <a:rPr lang="en-US" dirty="0"/>
              <a:t>Co-benefit categories include (but are not limited to):</a:t>
            </a:r>
          </a:p>
          <a:p>
            <a:pPr marL="628650" lvl="1" indent="-171450">
              <a:buFont typeface="Arial" panose="020B0604020202020204" pitchFamily="34" charset="0"/>
              <a:buChar char="•"/>
            </a:pPr>
            <a:r>
              <a:rPr lang="en-US" dirty="0"/>
              <a:t>Climate change mitigation</a:t>
            </a:r>
          </a:p>
          <a:p>
            <a:pPr marL="628650" lvl="1" indent="-171450">
              <a:buFont typeface="Arial" panose="020B0604020202020204" pitchFamily="34" charset="0"/>
              <a:buChar char="•"/>
            </a:pPr>
            <a:r>
              <a:rPr lang="en-US" dirty="0"/>
              <a:t>Economic growth</a:t>
            </a:r>
          </a:p>
          <a:p>
            <a:pPr marL="628650" lvl="1" indent="-171450">
              <a:buFont typeface="Arial" panose="020B0604020202020204" pitchFamily="34" charset="0"/>
              <a:buChar char="•"/>
            </a:pPr>
            <a:r>
              <a:rPr lang="en-US" dirty="0"/>
              <a:t>Greenhouse gas emission reduction</a:t>
            </a:r>
          </a:p>
          <a:p>
            <a:pPr marL="628650" lvl="1" indent="-171450">
              <a:buFont typeface="Arial" panose="020B0604020202020204" pitchFamily="34" charset="0"/>
              <a:buChar char="•"/>
            </a:pPr>
            <a:r>
              <a:rPr lang="en-US" dirty="0"/>
              <a:t>Job growth</a:t>
            </a:r>
          </a:p>
          <a:p>
            <a:pPr marL="628650" lvl="1" indent="-171450">
              <a:buFont typeface="Arial" panose="020B0604020202020204" pitchFamily="34" charset="0"/>
              <a:buChar char="•"/>
            </a:pPr>
            <a:r>
              <a:rPr lang="en-US" dirty="0"/>
              <a:t>Increased accessibility</a:t>
            </a:r>
          </a:p>
          <a:p>
            <a:pPr marL="628650" lvl="1" indent="-171450">
              <a:buFont typeface="Arial" panose="020B0604020202020204" pitchFamily="34" charset="0"/>
              <a:buChar char="•"/>
            </a:pPr>
            <a:r>
              <a:rPr lang="en-US" dirty="0"/>
              <a:t>Increased active transportation</a:t>
            </a:r>
          </a:p>
          <a:p>
            <a:pPr marL="628650" lvl="1" indent="-171450">
              <a:buFont typeface="Arial" panose="020B0604020202020204" pitchFamily="34" charset="0"/>
              <a:buChar char="•"/>
            </a:pPr>
            <a:r>
              <a:rPr lang="en-US" dirty="0"/>
              <a:t>Increased equity</a:t>
            </a:r>
          </a:p>
          <a:p>
            <a:pPr marL="628650" lvl="1" indent="-171450">
              <a:buFont typeface="Arial" panose="020B0604020202020204" pitchFamily="34" charset="0"/>
              <a:buChar char="•"/>
            </a:pPr>
            <a:r>
              <a:rPr lang="en-US" dirty="0"/>
              <a:t>Increased greenspace</a:t>
            </a:r>
          </a:p>
          <a:p>
            <a:pPr marL="628650" lvl="1" indent="-171450">
              <a:buFont typeface="Arial" panose="020B0604020202020204" pitchFamily="34" charset="0"/>
              <a:buChar char="•"/>
            </a:pPr>
            <a:r>
              <a:rPr lang="en-US" dirty="0"/>
              <a:t>Increased property value</a:t>
            </a:r>
          </a:p>
          <a:p>
            <a:pPr marL="628650" lvl="1" indent="-171450">
              <a:buFont typeface="Arial" panose="020B0604020202020204" pitchFamily="34" charset="0"/>
              <a:buChar char="•"/>
            </a:pPr>
            <a:r>
              <a:rPr lang="en-US" dirty="0"/>
              <a:t>Increased safety</a:t>
            </a:r>
          </a:p>
          <a:p>
            <a:pPr marL="628650" lvl="1" indent="-171450">
              <a:buFont typeface="Arial" panose="020B0604020202020204" pitchFamily="34" charset="0"/>
              <a:buChar char="•"/>
            </a:pPr>
            <a:r>
              <a:rPr lang="en-US" dirty="0"/>
              <a:t>Increased transit use</a:t>
            </a:r>
          </a:p>
          <a:p>
            <a:pPr marL="628650" lvl="1" indent="-171450">
              <a:buFont typeface="Arial" panose="020B0604020202020204" pitchFamily="34" charset="0"/>
              <a:buChar char="•"/>
            </a:pPr>
            <a:r>
              <a:rPr lang="en-US" dirty="0"/>
              <a:t>Reduced energy consumption</a:t>
            </a:r>
          </a:p>
          <a:p>
            <a:pPr marL="628650" lvl="1" indent="-171450">
              <a:buFont typeface="Arial" panose="020B0604020202020204" pitchFamily="34" charset="0"/>
              <a:buChar char="•"/>
            </a:pPr>
            <a:r>
              <a:rPr lang="en-US" dirty="0"/>
              <a:t>Reduced stress</a:t>
            </a:r>
          </a:p>
          <a:p>
            <a:pPr marL="628650" lvl="1" indent="-171450">
              <a:buFont typeface="Arial" panose="020B0604020202020204" pitchFamily="34" charset="0"/>
              <a:buChar char="•"/>
            </a:pPr>
            <a:r>
              <a:rPr lang="en-US" dirty="0"/>
              <a:t>Reduced traffic congestion</a:t>
            </a:r>
          </a:p>
          <a:p>
            <a:pPr marL="628650" lvl="1" indent="-171450">
              <a:buFont typeface="Arial" panose="020B0604020202020204" pitchFamily="34" charset="0"/>
              <a:buChar char="•"/>
            </a:pPr>
            <a:r>
              <a:rPr lang="en-US" dirty="0"/>
              <a:t>Reduced traffic noise</a:t>
            </a:r>
          </a:p>
          <a:p>
            <a:pPr marL="628650" lvl="1" indent="-171450">
              <a:buFont typeface="Arial" panose="020B0604020202020204" pitchFamily="34" charset="0"/>
              <a:buChar char="•"/>
            </a:pPr>
            <a:r>
              <a:rPr lang="en-US" dirty="0"/>
              <a:t>Reduced vehicle miles traveled</a:t>
            </a:r>
          </a:p>
          <a:p>
            <a:pPr marL="628650" lvl="1" indent="-171450">
              <a:buFont typeface="Arial" panose="020B0604020202020204" pitchFamily="34" charset="0"/>
              <a:buChar char="•"/>
            </a:pPr>
            <a:endParaRPr lang="en-US" dirty="0"/>
          </a:p>
          <a:p>
            <a:pPr marL="171450" lvl="0" indent="-171450">
              <a:buFont typeface="Arial" panose="020B0604020202020204" pitchFamily="34" charset="0"/>
              <a:buChar char="•"/>
            </a:pPr>
            <a:r>
              <a:rPr lang="en-US" dirty="0"/>
              <a:t>In the SEM, we will document any co-benefits identified in the included studies when available. Researchers, practitioners, and policymakers (specifically, urban authorities) will be able to use the information in the open-access database to “facilitate the identification of relevant trends and gaps in the evidence base and serve as the foundation for future research recommendations.”</a:t>
            </a:r>
          </a:p>
        </p:txBody>
      </p:sp>
      <p:sp>
        <p:nvSpPr>
          <p:cNvPr id="4" name="Slide Number Placeholder 3"/>
          <p:cNvSpPr>
            <a:spLocks noGrp="1"/>
          </p:cNvSpPr>
          <p:nvPr>
            <p:ph type="sldNum" sz="quarter" idx="5"/>
          </p:nvPr>
        </p:nvSpPr>
        <p:spPr/>
        <p:txBody>
          <a:bodyPr/>
          <a:lstStyle/>
          <a:p>
            <a:fld id="{E8279E6D-00A9-4B64-8C3A-9DDF802CB60D}" type="slidenum">
              <a:rPr lang="en-US" smtClean="0"/>
              <a:t>15</a:t>
            </a:fld>
            <a:endParaRPr lang="en-US"/>
          </a:p>
        </p:txBody>
      </p:sp>
    </p:spTree>
    <p:extLst>
      <p:ext uri="{BB962C8B-B14F-4D97-AF65-F5344CB8AC3E}">
        <p14:creationId xmlns:p14="http://schemas.microsoft.com/office/powerpoint/2010/main" val="937206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from Hirte and Nitzsche (2013): “We explore and evaluate different ways to achieve emission goals in urban transport by applying a spatial simulation approach for a metropolitan area. The policies we consider are: a general speed limit in the city, a cordon toll, a cordon toll only on passenger travel, a cordon toll only on freight transport, a highway toll on passenger travel and a highway toll on freight transport. As a control scenario we examine a raise in fuel prices on the market. We find that, except for highway tolls and a cordon toll on freight transport, all other policies as well as the increase in fuel prices are effective with respect to a strong emission goal. However, a toll only on freight transport is ineffective. The welfare analysis shows that both the speed limit and the fuel price increase are very costly for society. In contrast, a cordon toll on passenger travel and a general cordon toll even generate social net benefits. Hence, a cordon toll is an efficient and effective instrument for achieving emission goals on the urban level.”</a:t>
            </a:r>
          </a:p>
          <a:p>
            <a:endParaRPr lang="en-US" dirty="0"/>
          </a:p>
          <a:p>
            <a:r>
              <a:rPr lang="en-US" dirty="0"/>
              <a:t>Abstract from Satiennam et al. (2006): “Bus Rapid Transit (BRT) has increasingly become an attractive urban transit alternative in many Asian developing cities due to its cost-effective and flexible implementation. However, it still seems to be difficult to introduce BRT to these cities because almost all of their city structures have been developed under solely a road transport development city plan and weakness of land use control gives rise to many problems, such as urban sprawl, traffic congestion, and air pollution. The purpose of this study was to introduce several strategies to support BRT implementation in Asian developing cities, such as a strategy to appropriately integrate the paratransit system into BRT system as being a feeder along a BRT corridor to supply demand. These proposed strategies were evaluated by applying demand forecasting and emission models to the BRT project plan of Bangkok Metropolitan Administration (BMA) in Thailand. It was demonstrated that the proposed strategies could effectively improve the BRT ridership, traffic conditions, and air pollution emission of the entire system in Bangkok. This study could be further extended to include strategy recommendation if a BRT system were to be introduced to other Asian developing cities.” </a:t>
            </a:r>
          </a:p>
        </p:txBody>
      </p:sp>
      <p:sp>
        <p:nvSpPr>
          <p:cNvPr id="4" name="Slide Number Placeholder 3"/>
          <p:cNvSpPr>
            <a:spLocks noGrp="1"/>
          </p:cNvSpPr>
          <p:nvPr>
            <p:ph type="sldNum" sz="quarter" idx="5"/>
          </p:nvPr>
        </p:nvSpPr>
        <p:spPr/>
        <p:txBody>
          <a:bodyPr/>
          <a:lstStyle/>
          <a:p>
            <a:fld id="{E8279E6D-00A9-4B64-8C3A-9DDF802CB60D}" type="slidenum">
              <a:rPr lang="en-US" smtClean="0"/>
              <a:t>17</a:t>
            </a:fld>
            <a:endParaRPr lang="en-US"/>
          </a:p>
        </p:txBody>
      </p:sp>
    </p:spTree>
    <p:extLst>
      <p:ext uri="{BB962C8B-B14F-4D97-AF65-F5344CB8AC3E}">
        <p14:creationId xmlns:p14="http://schemas.microsoft.com/office/powerpoint/2010/main" val="31117915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Abstract from Rotaris et al. (2010): “Starting from January 2008 Milan implemented a charging scheme to enter an 8 km2 area of the city </a:t>
            </a:r>
            <a:r>
              <a:rPr lang="en-US" dirty="0" err="1"/>
              <a:t>centre</a:t>
            </a:r>
            <a:r>
              <a:rPr lang="en-US" dirty="0"/>
              <a:t>. The term used to denote the scheme is </a:t>
            </a:r>
            <a:r>
              <a:rPr lang="en-US" dirty="0" err="1"/>
              <a:t>Ecopass</a:t>
            </a:r>
            <a:r>
              <a:rPr lang="en-US" dirty="0"/>
              <a:t>, conveying the stated political objective of the scheme: a pass to improve the quality of the urban environment (ECO). The charge depends on the Euro emission standard of the vehicle. The paper illustrates the main features and impacts of the Milan </a:t>
            </a:r>
            <a:r>
              <a:rPr lang="en-US" dirty="0" err="1"/>
              <a:t>Ecopass</a:t>
            </a:r>
            <a:r>
              <a:rPr lang="en-US" dirty="0"/>
              <a:t> scheme, and presents a preliminary cost–benefit analysis. The scheme has been effective in curbing not only pollution</a:t>
            </a:r>
          </a:p>
          <a:p>
            <a:r>
              <a:rPr lang="en-US" dirty="0"/>
              <a:t>emissions, but also congestion, and the result has been achieved with low implementation costs and without major political opposition. The cost–benefits analysis presents an overall</a:t>
            </a:r>
          </a:p>
          <a:p>
            <a:r>
              <a:rPr lang="en-US" dirty="0"/>
              <a:t>net benefit. The identification of the winners and losers of the policy is conditioned by penalty </a:t>
            </a:r>
            <a:r>
              <a:rPr lang="en-US" dirty="0" err="1"/>
              <a:t>ayments</a:t>
            </a:r>
            <a:r>
              <a:rPr lang="en-US" dirty="0"/>
              <a:t>. Without including the penalties, the surface public transport users and the</a:t>
            </a:r>
          </a:p>
          <a:p>
            <a:r>
              <a:rPr lang="en-US" dirty="0"/>
              <a:t>society at large are the main winners, whereas car and especially freight vehicle users are net losers”.</a:t>
            </a:r>
          </a:p>
          <a:p>
            <a:endParaRPr lang="en-US" dirty="0"/>
          </a:p>
          <a:p>
            <a:r>
              <a:rPr lang="en-US" dirty="0"/>
              <a:t>Significance and abstract from Santi et al. (2014): “Recent advances in information technologies have increased our participation in “sharing economies,” where applications that allow networked, real-time data exchange facilitate the sharing of living spaces, equipment, or vehicles with others. However, the impact of large-scale sharing on sustainability is not clear, and a framework to assess its benefits quantitatively is missing. For this purpose, we propose the method of shareability networks, which translates </a:t>
            </a:r>
            <a:r>
              <a:rPr lang="en-US" dirty="0" err="1"/>
              <a:t>spatio</a:t>
            </a:r>
            <a:r>
              <a:rPr lang="en-US" dirty="0"/>
              <a:t>-temporal sharing problems into a graph-theoretic framework that provides efficient solutions. Applying this method to a dataset of 150 million taxi trips in New York City, our simulations reveal the vast potential of a new taxi system in which trips are routinely shareable while keeping passenger discomfort low in terms of prolonged travel time.</a:t>
            </a:r>
          </a:p>
          <a:p>
            <a:endParaRPr lang="en-US" dirty="0"/>
          </a:p>
          <a:p>
            <a:r>
              <a:rPr lang="en-US" dirty="0"/>
              <a:t>Abstract: Taxi services are a vital part of urban transportation, and a considerable contributor to traffic congestion and air pollution causing substantial adverse effects on human health. Sharing taxi trips is a possible way of reducing the negative impact of taxi services on cities, but this comes at the expense of passenger discomfort quantifiable in terms of a longer travel time. Due to computational challenges, taxi sharing has traditionally been approached on small scales, such as within airport perimeters, or with dynamical ad hoc heuristics. However, a mathematical framework for the systematic understanding of the tradeoff between collective benefits of sharing and individual passenger discomfort is lacking. Here we introduce the notion of shareability network, which allows us to model the collective benefits of sharing as a function of passenger inconvenience, and to efficiently compute optimal sharing strategies on massive datasets. We apply this framework to a dataset of millions of taxi trips taken in New York City, showing that with increasing but still relatively low passenger discomfort, cumulative trip length can be cut by 40% or more. This benefit comes with reductions in service cost, emissions, and with split fares, hinting toward a wide passenger acceptance of such a shared service. Simulation of a realistic online system demonstrates the feasibility of a shareable taxi service in New York City. Shareability as a function of trip density saturates fast, suggesting effectiveness of the taxi sharing system also in cities with much sparser taxi fleets or when willingness to share is low”.</a:t>
            </a:r>
          </a:p>
        </p:txBody>
      </p:sp>
      <p:sp>
        <p:nvSpPr>
          <p:cNvPr id="4" name="Slide Number Placeholder 3"/>
          <p:cNvSpPr>
            <a:spLocks noGrp="1"/>
          </p:cNvSpPr>
          <p:nvPr>
            <p:ph type="sldNum" sz="quarter" idx="5"/>
          </p:nvPr>
        </p:nvSpPr>
        <p:spPr/>
        <p:txBody>
          <a:bodyPr/>
          <a:lstStyle/>
          <a:p>
            <a:fld id="{E8279E6D-00A9-4B64-8C3A-9DDF802CB60D}" type="slidenum">
              <a:rPr lang="en-US" smtClean="0"/>
              <a:t>18</a:t>
            </a:fld>
            <a:endParaRPr lang="en-US"/>
          </a:p>
        </p:txBody>
      </p:sp>
    </p:spTree>
    <p:extLst>
      <p:ext uri="{BB962C8B-B14F-4D97-AF65-F5344CB8AC3E}">
        <p14:creationId xmlns:p14="http://schemas.microsoft.com/office/powerpoint/2010/main" val="4111767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other co-benefits may arise from policies targeting TRAP reduction? – Potential for noise reductions from reduced traffic. </a:t>
            </a:r>
            <a:r>
              <a:rPr lang="en-US" sz="1200" kern="1200" dirty="0">
                <a:solidFill>
                  <a:schemeClr val="tx1"/>
                </a:solidFill>
                <a:effectLst/>
                <a:latin typeface="+mn-lt"/>
                <a:ea typeface="+mn-ea"/>
                <a:cs typeface="+mn-cs"/>
              </a:rPr>
              <a:t>Noise level is dependent on transportation-related factors like road networks, junctions, traffic flow and speed, acoustics, and meteorological conditions (Khreis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2019). Noise has not been studied in the context, and there are many other exposures or pathways which could be impacted by policies and strategies targeted at reducing traffic emissions and TRAP.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What impact will emerging technology (e.g. autonomous vehicles) have on co-benefits? – Potential for reduced noise levels. “</a:t>
            </a:r>
            <a:r>
              <a:rPr lang="en-US" sz="1200" kern="1200" dirty="0">
                <a:solidFill>
                  <a:schemeClr val="tx1"/>
                </a:solidFill>
                <a:effectLst/>
                <a:latin typeface="+mn-lt"/>
                <a:ea typeface="+mn-ea"/>
                <a:cs typeface="+mn-cs"/>
              </a:rPr>
              <a:t>When comparing an EV to an internal combustion engine vehicle (ICEV), there is less overall noise due to the absence of engine noise. However, as speed increases, the noise levels of the two vehicle types become increasingly similar due to tire-on-road sounds…While EVs may not be the cure for busy highway traffic noise, the implementation of EVs may potentially provide relief for busy residential roads in neighborhoods with lower traffic speeds” (Khreis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2019). -- This is just one (positive) example of many ways emerging technology may impact co-benefits.</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19</a:t>
            </a:fld>
            <a:endParaRPr lang="en-US"/>
          </a:p>
        </p:txBody>
      </p:sp>
    </p:spTree>
    <p:extLst>
      <p:ext uri="{BB962C8B-B14F-4D97-AF65-F5344CB8AC3E}">
        <p14:creationId xmlns:p14="http://schemas.microsoft.com/office/powerpoint/2010/main" val="8000123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As described in (World Bank,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r>
              <a:rPr lang="en-US" dirty="0"/>
              <a:t>“A major complexity in comparing results from different studies concerns the use of varying units to report outcomes. The Malaysia study reported results in the form of percent of emission reductions for conventional pollutants. The Mexico City studies reported results in terms of percentage of reduced exposure to conventional pollutants and changes in pollutant concentration in µg/m</a:t>
            </a:r>
            <a:r>
              <a:rPr lang="en-US" baseline="30000" dirty="0"/>
              <a:t>3</a:t>
            </a:r>
            <a:r>
              <a:rPr lang="en-US" dirty="0"/>
              <a:t> . Results of studies in India and Indonesia were in the form of co-abatement rates (kg of conventional pollutants decreased/t of CO</a:t>
            </a:r>
            <a:r>
              <a:rPr lang="en-US" baseline="-25000" dirty="0"/>
              <a:t>2</a:t>
            </a:r>
            <a:r>
              <a:rPr lang="en-US" dirty="0"/>
              <a:t> reduced). Comparisons among study outcomes are also made complicated by variations in local context, data available, modeling methods used and assumptions made.</a:t>
            </a:r>
          </a:p>
          <a:p>
            <a:endParaRPr lang="en-US" dirty="0"/>
          </a:p>
          <a:p>
            <a:r>
              <a:rPr lang="en-US" dirty="0"/>
              <a:t>Numerous studies have emphasized the reductions in morbidity and mortality linked to changes in transport systems, including health benefits of local air pollution reductions that accompany efforts to cut GHG emissions by improving mass transit systems. Estimates of health benefits from decreased air pollution associated with transportation are often difficult to isolate, however, because air pollution in cities results from many causes, not just transportation…while some of the health co-benefits are a result of reduced conventional air pollution, others are linked to land use/transportation system changes that encourage walking and cycling instead of relying on motor vehicles.”</a:t>
            </a:r>
          </a:p>
          <a:p>
            <a:endParaRPr lang="en-US" dirty="0"/>
          </a:p>
          <a:p>
            <a:r>
              <a:rPr lang="en-US" dirty="0"/>
              <a:t>Other research gaps are similar to research gaps which have been identified in the climate change mitigation literature, as discussed in Gouldson et al. (2018).</a:t>
            </a:r>
          </a:p>
          <a:p>
            <a:endParaRPr lang="en-US" dirty="0"/>
          </a:p>
          <a:p>
            <a:r>
              <a:rPr lang="en-US" dirty="0"/>
              <a:t>The thematic focus of the evidence base is highly variable. Some co-benefits have been heavily researched, and others have been largely overlooked.</a:t>
            </a:r>
          </a:p>
          <a:p>
            <a:endParaRPr lang="en-US" dirty="0"/>
          </a:p>
          <a:p>
            <a:r>
              <a:rPr lang="en-US" dirty="0"/>
              <a:t>Evidence on the pathways that connect low-carbon actions with different co-benefits is highly variable. Air pollution as a pathway to improved public health is widely described in literature, but other pathways received significantly less attention.</a:t>
            </a:r>
          </a:p>
          <a:p>
            <a:endParaRPr lang="en-US" dirty="0"/>
          </a:p>
          <a:p>
            <a:r>
              <a:rPr lang="en-US" dirty="0"/>
              <a:t>The majority of high-quality transport modelling has occurred in North America and Europe. </a:t>
            </a:r>
          </a:p>
          <a:p>
            <a:endParaRPr lang="en-US" dirty="0"/>
          </a:p>
          <a:p>
            <a:r>
              <a:rPr lang="en-US" dirty="0"/>
              <a:t>The literature tends to estimate the potential benefits rather than evaluate the actual benefits.</a:t>
            </a:r>
          </a:p>
          <a:p>
            <a:endParaRPr lang="en-US" dirty="0"/>
          </a:p>
          <a:p>
            <a:r>
              <a:rPr lang="en-US" dirty="0"/>
              <a:t>There is a lack of common methods, metrics, measures, and indicators and little monetization.</a:t>
            </a:r>
          </a:p>
          <a:p>
            <a:endParaRPr lang="en-US" dirty="0"/>
          </a:p>
          <a:p>
            <a:endParaRPr lang="en-US" dirty="0"/>
          </a:p>
        </p:txBody>
      </p:sp>
      <p:sp>
        <p:nvSpPr>
          <p:cNvPr id="4" name="Slide Number Placeholder 3"/>
          <p:cNvSpPr>
            <a:spLocks noGrp="1"/>
          </p:cNvSpPr>
          <p:nvPr>
            <p:ph type="sldNum" sz="quarter" idx="10"/>
          </p:nvPr>
        </p:nvSpPr>
        <p:spPr/>
        <p:txBody>
          <a:bodyPr/>
          <a:lstStyle/>
          <a:p>
            <a:fld id="{E8279E6D-00A9-4B64-8C3A-9DDF802CB60D}" type="slidenum">
              <a:rPr lang="en-US" smtClean="0"/>
              <a:t>20</a:t>
            </a:fld>
            <a:endParaRPr lang="en-US"/>
          </a:p>
        </p:txBody>
      </p:sp>
    </p:spTree>
    <p:extLst>
      <p:ext uri="{BB962C8B-B14F-4D97-AF65-F5344CB8AC3E}">
        <p14:creationId xmlns:p14="http://schemas.microsoft.com/office/powerpoint/2010/main" val="2417865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685800" lvl="1" indent="-228600">
              <a:buFont typeface="+mj-lt"/>
              <a:buAutoNum type="arabicPeriod"/>
            </a:pPr>
            <a:r>
              <a:rPr lang="en-US" sz="1200" u="sng" kern="1200" dirty="0">
                <a:solidFill>
                  <a:schemeClr val="tx1"/>
                </a:solidFill>
                <a:effectLst/>
                <a:latin typeface="+mn-lt"/>
                <a:ea typeface="+mn-ea"/>
                <a:cs typeface="+mn-cs"/>
              </a:rPr>
              <a:t>Health Track (HT)—mainly targeted at urban planners, transportation planners, and engineers with limited knowledge of public health-related concepts;</a:t>
            </a:r>
            <a:endParaRPr lang="en-US" sz="1200" kern="1200" dirty="0">
              <a:solidFill>
                <a:schemeClr val="tx1"/>
              </a:solidFill>
              <a:effectLst/>
              <a:latin typeface="+mn-lt"/>
              <a:ea typeface="+mn-ea"/>
              <a:cs typeface="+mn-cs"/>
            </a:endParaRPr>
          </a:p>
          <a:p>
            <a:pPr marL="685800" lvl="1" indent="-228600">
              <a:buFont typeface="+mj-lt"/>
              <a:buAutoNum type="arabicPeriod"/>
            </a:pPr>
            <a:r>
              <a:rPr lang="en-US" sz="1200" u="sng" kern="1200" dirty="0">
                <a:solidFill>
                  <a:schemeClr val="tx1"/>
                </a:solidFill>
                <a:effectLst/>
                <a:latin typeface="+mn-lt"/>
                <a:ea typeface="+mn-ea"/>
                <a:cs typeface="+mn-cs"/>
              </a:rPr>
              <a:t>Transportation Track (TT)—mainly targeted at environmental epidemiologists and public health professionals with limited knowledge of transportation-related concepts; and;</a:t>
            </a:r>
          </a:p>
          <a:p>
            <a:pPr marL="685800" lvl="1" indent="-228600">
              <a:buFont typeface="+mj-lt"/>
              <a:buAutoNum type="arabicPeriod"/>
            </a:pPr>
            <a:r>
              <a:rPr lang="en-US" sz="1200" u="sng" kern="1200" dirty="0">
                <a:solidFill>
                  <a:schemeClr val="tx1"/>
                </a:solidFill>
                <a:effectLst/>
                <a:latin typeface="+mn-lt"/>
                <a:ea typeface="+mn-ea"/>
                <a:cs typeface="+mn-cs"/>
              </a:rPr>
              <a:t>Planning and Policy Track (PPT)—mainly targeted at planners, civil servants, and policy and decision makers with particular interest in the science-policy link.</a:t>
            </a:r>
            <a:endParaRPr lang="en-US" baseline="0" dirty="0"/>
          </a:p>
        </p:txBody>
      </p:sp>
      <p:sp>
        <p:nvSpPr>
          <p:cNvPr id="4" name="Slide Number Placeholder 3"/>
          <p:cNvSpPr>
            <a:spLocks noGrp="1"/>
          </p:cNvSpPr>
          <p:nvPr>
            <p:ph type="sldNum" sz="quarter" idx="10"/>
          </p:nvPr>
        </p:nvSpPr>
        <p:spPr/>
        <p:txBody>
          <a:bodyPr/>
          <a:lstStyle/>
          <a:p>
            <a:fld id="{8ECC129C-E094-44A9-9990-2FFEB90AEFE5}" type="slidenum">
              <a:rPr lang="en-US" smtClean="0"/>
              <a:t>2</a:t>
            </a:fld>
            <a:endParaRPr lang="en-US" dirty="0"/>
          </a:p>
        </p:txBody>
      </p:sp>
    </p:spTree>
    <p:extLst>
      <p:ext uri="{BB962C8B-B14F-4D97-AF65-F5344CB8AC3E}">
        <p14:creationId xmlns:p14="http://schemas.microsoft.com/office/powerpoint/2010/main" val="1057162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figure (source: www.carteeh.org) displays the full-chain from traffic to health impacts. Traffic activity releases exhaust and non-exhaust emissions which are dispersed into the ambient air as traffic-related air pollution (TRAP). Humans are exposed to TRAP and risk negative health effects. For example, humans exposed to TRAP are at higher risk of developing adverse health effects, such as asthma </a:t>
            </a:r>
            <a:r>
              <a:rPr lang="en-US" sz="1200" kern="1200" dirty="0">
                <a:solidFill>
                  <a:schemeClr val="tx1"/>
                </a:solidFill>
                <a:effectLst/>
                <a:latin typeface="+mn-lt"/>
                <a:ea typeface="+mn-ea"/>
                <a:cs typeface="+mn-cs"/>
              </a:rPr>
              <a:t>(Khreis, de </a:t>
            </a:r>
            <a:r>
              <a:rPr lang="en-US" sz="1200" kern="1200" dirty="0" err="1">
                <a:solidFill>
                  <a:schemeClr val="tx1"/>
                </a:solidFill>
                <a:effectLst/>
                <a:latin typeface="+mn-lt"/>
                <a:ea typeface="+mn-ea"/>
                <a:cs typeface="+mn-cs"/>
              </a:rPr>
              <a:t>Hoogh</a:t>
            </a:r>
            <a:r>
              <a:rPr lang="en-US" sz="1200" kern="1200" dirty="0">
                <a:solidFill>
                  <a:schemeClr val="tx1"/>
                </a:solidFill>
                <a:effectLst/>
                <a:latin typeface="+mn-lt"/>
                <a:ea typeface="+mn-ea"/>
                <a:cs typeface="+mn-cs"/>
              </a:rPr>
              <a:t> and Nieuwenhuijsen, 2018)</a:t>
            </a:r>
            <a:r>
              <a:rPr lang="en-US"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In this context, we define co-benefits as </a:t>
            </a:r>
            <a:r>
              <a:rPr lang="en-US" sz="1200" b="1" kern="1200" dirty="0">
                <a:solidFill>
                  <a:schemeClr val="tx1"/>
                </a:solidFill>
                <a:effectLst/>
                <a:latin typeface="+mn-lt"/>
                <a:ea typeface="+mn-ea"/>
                <a:cs typeface="+mn-cs"/>
              </a:rPr>
              <a:t>benefits apart from those that occur down the full-chain </a:t>
            </a:r>
            <a:r>
              <a:rPr lang="en-US" sz="1200" b="0" kern="1200" dirty="0">
                <a:solidFill>
                  <a:schemeClr val="tx1"/>
                </a:solidFill>
                <a:effectLst/>
                <a:latin typeface="+mn-lt"/>
                <a:ea typeface="+mn-ea"/>
                <a:cs typeface="+mn-cs"/>
              </a:rPr>
              <a:t>(</a:t>
            </a:r>
            <a:r>
              <a:rPr lang="en-US" sz="1200" kern="1200" dirty="0">
                <a:solidFill>
                  <a:schemeClr val="tx1"/>
                </a:solidFill>
                <a:effectLst/>
                <a:latin typeface="+mn-lt"/>
                <a:ea typeface="+mn-ea"/>
                <a:cs typeface="+mn-cs"/>
              </a:rPr>
              <a:t>i.e. other direct or indirect benefits that can be achieved from policies aimed at TRAP reduction). These are an important consideration that can make policies more “sellable” to stakeholders or demonstrate that there are “win-wins” to be had in efforts to reduce TRAP. </a:t>
            </a:r>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3</a:t>
            </a:fld>
            <a:endParaRPr lang="en-US"/>
          </a:p>
        </p:txBody>
      </p:sp>
    </p:spTree>
    <p:extLst>
      <p:ext uri="{BB962C8B-B14F-4D97-AF65-F5344CB8AC3E}">
        <p14:creationId xmlns:p14="http://schemas.microsoft.com/office/powerpoint/2010/main" val="23646795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The term “co-benefits” most likely stems from the climate change literature, especially the climate change mitigation literature, and is common there</a:t>
            </a:r>
          </a:p>
          <a:p>
            <a:pPr marL="171450" indent="-171450">
              <a:buFont typeface="Arial" panose="020B0604020202020204" pitchFamily="34" charset="0"/>
              <a:buChar char="•"/>
            </a:pPr>
            <a:r>
              <a:rPr lang="en-US" dirty="0"/>
              <a:t>IPCC’s definition is shown above</a:t>
            </a:r>
          </a:p>
          <a:p>
            <a:pPr marL="171450" indent="-171450">
              <a:buFont typeface="Arial" panose="020B0604020202020204" pitchFamily="34" charset="0"/>
              <a:buChar char="•"/>
            </a:pPr>
            <a:r>
              <a:rPr lang="en-US" dirty="0"/>
              <a:t>Co-benefits have other terms which have been used interchangeably to connote similar concepts such as “side benefits”, “secondary benefits”, “collateral benefits”, “associated benefits”, “multiple benefits”, and “synergies” (IPCC, 2001; Smith, 2013)</a:t>
            </a:r>
          </a:p>
          <a:p>
            <a:pPr marL="171450" indent="-171450">
              <a:buFont typeface="Arial" panose="020B0604020202020204" pitchFamily="34" charset="0"/>
              <a:buChar char="•"/>
            </a:pPr>
            <a:r>
              <a:rPr lang="en-US" dirty="0"/>
              <a:t>There are many potential co-benefits of climate change mitigation action and these include:</a:t>
            </a:r>
          </a:p>
          <a:p>
            <a:pPr lvl="2" algn="l">
              <a:buFont typeface="Arial" panose="020B0604020202020204" pitchFamily="34" charset="0"/>
              <a:buChar char="•"/>
            </a:pPr>
            <a:r>
              <a:rPr lang="en-US" sz="1100" b="0" i="0" u="sng" dirty="0">
                <a:solidFill>
                  <a:srgbClr val="666666"/>
                </a:solidFill>
                <a:effectLst/>
                <a:latin typeface="Arial" panose="020B0604020202020204" pitchFamily="34" charset="0"/>
                <a:hlinkClick r:id="rId3">
                  <a:extLst>
                    <a:ext uri="{A12FA001-AC4F-418D-AE19-62706E023703}">
                      <ahyp:hlinkClr xmlns:ahyp="http://schemas.microsoft.com/office/drawing/2018/hyperlinkcolor" val="tx"/>
                    </a:ext>
                  </a:extLst>
                </a:hlinkClick>
              </a:rPr>
              <a:t> Cleaner air: cutting fossil fuel pollution</a:t>
            </a:r>
            <a:endParaRPr lang="en-US" sz="1100" b="0" i="0" dirty="0">
              <a:solidFill>
                <a:srgbClr val="000000"/>
              </a:solidFill>
              <a:effectLst/>
              <a:latin typeface="Arial" panose="020B0604020202020204" pitchFamily="34" charset="0"/>
            </a:endParaRPr>
          </a:p>
          <a:p>
            <a:pPr lvl="2" algn="l">
              <a:buFont typeface="Arial" panose="020B0604020202020204" pitchFamily="34" charset="0"/>
              <a:buChar char="•"/>
            </a:pPr>
            <a:r>
              <a:rPr lang="en-US" sz="1100" b="0" i="0" u="sng" dirty="0">
                <a:solidFill>
                  <a:srgbClr val="666666"/>
                </a:solidFill>
                <a:effectLst/>
                <a:latin typeface="Arial" panose="020B0604020202020204" pitchFamily="34" charset="0"/>
                <a:hlinkClick r:id="rId4">
                  <a:extLst>
                    <a:ext uri="{A12FA001-AC4F-418D-AE19-62706E023703}">
                      <ahyp:hlinkClr xmlns:ahyp="http://schemas.microsoft.com/office/drawing/2018/hyperlinkcolor" val="tx"/>
                    </a:ext>
                  </a:extLst>
                </a:hlinkClick>
              </a:rPr>
              <a:t> Sustainable forests, food and farming</a:t>
            </a:r>
            <a:endParaRPr lang="en-US" sz="1100" b="0" i="0" dirty="0">
              <a:solidFill>
                <a:srgbClr val="000000"/>
              </a:solidFill>
              <a:effectLst/>
              <a:latin typeface="Arial" panose="020B0604020202020204" pitchFamily="34" charset="0"/>
            </a:endParaRPr>
          </a:p>
          <a:p>
            <a:pPr lvl="2" algn="l">
              <a:buFont typeface="Arial" panose="020B0604020202020204" pitchFamily="34" charset="0"/>
              <a:buChar char="•"/>
            </a:pPr>
            <a:r>
              <a:rPr lang="en-US" sz="1100" b="0" i="0" u="sng" dirty="0">
                <a:solidFill>
                  <a:srgbClr val="666666"/>
                </a:solidFill>
                <a:effectLst/>
                <a:latin typeface="Arial" panose="020B0604020202020204" pitchFamily="34" charset="0"/>
                <a:hlinkClick r:id="rId5">
                  <a:extLst>
                    <a:ext uri="{A12FA001-AC4F-418D-AE19-62706E023703}">
                      <ahyp:hlinkClr xmlns:ahyp="http://schemas.microsoft.com/office/drawing/2018/hyperlinkcolor" val="tx"/>
                    </a:ext>
                  </a:extLst>
                </a:hlinkClick>
              </a:rPr>
              <a:t> Safer and more secure energy supplies</a:t>
            </a:r>
            <a:endParaRPr lang="en-US" sz="1100" b="0" i="0" dirty="0">
              <a:solidFill>
                <a:srgbClr val="000000"/>
              </a:solidFill>
              <a:effectLst/>
              <a:latin typeface="Arial" panose="020B0604020202020204" pitchFamily="34" charset="0"/>
            </a:endParaRPr>
          </a:p>
          <a:p>
            <a:pPr lvl="2" algn="l">
              <a:buFont typeface="Arial" panose="020B0604020202020204" pitchFamily="34" charset="0"/>
              <a:buChar char="•"/>
            </a:pPr>
            <a:r>
              <a:rPr lang="en-US" sz="1100" b="0" i="0" u="sng" dirty="0">
                <a:solidFill>
                  <a:srgbClr val="666666"/>
                </a:solidFill>
                <a:effectLst/>
                <a:latin typeface="Arial" panose="020B0604020202020204" pitchFamily="34" charset="0"/>
                <a:hlinkClick r:id="rId6">
                  <a:extLst>
                    <a:ext uri="{A12FA001-AC4F-418D-AE19-62706E023703}">
                      <ahyp:hlinkClr xmlns:ahyp="http://schemas.microsoft.com/office/drawing/2018/hyperlinkcolor" val="tx"/>
                    </a:ext>
                  </a:extLst>
                </a:hlinkClick>
              </a:rPr>
              <a:t> Less waste: a resource-efficient economy</a:t>
            </a:r>
            <a:endParaRPr lang="en-US" sz="1100" b="0" i="0" dirty="0">
              <a:solidFill>
                <a:srgbClr val="000000"/>
              </a:solidFill>
              <a:effectLst/>
              <a:latin typeface="Arial" panose="020B0604020202020204" pitchFamily="34" charset="0"/>
            </a:endParaRPr>
          </a:p>
          <a:p>
            <a:pPr lvl="2" algn="l">
              <a:buFont typeface="Arial" panose="020B0604020202020204" pitchFamily="34" charset="0"/>
              <a:buChar char="•"/>
            </a:pPr>
            <a:r>
              <a:rPr lang="en-US" sz="1100" b="0" i="0" u="sng" dirty="0">
                <a:solidFill>
                  <a:srgbClr val="666666"/>
                </a:solidFill>
                <a:effectLst/>
                <a:latin typeface="Arial" panose="020B0604020202020204" pitchFamily="34" charset="0"/>
                <a:hlinkClick r:id="rId7">
                  <a:extLst>
                    <a:ext uri="{A12FA001-AC4F-418D-AE19-62706E023703}">
                      <ahyp:hlinkClr xmlns:ahyp="http://schemas.microsoft.com/office/drawing/2018/hyperlinkcolor" val="tx"/>
                    </a:ext>
                  </a:extLst>
                </a:hlinkClick>
              </a:rPr>
              <a:t> Stronger economy: long-term stability and prosperity</a:t>
            </a:r>
            <a:endParaRPr lang="en-US" sz="1100" b="0" i="0" dirty="0">
              <a:solidFill>
                <a:srgbClr val="000000"/>
              </a:solidFill>
              <a:effectLst/>
              <a:latin typeface="Arial" panose="020B0604020202020204" pitchFamily="34" charset="0"/>
            </a:endParaRPr>
          </a:p>
          <a:p>
            <a:pPr lvl="2" algn="l">
              <a:buFont typeface="Arial" panose="020B0604020202020204" pitchFamily="34" charset="0"/>
              <a:buChar char="•"/>
            </a:pPr>
            <a:r>
              <a:rPr lang="en-US" sz="1100" b="0" i="0" u="sng" dirty="0">
                <a:solidFill>
                  <a:srgbClr val="666666"/>
                </a:solidFill>
                <a:effectLst/>
                <a:latin typeface="Arial" panose="020B0604020202020204" pitchFamily="34" charset="0"/>
                <a:hlinkClick r:id="rId8">
                  <a:extLst>
                    <a:ext uri="{A12FA001-AC4F-418D-AE19-62706E023703}">
                      <ahyp:hlinkClr xmlns:ahyp="http://schemas.microsoft.com/office/drawing/2018/hyperlinkcolor" val="tx"/>
                    </a:ext>
                  </a:extLst>
                </a:hlinkClick>
              </a:rPr>
              <a:t> Health and well-being: benefits of a low-carbon lifestyle</a:t>
            </a:r>
            <a:endParaRPr lang="en-US" sz="1100" b="0" i="0" u="sng" dirty="0">
              <a:solidFill>
                <a:srgbClr val="666666"/>
              </a:solidFill>
              <a:effectLst/>
              <a:latin typeface="Arial" panose="020B0604020202020204" pitchFamily="34" charset="0"/>
            </a:endParaRPr>
          </a:p>
          <a:p>
            <a:pPr lvl="2" algn="l">
              <a:buFont typeface="Arial" panose="020B0604020202020204" pitchFamily="34" charset="0"/>
              <a:buNone/>
            </a:pPr>
            <a:endParaRPr lang="en-US" sz="1100" b="0" i="0" u="sng" dirty="0">
              <a:solidFill>
                <a:srgbClr val="666666"/>
              </a:solidFill>
              <a:effectLst/>
              <a:latin typeface="Arial" panose="020B0604020202020204" pitchFamily="34" charset="0"/>
            </a:endParaRPr>
          </a:p>
          <a:p>
            <a:pPr marL="171450" lvl="0" indent="-171450" algn="l">
              <a:buFont typeface="Arial" panose="020B0604020202020204" pitchFamily="34" charset="0"/>
              <a:buChar char="•"/>
            </a:pPr>
            <a:r>
              <a:rPr lang="en-US" sz="1100" b="0" i="0" dirty="0">
                <a:solidFill>
                  <a:srgbClr val="000000"/>
                </a:solidFill>
                <a:effectLst/>
                <a:latin typeface="Arial" panose="020B0604020202020204" pitchFamily="34" charset="0"/>
              </a:rPr>
              <a:t>Considering and assessing co-benefits in the climate change mitigation discussions and actions are extremely important. When and if policy makers and the general public look at issues such as climate change in isolation, they might not grasp its importance, seriousness and urgency and might also get a false sense that the cost of action is too high and higher than the benefits expected. However, if all the co-benefits are taken into account, there is usually a far stronger case for climate change mitigation action, as these actions usually results in positive impacts in other sectors and in relation to other objectives which may seem more urgent such as poor air quality, the economy, public health and social issues. These co-benefits should be assessed in the specific context and location of interest as they are context-specific and expected to differ greatly from a location and time to another.</a:t>
            </a:r>
          </a:p>
        </p:txBody>
      </p:sp>
      <p:sp>
        <p:nvSpPr>
          <p:cNvPr id="4" name="Slide Number Placeholder 3"/>
          <p:cNvSpPr>
            <a:spLocks noGrp="1"/>
          </p:cNvSpPr>
          <p:nvPr>
            <p:ph type="sldNum" sz="quarter" idx="5"/>
          </p:nvPr>
        </p:nvSpPr>
        <p:spPr/>
        <p:txBody>
          <a:bodyPr/>
          <a:lstStyle/>
          <a:p>
            <a:fld id="{E8279E6D-00A9-4B64-8C3A-9DDF802CB60D}" type="slidenum">
              <a:rPr lang="en-US" smtClean="0"/>
              <a:t>4</a:t>
            </a:fld>
            <a:endParaRPr lang="en-US"/>
          </a:p>
        </p:txBody>
      </p:sp>
    </p:spTree>
    <p:extLst>
      <p:ext uri="{BB962C8B-B14F-4D97-AF65-F5344CB8AC3E}">
        <p14:creationId xmlns:p14="http://schemas.microsoft.com/office/powerpoint/2010/main" val="13216551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100" b="0" i="0" dirty="0">
                <a:solidFill>
                  <a:srgbClr val="000000"/>
                </a:solidFill>
                <a:effectLst/>
                <a:latin typeface="Arial" panose="020B0604020202020204" pitchFamily="34" charset="0"/>
              </a:rPr>
              <a:t>The paper by Aldy et al. (2020) considered the treatment of co-benefits in the cost-benefit analysis of federal air quality regulations by U.S. Environmental Protection Agency (EPA). The authors used the term co-benefits in a similar way to what we propose. </a:t>
            </a:r>
          </a:p>
          <a:p>
            <a:pPr marL="171450" indent="-171450">
              <a:buFont typeface="Arial" panose="020B0604020202020204" pitchFamily="34" charset="0"/>
              <a:buChar char="•"/>
            </a:pPr>
            <a:r>
              <a:rPr lang="en-US" sz="1100" b="0" i="0" dirty="0">
                <a:solidFill>
                  <a:srgbClr val="000000"/>
                </a:solidFill>
                <a:effectLst/>
                <a:latin typeface="Arial" panose="020B0604020202020204" pitchFamily="34" charset="0"/>
              </a:rPr>
              <a:t>They investigated Clean Air Act Rules issued by the EPA between 1997 and 2019 and showed that:</a:t>
            </a:r>
          </a:p>
          <a:p>
            <a:pPr marL="628650" lvl="1" indent="-171450">
              <a:buFont typeface="Arial" panose="020B0604020202020204" pitchFamily="34" charset="0"/>
              <a:buChar char="•"/>
            </a:pPr>
            <a:r>
              <a:rPr lang="en-US" sz="1100" b="0" i="0" dirty="0">
                <a:solidFill>
                  <a:srgbClr val="000000"/>
                </a:solidFill>
                <a:effectLst/>
                <a:latin typeface="Arial" panose="020B0604020202020204" pitchFamily="34" charset="0"/>
              </a:rPr>
              <a:t>Co-benefits make up a significant share of the monetized benefits</a:t>
            </a:r>
          </a:p>
          <a:p>
            <a:pPr marL="628650" lvl="1" indent="-171450">
              <a:buFont typeface="Arial" panose="020B0604020202020204" pitchFamily="34" charset="0"/>
              <a:buChar char="•"/>
            </a:pPr>
            <a:r>
              <a:rPr lang="en-US" sz="1100" b="0" i="0" dirty="0">
                <a:solidFill>
                  <a:srgbClr val="000000"/>
                </a:solidFill>
                <a:effectLst/>
                <a:latin typeface="Arial" panose="020B0604020202020204" pitchFamily="34" charset="0"/>
              </a:rPr>
              <a:t>Among the categories of co-benefits, those associated with reductions in fine particulate matter (PM) are the most significant; and</a:t>
            </a:r>
          </a:p>
          <a:p>
            <a:pPr marL="628650" lvl="1" indent="-171450">
              <a:buFont typeface="Arial" panose="020B0604020202020204" pitchFamily="34" charset="0"/>
              <a:buChar char="•"/>
            </a:pPr>
            <a:r>
              <a:rPr lang="en-US" sz="1100" b="0" i="0" dirty="0">
                <a:solidFill>
                  <a:srgbClr val="000000"/>
                </a:solidFill>
                <a:effectLst/>
                <a:latin typeface="Arial" panose="020B0604020202020204" pitchFamily="34" charset="0"/>
              </a:rPr>
              <a:t>Co-benefits have been pivotal to the quantified net benefit calculation in nearly half of cases</a:t>
            </a:r>
          </a:p>
          <a:p>
            <a:pPr marL="171450" lvl="0" indent="-171450">
              <a:buFont typeface="Arial" panose="020B0604020202020204" pitchFamily="34" charset="0"/>
              <a:buChar char="•"/>
            </a:pPr>
            <a:r>
              <a:rPr lang="en-US" sz="1100" b="0" i="0" dirty="0">
                <a:solidFill>
                  <a:srgbClr val="000000"/>
                </a:solidFill>
                <a:effectLst/>
                <a:latin typeface="Arial" panose="020B0604020202020204" pitchFamily="34" charset="0"/>
              </a:rPr>
              <a:t>These findings indicate that the inclusion of co-benefits has been critical in EPA analyses to determine the cost-effectiveness of a policy and whether it promotes economic efficiency </a:t>
            </a:r>
          </a:p>
          <a:p>
            <a:pPr marL="171450" lvl="0" indent="-171450">
              <a:buFont typeface="Arial" panose="020B0604020202020204" pitchFamily="34" charset="0"/>
              <a:buChar char="•"/>
            </a:pPr>
            <a:r>
              <a:rPr lang="en-US" sz="1100" b="0" i="0" dirty="0">
                <a:solidFill>
                  <a:srgbClr val="000000"/>
                </a:solidFill>
                <a:effectLst/>
                <a:latin typeface="Arial" panose="020B0604020202020204" pitchFamily="34" charset="0"/>
              </a:rPr>
              <a:t>The most significant co-benefits were those related to reductions in health effects due to particulate matter exposure </a:t>
            </a:r>
          </a:p>
          <a:p>
            <a:pPr marL="171450" lvl="0" indent="-171450">
              <a:buFont typeface="Arial" panose="020B0604020202020204" pitchFamily="34" charset="0"/>
              <a:buChar char="•"/>
            </a:pPr>
            <a:r>
              <a:rPr lang="en-US" sz="1100" b="0" i="0" dirty="0">
                <a:solidFill>
                  <a:srgbClr val="000000"/>
                </a:solidFill>
                <a:effectLst/>
                <a:latin typeface="Arial" panose="020B0604020202020204" pitchFamily="34" charset="0"/>
              </a:rPr>
              <a:t>The authors also highlighted a methodological issue that requires more attention and methods development which is the prospect of double-counting benefits across regulations</a:t>
            </a:r>
          </a:p>
        </p:txBody>
      </p:sp>
      <p:sp>
        <p:nvSpPr>
          <p:cNvPr id="4" name="Slide Number Placeholder 3"/>
          <p:cNvSpPr>
            <a:spLocks noGrp="1"/>
          </p:cNvSpPr>
          <p:nvPr>
            <p:ph type="sldNum" sz="quarter" idx="5"/>
          </p:nvPr>
        </p:nvSpPr>
        <p:spPr/>
        <p:txBody>
          <a:bodyPr/>
          <a:lstStyle/>
          <a:p>
            <a:fld id="{E8279E6D-00A9-4B64-8C3A-9DDF802CB60D}" type="slidenum">
              <a:rPr lang="en-US" smtClean="0"/>
              <a:t>5</a:t>
            </a:fld>
            <a:endParaRPr lang="en-US"/>
          </a:p>
        </p:txBody>
      </p:sp>
    </p:spTree>
    <p:extLst>
      <p:ext uri="{BB962C8B-B14F-4D97-AF65-F5344CB8AC3E}">
        <p14:creationId xmlns:p14="http://schemas.microsoft.com/office/powerpoint/2010/main" val="34736507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In this context, co-benefits will refer to other benefits beyond reductions in traffic-related emissions or traffic-related air pollution as a result of an intervention/policy/strategy.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kern="1200" dirty="0">
                <a:solidFill>
                  <a:schemeClr val="tx1"/>
                </a:solidFill>
                <a:effectLst/>
                <a:latin typeface="+mn-lt"/>
                <a:ea typeface="+mn-ea"/>
                <a:cs typeface="+mn-cs"/>
              </a:rPr>
              <a:t>Description of selected co-benefits is below:</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Energy/GHG reduction benefits </a:t>
            </a:r>
            <a:r>
              <a:rPr lang="en-US" sz="1200" kern="1200" dirty="0">
                <a:solidFill>
                  <a:schemeClr val="tx1"/>
                </a:solidFill>
                <a:effectLst/>
                <a:latin typeface="+mn-lt"/>
                <a:ea typeface="+mn-ea"/>
                <a:cs typeface="+mn-cs"/>
              </a:rPr>
              <a:t>– It is important to note that TRAP reduction and health benefits can be a co-benefit of GHG reduction policies (Maizlish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2013). Actions to reduce greenhouse gas (GHG) emissions by reducing vehicle miles traveled (VMT) will reduce fuel use overall, thereby reducing both GHGs (primarily CO</a:t>
            </a:r>
            <a:r>
              <a:rPr lang="en-US" sz="1200" kern="1200" baseline="-25000" dirty="0">
                <a:solidFill>
                  <a:schemeClr val="tx1"/>
                </a:solidFill>
                <a:effectLst/>
                <a:latin typeface="+mn-lt"/>
                <a:ea typeface="+mn-ea"/>
                <a:cs typeface="+mn-cs"/>
              </a:rPr>
              <a:t>2</a:t>
            </a:r>
            <a:r>
              <a:rPr lang="en-US" sz="1200" kern="1200" dirty="0">
                <a:solidFill>
                  <a:schemeClr val="tx1"/>
                </a:solidFill>
                <a:effectLst/>
                <a:latin typeface="+mn-lt"/>
                <a:ea typeface="+mn-ea"/>
                <a:cs typeface="+mn-cs"/>
              </a:rPr>
              <a:t>) and TRAP emissions. Similarly, actions to reduce fuel use through fuel efficiency improvements will result in reduced TRAP. There are several examples of articles discussing co-benefits of GHGs (Woodcock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2009; Gao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2018). However we cannot generalize that </a:t>
            </a:r>
            <a:r>
              <a:rPr lang="en-US" sz="1200" i="1" kern="1200" dirty="0">
                <a:solidFill>
                  <a:schemeClr val="tx1"/>
                </a:solidFill>
                <a:effectLst/>
                <a:latin typeface="+mn-lt"/>
                <a:ea typeface="+mn-ea"/>
                <a:cs typeface="+mn-cs"/>
              </a:rPr>
              <a:t>all</a:t>
            </a:r>
            <a:r>
              <a:rPr lang="en-US" sz="1200" kern="1200" dirty="0">
                <a:solidFill>
                  <a:schemeClr val="tx1"/>
                </a:solidFill>
                <a:effectLst/>
                <a:latin typeface="+mn-lt"/>
                <a:ea typeface="+mn-ea"/>
                <a:cs typeface="+mn-cs"/>
              </a:rPr>
              <a:t> GHG reduction strategies for transportation will reduce all pollutants across the board, especially in the case of strategies that affect vehicle emissions as opposed to vehicle activity (i.e. where vehicle combustion is involved) (Kite, 2019).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Health benefits from active transportation modes</a:t>
            </a:r>
            <a:r>
              <a:rPr lang="en-US" sz="1200" kern="1200" dirty="0">
                <a:solidFill>
                  <a:schemeClr val="tx1"/>
                </a:solidFill>
                <a:effectLst/>
                <a:latin typeface="+mn-lt"/>
                <a:ea typeface="+mn-ea"/>
                <a:cs typeface="+mn-cs"/>
              </a:rPr>
              <a:t> – Active transportation includes modes that produce less emissions and promote physical activity (i.e. walking and biking). Active transportation contributes to a more physically active lifestyle and lower body mass index (BMI) (Martin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2015; Flint and Cummins, 2016). Physical activity can also substantially improve public health and reduce the risk of premature mortality and a wide range of chronic diseases (Khreis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2019). Overall, there is evidence that the benefits of a model shift from private vehicles to active transportation modes overweigh the risks which may result from increased adverse exposures such as to air pollution and injury risk (Mueller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2015).</a:t>
            </a:r>
          </a:p>
          <a:p>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Safety benefits</a:t>
            </a:r>
            <a:r>
              <a:rPr lang="en-US" sz="1200" kern="1200" dirty="0">
                <a:solidFill>
                  <a:schemeClr val="tx1"/>
                </a:solidFill>
                <a:effectLst/>
                <a:latin typeface="+mn-lt"/>
                <a:ea typeface="+mn-ea"/>
                <a:cs typeface="+mn-cs"/>
              </a:rPr>
              <a:t> - From reduced vehicle miles of travel. </a:t>
            </a:r>
            <a:r>
              <a:rPr lang="en-US" sz="1200" b="0" i="0" kern="1200" dirty="0">
                <a:solidFill>
                  <a:schemeClr val="tx1"/>
                </a:solidFill>
                <a:effectLst/>
                <a:latin typeface="+mn-lt"/>
                <a:ea typeface="+mn-ea"/>
                <a:cs typeface="+mn-cs"/>
              </a:rPr>
              <a:t>Higher traffic volume is associated with higher risk of injury for pedestrians </a:t>
            </a:r>
            <a:r>
              <a:rPr lang="en-US" sz="1200" kern="1200" dirty="0">
                <a:solidFill>
                  <a:schemeClr val="tx1"/>
                </a:solidFill>
                <a:effectLst/>
                <a:latin typeface="+mn-lt"/>
                <a:ea typeface="+mn-ea"/>
                <a:cs typeface="+mn-cs"/>
              </a:rPr>
              <a:t>(</a:t>
            </a:r>
            <a:r>
              <a:rPr lang="en-US" sz="1200" kern="1200" dirty="0" err="1">
                <a:solidFill>
                  <a:schemeClr val="tx1"/>
                </a:solidFill>
                <a:effectLst/>
                <a:latin typeface="+mn-lt"/>
                <a:ea typeface="+mn-ea"/>
                <a:cs typeface="+mn-cs"/>
              </a:rPr>
              <a:t>Wier</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2009)</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Benefits to improving public transportation systems</a:t>
            </a:r>
            <a:r>
              <a:rPr lang="en-US" sz="1200" kern="1200" dirty="0">
                <a:solidFill>
                  <a:schemeClr val="tx1"/>
                </a:solidFill>
                <a:effectLst/>
                <a:latin typeface="+mn-lt"/>
                <a:ea typeface="+mn-ea"/>
                <a:cs typeface="+mn-cs"/>
              </a:rPr>
              <a:t> – Some strategies that promote alternative modes can reduce VMT and TRAP and have related benefits from an equity and  accessibility perspective (</a:t>
            </a:r>
            <a:r>
              <a:rPr lang="en-US" sz="1200" kern="1200" dirty="0" err="1">
                <a:solidFill>
                  <a:schemeClr val="tx1"/>
                </a:solidFill>
                <a:effectLst/>
                <a:latin typeface="+mn-lt"/>
                <a:ea typeface="+mn-ea"/>
                <a:cs typeface="+mn-cs"/>
              </a:rPr>
              <a:t>Manaugh</a:t>
            </a:r>
            <a:r>
              <a:rPr lang="en-US" sz="1200" kern="1200" dirty="0">
                <a:solidFill>
                  <a:schemeClr val="tx1"/>
                </a:solidFill>
                <a:effectLst/>
                <a:latin typeface="+mn-lt"/>
                <a:ea typeface="+mn-ea"/>
                <a:cs typeface="+mn-cs"/>
              </a:rPr>
              <a:t> and El- </a:t>
            </a:r>
            <a:r>
              <a:rPr lang="en-US" sz="1200" kern="1200" dirty="0" err="1">
                <a:solidFill>
                  <a:schemeClr val="tx1"/>
                </a:solidFill>
                <a:effectLst/>
                <a:latin typeface="+mn-lt"/>
                <a:ea typeface="+mn-ea"/>
                <a:cs typeface="+mn-cs"/>
              </a:rPr>
              <a:t>Geneidy</a:t>
            </a:r>
            <a:r>
              <a:rPr lang="en-US" sz="1200" kern="1200" dirty="0">
                <a:solidFill>
                  <a:schemeClr val="tx1"/>
                </a:solidFill>
                <a:effectLst/>
                <a:latin typeface="+mn-lt"/>
                <a:ea typeface="+mn-ea"/>
                <a:cs typeface="+mn-cs"/>
              </a:rPr>
              <a:t>, 2012). Also, </a:t>
            </a:r>
            <a:r>
              <a:rPr lang="en-US" sz="1200" b="0" i="0" kern="1200" dirty="0">
                <a:solidFill>
                  <a:schemeClr val="tx1"/>
                </a:solidFill>
                <a:effectLst/>
                <a:latin typeface="+mn-lt"/>
                <a:ea typeface="+mn-ea"/>
                <a:cs typeface="+mn-cs"/>
              </a:rPr>
              <a:t>increased availability of public transit was associated with more walking for transportation providing more opportunity for active transportation </a:t>
            </a:r>
            <a:r>
              <a:rPr lang="en-US" sz="1200" kern="1200" dirty="0">
                <a:solidFill>
                  <a:schemeClr val="tx1"/>
                </a:solidFill>
                <a:effectLst/>
                <a:latin typeface="+mn-lt"/>
                <a:ea typeface="+mn-ea"/>
                <a:cs typeface="+mn-cs"/>
              </a:rPr>
              <a:t>(McCormack, Giles-</a:t>
            </a:r>
            <a:r>
              <a:rPr lang="en-US" sz="1200" kern="1200" dirty="0" err="1">
                <a:solidFill>
                  <a:schemeClr val="tx1"/>
                </a:solidFill>
                <a:effectLst/>
                <a:latin typeface="+mn-lt"/>
                <a:ea typeface="+mn-ea"/>
                <a:cs typeface="+mn-cs"/>
              </a:rPr>
              <a:t>Corti</a:t>
            </a:r>
            <a:r>
              <a:rPr lang="en-US" sz="1200" kern="1200" dirty="0">
                <a:solidFill>
                  <a:schemeClr val="tx1"/>
                </a:solidFill>
                <a:effectLst/>
                <a:latin typeface="+mn-lt"/>
                <a:ea typeface="+mn-ea"/>
                <a:cs typeface="+mn-cs"/>
              </a:rPr>
              <a:t> and Bulsara, 2008)</a:t>
            </a:r>
            <a:r>
              <a:rPr lang="en-US" sz="1200" b="0" i="0" kern="1200" dirty="0">
                <a:solidFill>
                  <a:schemeClr val="tx1"/>
                </a:solidFill>
                <a:effectLst/>
                <a:latin typeface="+mn-lt"/>
                <a:ea typeface="+mn-ea"/>
                <a:cs typeface="+mn-cs"/>
              </a:rPr>
              <a:t>.</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Congestion reduction</a:t>
            </a:r>
            <a:r>
              <a:rPr lang="en-US" sz="1200" kern="1200" dirty="0">
                <a:solidFill>
                  <a:schemeClr val="tx1"/>
                </a:solidFill>
                <a:effectLst/>
                <a:latin typeface="+mn-lt"/>
                <a:ea typeface="+mn-ea"/>
                <a:cs typeface="+mn-cs"/>
              </a:rPr>
              <a:t> - The United States has a whole program, the Congestion Mitigation and Air Quality Improvement (CMAQ) program, focused on advancing transportation projects that reduce congestion and emissions (U.S. Department of Transportation Federal Highway Administration, 2020).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Economic benefits</a:t>
            </a:r>
            <a:r>
              <a:rPr lang="en-US" sz="1200" kern="1200" dirty="0">
                <a:solidFill>
                  <a:schemeClr val="tx1"/>
                </a:solidFill>
                <a:effectLst/>
                <a:latin typeface="+mn-lt"/>
                <a:ea typeface="+mn-ea"/>
                <a:cs typeface="+mn-cs"/>
              </a:rPr>
              <a:t> – For the most part discussions are centered around cost-effectiveness, healthcare cost savings (both associated with the full-chain effect and beyond), or the general economic benefits associated with investing in alternatives to nonmotorized travel. One exception is if there are carbon targets with cost penalties associated with it - in which case TRAP reduction policies may pay for themselves. One example is (</a:t>
            </a:r>
            <a:r>
              <a:rPr lang="en-US" sz="1200" kern="1200" dirty="0" err="1">
                <a:solidFill>
                  <a:schemeClr val="tx1"/>
                </a:solidFill>
                <a:effectLst/>
                <a:latin typeface="+mn-lt"/>
                <a:ea typeface="+mn-ea"/>
                <a:cs typeface="+mn-cs"/>
              </a:rPr>
              <a:t>Markandya</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et al.</a:t>
            </a:r>
            <a:r>
              <a:rPr lang="en-US" sz="1200" kern="1200" dirty="0">
                <a:solidFill>
                  <a:schemeClr val="tx1"/>
                </a:solidFill>
                <a:effectLst/>
                <a:latin typeface="+mn-lt"/>
                <a:ea typeface="+mn-ea"/>
                <a:cs typeface="+mn-cs"/>
              </a:rPr>
              <a:t>, 2018) which is a global case study looking at financial benefits of air quality improvements to compensate climate change mitigation costs.</a:t>
            </a:r>
          </a:p>
        </p:txBody>
      </p:sp>
      <p:sp>
        <p:nvSpPr>
          <p:cNvPr id="4" name="Slide Number Placeholder 3"/>
          <p:cNvSpPr>
            <a:spLocks noGrp="1"/>
          </p:cNvSpPr>
          <p:nvPr>
            <p:ph type="sldNum" sz="quarter" idx="5"/>
          </p:nvPr>
        </p:nvSpPr>
        <p:spPr/>
        <p:txBody>
          <a:bodyPr/>
          <a:lstStyle/>
          <a:p>
            <a:fld id="{E8279E6D-00A9-4B64-8C3A-9DDF802CB60D}" type="slidenum">
              <a:rPr lang="en-US" smtClean="0"/>
              <a:t>7</a:t>
            </a:fld>
            <a:endParaRPr lang="en-US"/>
          </a:p>
        </p:txBody>
      </p:sp>
    </p:spTree>
    <p:extLst>
      <p:ext uri="{BB962C8B-B14F-4D97-AF65-F5344CB8AC3E}">
        <p14:creationId xmlns:p14="http://schemas.microsoft.com/office/powerpoint/2010/main" val="1362367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figure above shows the economic and co-benefits of climate mitigation action in the transportation sector from an analysis published by Gouldson </a:t>
            </a:r>
            <a:r>
              <a:rPr lang="en-US" i="1" dirty="0"/>
              <a:t>et al. </a:t>
            </a:r>
            <a:r>
              <a:rPr lang="en-US" dirty="0"/>
              <a:t>(2018).</a:t>
            </a:r>
          </a:p>
          <a:p>
            <a:endParaRPr lang="en-US" dirty="0"/>
          </a:p>
          <a:p>
            <a:r>
              <a:rPr lang="en-US" dirty="0"/>
              <a:t>Extracted from Gouldson </a:t>
            </a:r>
            <a:r>
              <a:rPr lang="en-US" i="1" dirty="0"/>
              <a:t>et al. </a:t>
            </a:r>
            <a:r>
              <a:rPr lang="en-US" dirty="0"/>
              <a:t>(2018):</a:t>
            </a:r>
          </a:p>
          <a:p>
            <a:endParaRPr lang="en-US" dirty="0"/>
          </a:p>
          <a:p>
            <a:r>
              <a:rPr lang="en-US" dirty="0"/>
              <a:t>“Some co-benefits of climate mitigation actions in the transport sector have been extensively researched, including improved outdoor air quality, increased physical activity, and reduced congestion and travel time. Others do not have such extensive evidence, including improved indoor air quality, reduced ambient noise, and motor vehicle crashes.</a:t>
            </a:r>
          </a:p>
          <a:p>
            <a:endParaRPr lang="en-US" dirty="0"/>
          </a:p>
          <a:p>
            <a:r>
              <a:rPr lang="en-US" dirty="0"/>
              <a:t>Generally, there is a lack of costing estimates in the literature and few studies monetize the value of co-benefits.</a:t>
            </a:r>
          </a:p>
          <a:p>
            <a:endParaRPr lang="en-US" dirty="0"/>
          </a:p>
          <a:p>
            <a:r>
              <a:rPr lang="en-US" dirty="0"/>
              <a:t>Overall, the climate actions explored in this work were almost always associated with positive health and economic co-benefits. The breadth of literature on these co-benefits is in part a reflection of their scale. For example, our review’s findings suggest that the benefits from cycling investments can be as much as five times the cost and that switching the public from car to active travel modes walking and cycling would consistently result in a positive benefit to cost ratio associated ranging from 2 to 360 (median = 9).</a:t>
            </a:r>
          </a:p>
          <a:p>
            <a:endParaRPr lang="en-US" dirty="0"/>
          </a:p>
          <a:p>
            <a:r>
              <a:rPr lang="en-US" dirty="0"/>
              <a:t>Based on the literature, the most important co-benefits relate to impacts on physical activity. Investments in urban planning, public transit, and non-motorized transit infrastructure are some of the ways in which policy-makers can generate modal shift to cycling and walking, thereby increasing physical activity and improving health. The scale of</a:t>
            </a:r>
          </a:p>
          <a:p>
            <a:r>
              <a:rPr lang="en-US" dirty="0"/>
              <a:t>impacts, across all co-benefits identified, depend on many factors.</a:t>
            </a:r>
          </a:p>
          <a:p>
            <a:endParaRPr lang="en-US" dirty="0"/>
          </a:p>
          <a:p>
            <a:r>
              <a:rPr lang="en-US" dirty="0"/>
              <a:t>Technical considerations related to the increases in vehicle weight due to electrification and the sources of electricity generation emerged as important factors that could have an impact on air quality improvements expected from fleet electrification and vehicle efficiency improvements. Geographical factors, such as baseline air pollution and exposure levels, and population density can also affect the scale of the co-benefits identified. The age and efficiency of current fleets has an effect on the cost-effectiveness of some of the proposed measures, such as taxi fleet or freight renovation.</a:t>
            </a:r>
          </a:p>
          <a:p>
            <a:endParaRPr lang="en-US" dirty="0"/>
          </a:p>
          <a:p>
            <a:r>
              <a:rPr lang="en-US" dirty="0"/>
              <a:t>And positive impacts from increasing the diversity of land use may be offset by increases in active commuters who are at higher crash risks, if diversification policies are not accompanied by road safety measures and increasing the share of playgrounds, recreation, parks, and open space in urban areas.</a:t>
            </a:r>
          </a:p>
          <a:p>
            <a:endParaRPr lang="en-US" dirty="0"/>
          </a:p>
          <a:p>
            <a:r>
              <a:rPr lang="en-US" dirty="0"/>
              <a:t>Integrated approaches are therefore critical for the development of transport policies that yield the largest benefits.</a:t>
            </a:r>
          </a:p>
          <a:p>
            <a:endParaRPr lang="en-US" dirty="0"/>
          </a:p>
          <a:p>
            <a:r>
              <a:rPr lang="en-US" dirty="0"/>
              <a:t>The existing literature covers a variety of countries and regions, lending more confidence to the individual study findings and conclusions (which were generally consistent). However, research in African regions is completely missing. </a:t>
            </a:r>
          </a:p>
          <a:p>
            <a:endParaRPr lang="en-US" dirty="0"/>
          </a:p>
          <a:p>
            <a:r>
              <a:rPr lang="en-US" dirty="0"/>
              <a:t>The existing literature tends to focus on single co-benefit types, such as benefits to health or congestion, and ignores the potential for policies to support multiple objectives, or for multiple policies to have synergistic impacts. In most cases, this likely leads to significant understatement of total benefits; however, there is also an underappreciated scope for conflict between objectives.</a:t>
            </a:r>
          </a:p>
          <a:p>
            <a:endParaRPr lang="en-US" dirty="0"/>
          </a:p>
          <a:p>
            <a:r>
              <a:rPr lang="en-US" dirty="0"/>
              <a:t>Measures to increase green space and improve air quality, for example, can raise housing prices and feasibly introduce an additional way by which wealthy neighborhoods deviate and become more fragmented from poorer areas. Systematic approaches and working across sectors are recommended to avoid the flawed sector-centric planning and decision-making”. </a:t>
            </a:r>
          </a:p>
        </p:txBody>
      </p:sp>
      <p:sp>
        <p:nvSpPr>
          <p:cNvPr id="4" name="Slide Number Placeholder 3"/>
          <p:cNvSpPr>
            <a:spLocks noGrp="1"/>
          </p:cNvSpPr>
          <p:nvPr>
            <p:ph type="sldNum" sz="quarter" idx="5"/>
          </p:nvPr>
        </p:nvSpPr>
        <p:spPr/>
        <p:txBody>
          <a:bodyPr/>
          <a:lstStyle/>
          <a:p>
            <a:fld id="{E8279E6D-00A9-4B64-8C3A-9DDF802CB60D}" type="slidenum">
              <a:rPr lang="en-US" smtClean="0"/>
              <a:t>8</a:t>
            </a:fld>
            <a:endParaRPr lang="en-US"/>
          </a:p>
        </p:txBody>
      </p:sp>
    </p:spTree>
    <p:extLst>
      <p:ext uri="{BB962C8B-B14F-4D97-AF65-F5344CB8AC3E}">
        <p14:creationId xmlns:p14="http://schemas.microsoft.com/office/powerpoint/2010/main" val="29092787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GHG reduction as described in (World Bank, 2018):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r>
              <a:rPr lang="en-US" dirty="0"/>
              <a:t>A 2016 paper surveyed co-benefit modeling studies that estimated quantitative environmental and health co-benefits for scenarios that encouraged mode shifts to public transport. Using a set of criteria to select from papers published from 2004 to 2015, a total of 153 transport-air quality–related articles were identified for further study; about half were qualitative, only nine satisfied all selection criteria, and only five included air quality issues involving developing countries. Those five studies are noted below to illustrate the kinds of results available from co-benefits studies in the transport sector.</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u="none" dirty="0"/>
              <a:t>Delhi</a:t>
            </a:r>
            <a:r>
              <a:rPr lang="en-US" dirty="0"/>
              <a:t>—An extension of the Delhi Metro was proposed to increase ridership. An analysis using a “first-order screening tool” determined potential co-benefits in terms of carbon dioxide (CO</a:t>
            </a:r>
            <a:r>
              <a:rPr lang="en-US" baseline="-25000" dirty="0"/>
              <a:t>2</a:t>
            </a:r>
            <a:r>
              <a:rPr lang="en-US" dirty="0"/>
              <a:t>) reductions and cuts in local air pollution. Assuming all anticipated mode shifts took place, potential co-abatement rates were: 1.99 kg particulate matter with a diameter less than or equal to 10 micrometers (PM</a:t>
            </a:r>
            <a:r>
              <a:rPr lang="en-US" baseline="-25000" dirty="0"/>
              <a:t>10</a:t>
            </a:r>
            <a:r>
              <a:rPr lang="en-US" dirty="0"/>
              <a:t>)/t CO</a:t>
            </a:r>
            <a:r>
              <a:rPr lang="en-US" baseline="-25000" dirty="0"/>
              <a:t>2</a:t>
            </a:r>
            <a:r>
              <a:rPr lang="en-US" dirty="0"/>
              <a:t>, 80.4 kg carbon monoxide (CO)/t CO</a:t>
            </a:r>
            <a:r>
              <a:rPr lang="en-US" baseline="-25000" dirty="0"/>
              <a:t>2</a:t>
            </a:r>
            <a:r>
              <a:rPr lang="en-US" dirty="0"/>
              <a:t>, 17.7 kg nitrogen oxides (NO</a:t>
            </a:r>
            <a:r>
              <a:rPr lang="en-US" baseline="-25000" dirty="0"/>
              <a:t>x</a:t>
            </a:r>
            <a:r>
              <a:rPr lang="en-US" dirty="0"/>
              <a:t>)/t CO</a:t>
            </a:r>
            <a:r>
              <a:rPr lang="en-US" baseline="-25000" dirty="0"/>
              <a:t>2</a:t>
            </a:r>
            <a:r>
              <a:rPr lang="en-US" dirty="0"/>
              <a:t>, and 23.9 kg hydrocarbon/t CO</a:t>
            </a:r>
            <a:r>
              <a:rPr lang="en-US" baseline="-25000" dirty="0"/>
              <a:t>2</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Indonesia</a:t>
            </a:r>
            <a:r>
              <a:rPr lang="en-US" dirty="0"/>
              <a:t>—An analysis of co-benefits associated with proposed improvements in the quality of the Trans-Jogja bus system in Yogyakarta Special Region Province, Indonesia used conventional transportation air-quality analysis procedures and assumptions about emission factors associated with projected system changes. Potential co-abatement rates for 2010–24 were as follows: 2.58 kg PM</a:t>
            </a:r>
            <a:r>
              <a:rPr lang="en-US" baseline="-25000" dirty="0"/>
              <a:t>10</a:t>
            </a:r>
            <a:r>
              <a:rPr lang="en-US" dirty="0"/>
              <a:t>/t CO2, 47.2 kg CO/t CO</a:t>
            </a:r>
            <a:r>
              <a:rPr lang="en-US" baseline="-25000" dirty="0"/>
              <a:t>2</a:t>
            </a:r>
            <a:r>
              <a:rPr lang="en-US" dirty="0"/>
              <a:t>, 15.1 kg NO</a:t>
            </a:r>
            <a:r>
              <a:rPr lang="en-US" baseline="-25000" dirty="0"/>
              <a:t>x</a:t>
            </a:r>
            <a:r>
              <a:rPr lang="en-US" dirty="0"/>
              <a:t>/t CO</a:t>
            </a:r>
            <a:r>
              <a:rPr lang="en-US" baseline="-25000" dirty="0"/>
              <a:t>2</a:t>
            </a:r>
            <a:r>
              <a:rPr lang="en-US" dirty="0"/>
              <a:t>, and 1.09 kg sulfur dioxide/ t CO</a:t>
            </a:r>
            <a:r>
              <a:rPr lang="en-US" baseline="-25000" dirty="0"/>
              <a:t>2</a:t>
            </a:r>
            <a:r>
              <a:rPr lang="en-US"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Malaysia</a:t>
            </a:r>
            <a:r>
              <a:rPr lang="en-US" dirty="0"/>
              <a:t>—Information on the national automotive fleet in Malaysia (for example, fuel consumption, and average speed for several vehicle categories) was used to analyze four emission reduction strategies. They involved changes of 10 percent in users of: passenger cars shifting to public transport, motorcycles shifting to public transport, and passenger cars shifting to natural gas vehicles. The fourth scenario assumed that 10 percent of vehicle renewals would meet Euro 4 emission standards. The following is a typical form of the results: “With renewal of 10 percent in the oldest [passenger] cars, the CO, NO</a:t>
            </a:r>
            <a:r>
              <a:rPr lang="en-US" baseline="-25000" dirty="0"/>
              <a:t>x</a:t>
            </a:r>
            <a:r>
              <a:rPr lang="en-US" dirty="0"/>
              <a:t>, and hydrocarbon emissions can be reduced to 88.5 percent, 89 percent and 89.4 percent, respectively from the baseline [year, 2007].”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a:t>
            </a:r>
            <a:r>
              <a:rPr lang="en-US" b="1" dirty="0"/>
              <a:t>Mexico City</a:t>
            </a:r>
            <a:r>
              <a:rPr lang="en-US" dirty="0"/>
              <a:t>—Two studies involved Mexico City. One assessed a baseline scenario and two climate change mitigation scenarios. Results showed a decrease in both conventional air pollutants and CO</a:t>
            </a:r>
            <a:r>
              <a:rPr lang="en-US" baseline="-25000" dirty="0"/>
              <a:t>2</a:t>
            </a:r>
            <a:r>
              <a:rPr lang="en-US" dirty="0"/>
              <a:t> emissions if a bus rapid transit system is introduced along with strict standards for vehicle emission controls and fuel economy. A second Mexico City assessment relied on prior air quality management studies to evaluate five pollution reduction options, three of which involved transport: taxi fleet renovation, extension of the metro network and introduction of hybrid buses. Implementation of all three transport measures was projected to cut PM</a:t>
            </a:r>
            <a:r>
              <a:rPr lang="en-US" baseline="-25000" dirty="0"/>
              <a:t>10</a:t>
            </a:r>
            <a:r>
              <a:rPr lang="en-US" dirty="0"/>
              <a:t> exposure by almost 1 percent (0.52 µg/m</a:t>
            </a:r>
            <a:r>
              <a:rPr lang="en-US" baseline="30000" dirty="0"/>
              <a:t>3</a:t>
            </a:r>
            <a:r>
              <a:rPr lang="en-US" dirty="0"/>
              <a:t> ), maximum ozone exposure by nearly 3 percent (4.02 µg/m</a:t>
            </a:r>
            <a:r>
              <a:rPr lang="en-US" baseline="30000" dirty="0"/>
              <a:t>3</a:t>
            </a:r>
            <a:r>
              <a:rPr lang="en-US" dirty="0"/>
              <a:t> ), and CO</a:t>
            </a:r>
            <a:r>
              <a:rPr lang="en-US" baseline="-25000" dirty="0"/>
              <a:t>2</a:t>
            </a:r>
            <a:r>
              <a:rPr lang="en-US" dirty="0"/>
              <a:t>e emissions by more than 620,000 tons per year.”</a:t>
            </a:r>
            <a:endParaRPr lang="en-US" sz="1200" kern="1200" dirty="0">
              <a:solidFill>
                <a:schemeClr val="tx1"/>
              </a:solidFill>
              <a:effectLst/>
              <a:latin typeface="+mn-lt"/>
              <a:ea typeface="+mn-ea"/>
              <a:cs typeface="+mn-cs"/>
            </a:endParaRPr>
          </a:p>
          <a:p>
            <a:endParaRPr lang="en-US" dirty="0"/>
          </a:p>
          <a:p>
            <a:endParaRPr lang="en-US" dirty="0"/>
          </a:p>
          <a:p>
            <a:r>
              <a:rPr lang="en-US" dirty="0"/>
              <a:t>“Health impacts receive considerable attention in the transport co-benefits literature. Three main sources of transport-related health co-benefits have been identified: improvements in air quality; increased physical activity from “active travel” (that is, walking and cycling); and reduced traffic injury. Only the first category is considered here because the others have not been tied directly to conventional air pollutants. In general, evidence exists that public health and associated economic co-benefits related to GHG mitigation strategies are substantial and probably underestimated because of difficulties in quantifying health impacts.</a:t>
            </a:r>
          </a:p>
          <a:p>
            <a:endParaRPr lang="en-US" dirty="0"/>
          </a:p>
          <a:p>
            <a:r>
              <a:rPr lang="en-US" dirty="0"/>
              <a:t>Typical approaches to estimating health co-benefits (but not generalizable findings) are illustrated by a comparative risk assessment of ground transport scenarios in London and Delhi. For each city, a BAU 2030 scenario (which lacked policies to cut GHGs) was compared with alternative scenarios: lower-carbon-emission motor vehicles, increased active travel, and a combination of the two. Mathematical modeling was used to link changes in air pollution with the transport scenarios. A strategy that combined active travel and lower-emission motor vehicles was found to give the largest benefits (7,439 disability-adjusted life-years in London, and 12,995 in Delhi). The health burden from urban outdoor air pollution would decrease if lower-emission vehicles were used in both cities, but reductions in distance traveled by motor vehicles were expected to have a greater effect. Several articles provide additional examples of this type of study; many analyses of transport GHG reductions emphasize the health-related co-benefits of active travel. </a:t>
            </a:r>
          </a:p>
          <a:p>
            <a:endParaRPr lang="en-US" dirty="0"/>
          </a:p>
          <a:p>
            <a:r>
              <a:rPr lang="en-US" dirty="0"/>
              <a:t>A 2014 literature review examined empirically-based ex post studies of health co-benefits of urban transport GHG mitigation interventions. Notwithstanding that the review used keywords in 12 standard databases for papers published from January 1992 to March 2011, the authors found only 13 studies that provided empirical evidence for co-benefits (as opposed to assertions based on ex-ante modeling studies of the type described above). They found 12 of the 13 studies to be seriously flawed.</a:t>
            </a:r>
          </a:p>
          <a:p>
            <a:endParaRPr lang="en-US" dirty="0"/>
          </a:p>
          <a:p>
            <a:r>
              <a:rPr lang="en-US" dirty="0"/>
              <a:t>The only study that the 2014 review considered valid involved the “The Stockholm Trial,” a set of changes in Stockholm during six months in 2006 that consisted of: new bus lines, a congestion tax, and more park-and-ride sites. The main empirical work involved counting vehicles to measure traffic flow and calculating the number of vehicle-km traveled in affected areas before, during, and after the trial changes. Account was taken of traffic increases outside the congestion tax zone when calculating emission reductions. Emissions were calculated based on emission factors. Dispersion models were used to compute concentrations, and these were checked against field measurements. Overall, in the inner city, traffic-related CO</a:t>
            </a:r>
            <a:r>
              <a:rPr lang="en-US" baseline="-25000" dirty="0"/>
              <a:t>2</a:t>
            </a:r>
            <a:r>
              <a:rPr lang="en-US" dirty="0"/>
              <a:t> emissions dropped by about 14 percent during the trial, and annual average cuts in population-weighted concentrations were 10 percent and 7.6 percent for NO</a:t>
            </a:r>
            <a:r>
              <a:rPr lang="en-US" baseline="-25000" dirty="0"/>
              <a:t>x</a:t>
            </a:r>
            <a:r>
              <a:rPr lang="en-US" dirty="0"/>
              <a:t> and PM</a:t>
            </a:r>
            <a:r>
              <a:rPr lang="en-US" baseline="-25000" dirty="0"/>
              <a:t>10</a:t>
            </a:r>
            <a:r>
              <a:rPr lang="en-US" dirty="0"/>
              <a:t>, respectively. It was estimated that “206 years of life would</a:t>
            </a:r>
          </a:p>
          <a:p>
            <a:r>
              <a:rPr lang="en-US" dirty="0"/>
              <a:t>be gained over 10 years per 100,000 people following the trial if the effects on exposures were to persist.”</a:t>
            </a:r>
          </a:p>
          <a:p>
            <a:endParaRPr lang="en-US" dirty="0"/>
          </a:p>
          <a:p>
            <a:endParaRPr lang="en-US" dirty="0"/>
          </a:p>
        </p:txBody>
      </p:sp>
      <p:sp>
        <p:nvSpPr>
          <p:cNvPr id="4" name="Slide Number Placeholder 3"/>
          <p:cNvSpPr>
            <a:spLocks noGrp="1"/>
          </p:cNvSpPr>
          <p:nvPr>
            <p:ph type="sldNum" sz="quarter" idx="5"/>
          </p:nvPr>
        </p:nvSpPr>
        <p:spPr/>
        <p:txBody>
          <a:bodyPr/>
          <a:lstStyle/>
          <a:p>
            <a:fld id="{E8279E6D-00A9-4B64-8C3A-9DDF802CB60D}" type="slidenum">
              <a:rPr lang="en-US" smtClean="0"/>
              <a:t>9</a:t>
            </a:fld>
            <a:endParaRPr lang="en-US"/>
          </a:p>
        </p:txBody>
      </p:sp>
    </p:spTree>
    <p:extLst>
      <p:ext uri="{BB962C8B-B14F-4D97-AF65-F5344CB8AC3E}">
        <p14:creationId xmlns:p14="http://schemas.microsoft.com/office/powerpoint/2010/main" val="39625774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Many air pollution/TRAP mitigation policies or strategies are pursued for the protection of human health</a:t>
            </a:r>
          </a:p>
          <a:p>
            <a:pPr marL="171450" indent="-171450">
              <a:buFont typeface="Arial" panose="020B0604020202020204" pitchFamily="34" charset="0"/>
              <a:buChar char="•"/>
            </a:pPr>
            <a:r>
              <a:rPr lang="en-US" dirty="0"/>
              <a:t>Health benefits are therefore perhaps the single most important benefit category from air pollution abetment in the transportation, and other sectors</a:t>
            </a:r>
          </a:p>
          <a:p>
            <a:pPr marL="171450" indent="-171450">
              <a:buFont typeface="Arial" panose="020B0604020202020204" pitchFamily="34" charset="0"/>
              <a:buChar char="•"/>
            </a:pPr>
            <a:r>
              <a:rPr lang="en-US" dirty="0"/>
              <a:t>Health benefits are also important because they have high costs whether it is the cost of chronic or acute illness, but more influential is the cost of premature deaths as derived from the value of statistical life, commonly used in cost-benefit analysis</a:t>
            </a:r>
          </a:p>
          <a:p>
            <a:pPr marL="171450" indent="-171450">
              <a:buFont typeface="Arial" panose="020B0604020202020204" pitchFamily="34" charset="0"/>
              <a:buChar char="•"/>
            </a:pPr>
            <a:r>
              <a:rPr lang="en-US" dirty="0"/>
              <a:t>However, there are wider benefits for air pollution/TRAP mitigation policies or strategies which extend beyond air pollution and adverse health impacts reductions and can touch on the economy, equity, social inclusion and cohesion, climate change, noise, and crashes, and some of these categories have their own health effects</a:t>
            </a:r>
          </a:p>
          <a:p>
            <a:pPr marL="171450" indent="-171450">
              <a:buFont typeface="Arial" panose="020B0604020202020204" pitchFamily="34" charset="0"/>
              <a:buChar char="•"/>
            </a:pPr>
            <a:r>
              <a:rPr lang="en-US" dirty="0"/>
              <a:t>The literature on air pollution/TRAP mitigation policies or strategies and these potential wider benefits is scarce and the discussions seem to be yet limited to the climate change mitigation co-benefits literature, which is still relevant</a:t>
            </a:r>
          </a:p>
          <a:p>
            <a:pPr marL="171450" indent="-171450">
              <a:buFont typeface="Arial" panose="020B0604020202020204" pitchFamily="34" charset="0"/>
              <a:buChar char="•"/>
            </a:pPr>
            <a:r>
              <a:rPr lang="en-US" dirty="0"/>
              <a:t>For example, Gouldson et al. (2018) summarized the following in their report, which relates to the wider co-benefits of climate mitigation actions in the transportation sector:</a:t>
            </a:r>
          </a:p>
          <a:p>
            <a:pPr marL="171450" indent="-171450">
              <a:buFont typeface="Arial" panose="020B0604020202020204" pitchFamily="34" charset="0"/>
              <a:buChar char="•"/>
            </a:pPr>
            <a:r>
              <a:rPr lang="en-US" dirty="0"/>
              <a:t>“Low-carbon transport can produce co-benefits in the following sectors: </a:t>
            </a:r>
          </a:p>
          <a:p>
            <a:pPr marL="628650" lvl="1" indent="-171450">
              <a:buFont typeface="Arial" panose="020B0604020202020204" pitchFamily="34" charset="0"/>
              <a:buChar char="•"/>
            </a:pPr>
            <a:r>
              <a:rPr lang="en-US" dirty="0"/>
              <a:t>Public health:</a:t>
            </a:r>
          </a:p>
          <a:p>
            <a:pPr marL="1085850" lvl="2" indent="-171450">
              <a:buFont typeface="Arial" panose="020B0604020202020204" pitchFamily="34" charset="0"/>
              <a:buChar char="•"/>
            </a:pPr>
            <a:r>
              <a:rPr lang="en-US" dirty="0"/>
              <a:t>The value of health benefits from investments in cycling infrastructure can amount to more than five times the investment needs. Extrapolating across Europe, this suggests that the health benefits from cycling could be worth US $35–136 billion (2017 prices) annually.</a:t>
            </a:r>
          </a:p>
          <a:p>
            <a:pPr marL="1085850" lvl="2" indent="-171450">
              <a:buFont typeface="Arial" panose="020B0604020202020204" pitchFamily="34" charset="0"/>
              <a:buChar char="•"/>
            </a:pPr>
            <a:r>
              <a:rPr lang="en-US" dirty="0"/>
              <a:t>Motor vehicle crashes are responsible for 1.3 million global deaths each year and over 78 million injuries. Where public transport networks are well developed, transport-related injuries are more than 80% lower.</a:t>
            </a:r>
          </a:p>
          <a:p>
            <a:pPr marL="628650" lvl="1" indent="-171450">
              <a:buFont typeface="Arial" panose="020B0604020202020204" pitchFamily="34" charset="0"/>
              <a:buChar char="•"/>
            </a:pPr>
            <a:r>
              <a:rPr lang="en-US" dirty="0"/>
              <a:t>Congestion and travelling time:</a:t>
            </a:r>
          </a:p>
          <a:p>
            <a:pPr marL="1085850" lvl="2" indent="-171450">
              <a:buFont typeface="Arial" panose="020B0604020202020204" pitchFamily="34" charset="0"/>
              <a:buChar char="•"/>
            </a:pPr>
            <a:r>
              <a:rPr lang="en-US" dirty="0"/>
              <a:t>Congestion costs, through lost time and wasted fuel, amount to more than 1% of global domestic product (GDP) in most developed cities, and figures as high as 10% of GDP in developing cities</a:t>
            </a:r>
          </a:p>
          <a:p>
            <a:pPr marL="1085850" lvl="2" indent="-171450">
              <a:buFont typeface="Arial" panose="020B0604020202020204" pitchFamily="34" charset="0"/>
              <a:buChar char="•"/>
            </a:pPr>
            <a:r>
              <a:rPr lang="en-US" dirty="0"/>
              <a:t>Congestion charges, planned or implemented across more than a dozen global cities, have been found to reduce traffic, travel times, and congestion by 10–30%.</a:t>
            </a:r>
          </a:p>
          <a:p>
            <a:pPr marL="1085850" lvl="2" indent="-171450">
              <a:buFont typeface="Arial" panose="020B0604020202020204" pitchFamily="34" charset="0"/>
              <a:buChar char="•"/>
            </a:pPr>
            <a:r>
              <a:rPr lang="en-US" dirty="0"/>
              <a:t>More roads often lead to even slower travel times. Conversely, public transit can provide a dramatic reduction in travel times, in some cases reducing them by more than 50%.</a:t>
            </a:r>
          </a:p>
          <a:p>
            <a:pPr marL="628650" lvl="1" indent="-171450">
              <a:buFont typeface="Arial" panose="020B0604020202020204" pitchFamily="34" charset="0"/>
              <a:buChar char="•"/>
            </a:pPr>
            <a:r>
              <a:rPr lang="en-US" dirty="0"/>
              <a:t>Employment:</a:t>
            </a:r>
          </a:p>
          <a:p>
            <a:pPr marL="1085850" lvl="2" indent="-171450">
              <a:buFont typeface="Arial" panose="020B0604020202020204" pitchFamily="34" charset="0"/>
              <a:buChar char="•"/>
            </a:pPr>
            <a:r>
              <a:rPr lang="en-US" dirty="0"/>
              <a:t>Investments in expanding public transport and improving vehicle efficiency could lead to the creation of more than 3 million net jobs annually in </a:t>
            </a:r>
            <a:r>
              <a:rPr lang="en-US" dirty="0" err="1">
                <a:highlight>
                  <a:srgbClr val="FFFF00"/>
                </a:highlight>
                <a:latin typeface="Calibri" panose="020F0502020204030204" pitchFamily="34" charset="0"/>
                <a:ea typeface="Calibri" panose="020F0502020204030204" pitchFamily="34" charset="0"/>
                <a:cs typeface="Times New Roman" panose="02020603050405020304" pitchFamily="18" charset="0"/>
              </a:rPr>
              <a:t>Organisation</a:t>
            </a:r>
            <a:r>
              <a:rPr lang="en-US" dirty="0">
                <a:highlight>
                  <a:srgbClr val="FFFF00"/>
                </a:highlight>
                <a:latin typeface="Calibri" panose="020F0502020204030204" pitchFamily="34" charset="0"/>
                <a:ea typeface="Calibri" panose="020F0502020204030204" pitchFamily="34" charset="0"/>
                <a:cs typeface="Times New Roman" panose="02020603050405020304" pitchFamily="18" charset="0"/>
              </a:rPr>
              <a:t> for Economic Co-operation and Development (</a:t>
            </a:r>
            <a:r>
              <a:rPr lang="en-US" dirty="0"/>
              <a:t>OECD) cities, and between 3 million and 23 million net jobs annually in non-OECD cities, in the period to 2050.</a:t>
            </a:r>
          </a:p>
          <a:p>
            <a:pPr marL="628650" lvl="1" indent="-171450">
              <a:buFont typeface="Arial" panose="020B0604020202020204" pitchFamily="34" charset="0"/>
              <a:buChar char="•"/>
            </a:pPr>
            <a:r>
              <a:rPr lang="en-US" dirty="0"/>
              <a:t>Inclusivity:</a:t>
            </a:r>
          </a:p>
          <a:p>
            <a:pPr marL="1085850" lvl="2" indent="-171450">
              <a:buFont typeface="Arial" panose="020B0604020202020204" pitchFamily="34" charset="0"/>
              <a:buChar char="•"/>
            </a:pPr>
            <a:r>
              <a:rPr lang="en-US" dirty="0"/>
              <a:t>People from lower income brackets typically spend more time commuting. Improving accessibility therefore disproportionately benefits the urban poor.</a:t>
            </a:r>
          </a:p>
          <a:p>
            <a:pPr marL="1085850" lvl="2" indent="-171450">
              <a:buFont typeface="Arial" panose="020B0604020202020204" pitchFamily="34" charset="0"/>
              <a:buChar char="•"/>
            </a:pPr>
            <a:r>
              <a:rPr lang="en-US" dirty="0"/>
              <a:t>Vulnerable populations often have poorer health than the average. They may also be more likely to live and work in polluted areas. As a result, marginalized groups benefit disproportionately from interventions that improve air quality.”</a:t>
            </a:r>
          </a:p>
        </p:txBody>
      </p:sp>
      <p:sp>
        <p:nvSpPr>
          <p:cNvPr id="4" name="Slide Number Placeholder 3"/>
          <p:cNvSpPr>
            <a:spLocks noGrp="1"/>
          </p:cNvSpPr>
          <p:nvPr>
            <p:ph type="sldNum" sz="quarter" idx="5"/>
          </p:nvPr>
        </p:nvSpPr>
        <p:spPr/>
        <p:txBody>
          <a:bodyPr/>
          <a:lstStyle/>
          <a:p>
            <a:fld id="{E8279E6D-00A9-4B64-8C3A-9DDF802CB60D}" type="slidenum">
              <a:rPr lang="en-US" smtClean="0"/>
              <a:t>10</a:t>
            </a:fld>
            <a:endParaRPr lang="en-US"/>
          </a:p>
        </p:txBody>
      </p:sp>
    </p:spTree>
    <p:extLst>
      <p:ext uri="{BB962C8B-B14F-4D97-AF65-F5344CB8AC3E}">
        <p14:creationId xmlns:p14="http://schemas.microsoft.com/office/powerpoint/2010/main" val="235968565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rotWithShape="1">
          <a:blip r:embed="rId2" cstate="print">
            <a:alphaModFix amt="41000"/>
            <a:extLst>
              <a:ext uri="{28A0092B-C50C-407E-A947-70E740481C1C}">
                <a14:useLocalDpi xmlns:a14="http://schemas.microsoft.com/office/drawing/2010/main"/>
              </a:ext>
            </a:extLst>
          </a:blip>
          <a:srcRect/>
          <a:stretch/>
        </p:blipFill>
        <p:spPr>
          <a:xfrm>
            <a:off x="0" y="1164831"/>
            <a:ext cx="12192000" cy="5715625"/>
          </a:xfrm>
          <a:prstGeom prst="rect">
            <a:avLst/>
          </a:prstGeom>
          <a:solidFill>
            <a:schemeClr val="bg1">
              <a:alpha val="13000"/>
            </a:schemeClr>
          </a:solidFill>
        </p:spPr>
      </p:pic>
      <p:sp>
        <p:nvSpPr>
          <p:cNvPr id="22" name="Rectangle 21"/>
          <p:cNvSpPr/>
          <p:nvPr userDrawn="1"/>
        </p:nvSpPr>
        <p:spPr>
          <a:xfrm>
            <a:off x="0" y="0"/>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816935" y="1585220"/>
            <a:ext cx="10515600" cy="4771129"/>
          </a:xfrm>
        </p:spPr>
        <p:txBody>
          <a:bodyPr/>
          <a:lstStyle>
            <a:lvl1pPr>
              <a:buClr>
                <a:schemeClr val="tx2"/>
              </a:buClr>
              <a:defRPr/>
            </a:lvl1pPr>
            <a:lvl2pPr>
              <a:buClr>
                <a:schemeClr val="tx2"/>
              </a:buClr>
              <a:defRPr/>
            </a:lvl2pPr>
            <a:lvl3pPr>
              <a:buClr>
                <a:schemeClr val="tx2"/>
              </a:buClr>
              <a:defRPr/>
            </a:lvl3pPr>
            <a:lvl4pPr>
              <a:buClr>
                <a:schemeClr val="tx2"/>
              </a:buClr>
              <a:defRPr/>
            </a:lvl4pPr>
            <a:lvl5pPr>
              <a:buClr>
                <a:schemeClr val="tx2"/>
              </a:buClr>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itle 20"/>
          <p:cNvSpPr>
            <a:spLocks noGrp="1"/>
          </p:cNvSpPr>
          <p:nvPr>
            <p:ph type="title"/>
          </p:nvPr>
        </p:nvSpPr>
        <p:spPr>
          <a:xfrm>
            <a:off x="838200" y="211167"/>
            <a:ext cx="10515600" cy="931207"/>
          </a:xfrm>
        </p:spPr>
        <p:txBody>
          <a:bodyPr/>
          <a:lstStyle>
            <a:lvl1pPr>
              <a:defRPr b="1">
                <a:solidFill>
                  <a:schemeClr val="tx2"/>
                </a:solidFill>
              </a:defRPr>
            </a:lvl1pPr>
          </a:lstStyle>
          <a:p>
            <a:r>
              <a:rPr lang="en-US" dirty="0"/>
              <a:t>Click to edit Master title style</a:t>
            </a:r>
          </a:p>
        </p:txBody>
      </p:sp>
      <p:sp>
        <p:nvSpPr>
          <p:cNvPr id="25" name="Right Triangle 24"/>
          <p:cNvSpPr/>
          <p:nvPr userDrawn="1"/>
        </p:nvSpPr>
        <p:spPr>
          <a:xfrm flipV="1">
            <a:off x="0" y="0"/>
            <a:ext cx="1205799" cy="1154880"/>
          </a:xfrm>
          <a:prstGeom prst="rtTriangle">
            <a:avLst/>
          </a:prstGeom>
          <a:solidFill>
            <a:srgbClr val="77862A">
              <a:alpha val="2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p:cNvSpPr/>
          <p:nvPr userDrawn="1"/>
        </p:nvSpPr>
        <p:spPr>
          <a:xfrm>
            <a:off x="0" y="1142374"/>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ight Triangle 7"/>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11" name="Rectangle 10"/>
          <p:cNvSpPr/>
          <p:nvPr userDrawn="1"/>
        </p:nvSpPr>
        <p:spPr>
          <a:xfrm>
            <a:off x="0" y="6812281"/>
            <a:ext cx="12192000" cy="45719"/>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0" name="Picture 19"/>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1"/>
            <a:ext cx="12192000" cy="6857999"/>
          </a:xfrm>
          <a:prstGeom prst="rect">
            <a:avLst/>
          </a:prstGeom>
        </p:spPr>
      </p:pic>
      <p:sp>
        <p:nvSpPr>
          <p:cNvPr id="18" name="Rectangle 17"/>
          <p:cNvSpPr/>
          <p:nvPr userDrawn="1"/>
        </p:nvSpPr>
        <p:spPr>
          <a:xfrm>
            <a:off x="0" y="5715626"/>
            <a:ext cx="12192000" cy="1142374"/>
          </a:xfrm>
          <a:prstGeom prst="rect">
            <a:avLst/>
          </a:prstGeom>
          <a:solidFill>
            <a:srgbClr val="ADC341">
              <a:alpha val="73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userDrawn="1"/>
        </p:nvSpPr>
        <p:spPr>
          <a:xfrm>
            <a:off x="4251940" y="1709411"/>
            <a:ext cx="7472354" cy="1938992"/>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4000" b="1" i="0" dirty="0">
                <a:solidFill>
                  <a:srgbClr val="425C2A"/>
                </a:solidFill>
                <a:latin typeface="Calibri" charset="0"/>
                <a:ea typeface="Calibri" charset="0"/>
                <a:cs typeface="Calibri" charset="0"/>
              </a:rPr>
              <a:t>Center</a:t>
            </a:r>
            <a:r>
              <a:rPr lang="en-US" sz="4000" b="1" i="0" baseline="0" dirty="0">
                <a:solidFill>
                  <a:srgbClr val="425C2A"/>
                </a:solidFill>
                <a:latin typeface="Calibri" charset="0"/>
                <a:ea typeface="Calibri" charset="0"/>
                <a:cs typeface="Calibri" charset="0"/>
              </a:rPr>
              <a:t> for Advancing Research</a:t>
            </a:r>
          </a:p>
          <a:p>
            <a:pPr marL="0" marR="0" indent="0" algn="l" defTabSz="457200" rtl="0" eaLnBrk="1" fontAlgn="auto" latinLnBrk="0" hangingPunct="1">
              <a:lnSpc>
                <a:spcPct val="100000"/>
              </a:lnSpc>
              <a:spcBef>
                <a:spcPts val="0"/>
              </a:spcBef>
              <a:spcAft>
                <a:spcPts val="0"/>
              </a:spcAft>
              <a:buClrTx/>
              <a:buSzTx/>
              <a:buFontTx/>
              <a:buNone/>
              <a:tabLst/>
              <a:defRPr/>
            </a:pPr>
            <a:r>
              <a:rPr lang="en-US" sz="4000" b="1" i="0" baseline="0" dirty="0">
                <a:solidFill>
                  <a:srgbClr val="425C2A"/>
                </a:solidFill>
                <a:latin typeface="Calibri" charset="0"/>
                <a:ea typeface="Calibri" charset="0"/>
                <a:cs typeface="Calibri" charset="0"/>
              </a:rPr>
              <a:t>in Transportation Emissions, Energy, and Health</a:t>
            </a:r>
            <a:endParaRPr lang="en-US" sz="4000" b="1" i="0" dirty="0">
              <a:solidFill>
                <a:srgbClr val="425C2A"/>
              </a:solidFill>
              <a:latin typeface="Calibri" charset="0"/>
              <a:ea typeface="Calibri" charset="0"/>
              <a:cs typeface="Calibri" charset="0"/>
            </a:endParaRPr>
          </a:p>
        </p:txBody>
      </p:sp>
      <p:sp>
        <p:nvSpPr>
          <p:cNvPr id="9" name="TextBox 8"/>
          <p:cNvSpPr txBox="1"/>
          <p:nvPr userDrawn="1"/>
        </p:nvSpPr>
        <p:spPr>
          <a:xfrm>
            <a:off x="4296441" y="3852163"/>
            <a:ext cx="7158183" cy="584775"/>
          </a:xfrm>
          <a:prstGeom prst="rect">
            <a:avLst/>
          </a:prstGeom>
          <a:noFill/>
        </p:spPr>
        <p:txBody>
          <a:bodyPr wrap="square" rtlCol="0">
            <a:spAutoFit/>
          </a:bodyPr>
          <a:lstStyle/>
          <a:p>
            <a:r>
              <a:rPr lang="en-US" sz="3200" b="0" i="0" kern="1200" dirty="0">
                <a:solidFill>
                  <a:srgbClr val="5E734A"/>
                </a:solidFill>
                <a:effectLst/>
                <a:latin typeface="+mn-lt"/>
                <a:ea typeface="+mn-ea"/>
                <a:cs typeface="+mn-cs"/>
              </a:rPr>
              <a:t>A USDOT University Transportation Center</a:t>
            </a:r>
            <a:endParaRPr lang="en-US" sz="4000" dirty="0">
              <a:solidFill>
                <a:srgbClr val="5E734A"/>
              </a:solidFill>
            </a:endParaRPr>
          </a:p>
        </p:txBody>
      </p:sp>
      <p:cxnSp>
        <p:nvCxnSpPr>
          <p:cNvPr id="10" name="Straight Connector 9"/>
          <p:cNvCxnSpPr/>
          <p:nvPr userDrawn="1"/>
        </p:nvCxnSpPr>
        <p:spPr>
          <a:xfrm>
            <a:off x="3937766" y="1857192"/>
            <a:ext cx="0" cy="2698837"/>
          </a:xfrm>
          <a:prstGeom prst="line">
            <a:avLst/>
          </a:prstGeom>
          <a:ln w="57150" cmpd="sng">
            <a:solidFill>
              <a:srgbClr val="91AC2C"/>
            </a:solidFill>
          </a:ln>
          <a:effectLst/>
        </p:spPr>
        <p:style>
          <a:lnRef idx="2">
            <a:schemeClr val="accent1"/>
          </a:lnRef>
          <a:fillRef idx="0">
            <a:schemeClr val="accent1"/>
          </a:fillRef>
          <a:effectRef idx="1">
            <a:schemeClr val="accent1"/>
          </a:effectRef>
          <a:fontRef idx="minor">
            <a:schemeClr val="tx1"/>
          </a:fontRef>
        </p:style>
      </p:cxnSp>
      <p:sp>
        <p:nvSpPr>
          <p:cNvPr id="19" name="Rectangle 18"/>
          <p:cNvSpPr/>
          <p:nvPr userDrawn="1"/>
        </p:nvSpPr>
        <p:spPr>
          <a:xfrm>
            <a:off x="0" y="5562664"/>
            <a:ext cx="12192000" cy="182811"/>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4530" y="1592199"/>
            <a:ext cx="2835530" cy="2874076"/>
          </a:xfrm>
          <a:prstGeom prst="rect">
            <a:avLst/>
          </a:prstGeom>
        </p:spPr>
      </p:pic>
    </p:spTree>
    <p:extLst>
      <p:ext uri="{BB962C8B-B14F-4D97-AF65-F5344CB8AC3E}">
        <p14:creationId xmlns:p14="http://schemas.microsoft.com/office/powerpoint/2010/main" val="2763230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12" name="Right Triangle 11"/>
          <p:cNvSpPr/>
          <p:nvPr userDrawn="1"/>
        </p:nvSpPr>
        <p:spPr>
          <a:xfrm flipH="1">
            <a:off x="10718800" y="5469467"/>
            <a:ext cx="1473200" cy="1410989"/>
          </a:xfrm>
          <a:prstGeom prst="rtTriangle">
            <a:avLst/>
          </a:prstGeom>
          <a:solidFill>
            <a:srgbClr val="ADC341">
              <a:alpha val="3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txBox="1">
            <a:spLocks/>
          </p:cNvSpPr>
          <p:nvPr userDrawn="1"/>
        </p:nvSpPr>
        <p:spPr>
          <a:xfrm>
            <a:off x="9965268" y="6361469"/>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D317CB3-E76C-B946-8325-59DF0D7BBADC}" type="slidenum">
              <a:rPr lang="en-US" sz="1800" smtClean="0"/>
              <a:pPr/>
              <a:t>‹#›</a:t>
            </a:fld>
            <a:endParaRPr lang="en-US" sz="1400" dirty="0"/>
          </a:p>
        </p:txBody>
      </p:sp>
      <p:sp>
        <p:nvSpPr>
          <p:cNvPr id="9" name="Rectangle 8"/>
          <p:cNvSpPr/>
          <p:nvPr userDrawn="1"/>
        </p:nvSpPr>
        <p:spPr>
          <a:xfrm>
            <a:off x="0" y="6841090"/>
            <a:ext cx="12192000" cy="56300"/>
          </a:xfrm>
          <a:prstGeom prst="rect">
            <a:avLst/>
          </a:prstGeom>
          <a:solidFill>
            <a:srgbClr val="425C2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058160" y="5611211"/>
            <a:ext cx="794479" cy="805279"/>
          </a:xfrm>
          <a:prstGeom prst="rect">
            <a:avLst/>
          </a:prstGeom>
        </p:spPr>
      </p:pic>
    </p:spTree>
    <p:extLst>
      <p:ext uri="{BB962C8B-B14F-4D97-AF65-F5344CB8AC3E}">
        <p14:creationId xmlns:p14="http://schemas.microsoft.com/office/powerpoint/2010/main" val="3139607942"/>
      </p:ext>
    </p:extLst>
  </p:cSld>
  <p:clrMap bg1="lt1" tx1="dk1" bg2="lt2" tx2="dk2" accent1="accent1" accent2="accent2" accent3="accent3" accent4="accent4" accent5="accent5" accent6="accent6" hlink="hlink" folHlink="folHlink"/>
  <p:sldLayoutIdLst>
    <p:sldLayoutId id="2147483662" r:id="rId1"/>
    <p:sldLayoutId id="2147483649"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doi.org/10.1016/j.puhe.2011.09.026"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hyperlink" Target="https://doi.org/10.1016/j.envint.2020.10582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H-Khreis@tti.tamu.edu"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hyperlink" Target="mailto:K-Sanchez@tti.tamu.edu"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hyperlink" Target="https://link.springer.com/book/10.1007/978-3-319-74983-9" TargetMode="External"/><Relationship Id="rId2" Type="http://schemas.openxmlformats.org/officeDocument/2006/relationships/hyperlink" Target="https://www.cambridge.org/us/academic/subjects/economics/public-economics-and-public-policy/cost-benefit-analysis-concepts-and-practice-5th-edition?format=PB"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www.carteeh.org/" TargetMode="External"/></Relationships>
</file>

<file path=ppt/slides/_rels/slide30.xml.rels><?xml version="1.0" encoding="UTF-8" standalone="yes"?>
<Relationships xmlns="http://schemas.openxmlformats.org/package/2006/relationships"><Relationship Id="rId2" Type="http://schemas.openxmlformats.org/officeDocument/2006/relationships/hyperlink" Target="https://link.springer.com/book/10.1007/978-3-030-54746-2" TargetMode="Externa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theclimatebonus.org/cobenefits.ph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ieg.worldbank.org/sites/default/files/Data/reports/wp_localandregionalpollution.pdf"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8776721" y="5718844"/>
            <a:ext cx="3415279" cy="113453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endParaRPr lang="en-US" sz="2800" dirty="0">
              <a:solidFill>
                <a:schemeClr val="accent2">
                  <a:lumMod val="50000"/>
                </a:schemeClr>
              </a:solidFill>
              <a:latin typeface="+mn-lt"/>
            </a:endParaRPr>
          </a:p>
        </p:txBody>
      </p:sp>
      <p:sp>
        <p:nvSpPr>
          <p:cNvPr id="6" name="Rectangle 5"/>
          <p:cNvSpPr/>
          <p:nvPr/>
        </p:nvSpPr>
        <p:spPr>
          <a:xfrm>
            <a:off x="549326" y="6121505"/>
            <a:ext cx="2037417" cy="400110"/>
          </a:xfrm>
          <a:prstGeom prst="rect">
            <a:avLst/>
          </a:prstGeom>
        </p:spPr>
        <p:txBody>
          <a:bodyPr wrap="none">
            <a:spAutoFit/>
          </a:bodyPr>
          <a:lstStyle/>
          <a:p>
            <a:r>
              <a:rPr lang="en-US" sz="2000" b="1" dirty="0">
                <a:solidFill>
                  <a:srgbClr val="445436"/>
                </a:solidFill>
              </a:rPr>
              <a:t>www.carteeh.org</a:t>
            </a:r>
          </a:p>
        </p:txBody>
      </p:sp>
    </p:spTree>
    <p:extLst>
      <p:ext uri="{BB962C8B-B14F-4D97-AF65-F5344CB8AC3E}">
        <p14:creationId xmlns:p14="http://schemas.microsoft.com/office/powerpoint/2010/main" val="3671380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238B5-B7A5-47A4-A220-DFD02FB964C2}"/>
              </a:ext>
            </a:extLst>
          </p:cNvPr>
          <p:cNvSpPr>
            <a:spLocks noGrp="1"/>
          </p:cNvSpPr>
          <p:nvPr>
            <p:ph idx="1"/>
          </p:nvPr>
        </p:nvSpPr>
        <p:spPr/>
        <p:txBody>
          <a:bodyPr/>
          <a:lstStyle/>
          <a:p>
            <a:r>
              <a:rPr lang="en-US" dirty="0"/>
              <a:t>Health benefits are perhaps the single most important category of benefits from TRAP mitigation policies or strategies</a:t>
            </a:r>
          </a:p>
          <a:p>
            <a:r>
              <a:rPr lang="en-US" dirty="0"/>
              <a:t>Health benefits are also associated with economic benefits as it relates for example to </a:t>
            </a:r>
          </a:p>
          <a:p>
            <a:pPr lvl="1"/>
            <a:r>
              <a:rPr lang="en-US" dirty="0"/>
              <a:t>Reducing the cost of illness </a:t>
            </a:r>
          </a:p>
          <a:p>
            <a:pPr lvl="1"/>
            <a:r>
              <a:rPr lang="en-US" dirty="0"/>
              <a:t>Preventing premature mortality or deaths from air pollution which have high values due to the high value of statistical life in monetary evaluations </a:t>
            </a:r>
          </a:p>
          <a:p>
            <a:r>
              <a:rPr lang="en-US" dirty="0"/>
              <a:t>Wider benefits as it relates to for example the reduction in traffic noise, crashes, job growth etc. are much less studied in the air pollution mitigation literature and there are few examples, often presented as secondary analyses</a:t>
            </a:r>
          </a:p>
        </p:txBody>
      </p:sp>
      <p:sp>
        <p:nvSpPr>
          <p:cNvPr id="3" name="Title 2">
            <a:extLst>
              <a:ext uri="{FF2B5EF4-FFF2-40B4-BE49-F238E27FC236}">
                <a16:creationId xmlns:a16="http://schemas.microsoft.com/office/drawing/2014/main" id="{B50FF1F9-BEC3-441B-B2A3-C9BD1E6EC868}"/>
              </a:ext>
            </a:extLst>
          </p:cNvPr>
          <p:cNvSpPr>
            <a:spLocks noGrp="1"/>
          </p:cNvSpPr>
          <p:nvPr>
            <p:ph type="title"/>
          </p:nvPr>
        </p:nvSpPr>
        <p:spPr/>
        <p:txBody>
          <a:bodyPr>
            <a:normAutofit/>
          </a:bodyPr>
          <a:lstStyle/>
          <a:p>
            <a:r>
              <a:rPr lang="en-US" dirty="0"/>
              <a:t>Documented co-benefits</a:t>
            </a:r>
          </a:p>
        </p:txBody>
      </p:sp>
    </p:spTree>
    <p:extLst>
      <p:ext uri="{BB962C8B-B14F-4D97-AF65-F5344CB8AC3E}">
        <p14:creationId xmlns:p14="http://schemas.microsoft.com/office/powerpoint/2010/main" val="4250094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41238B5-B7A5-47A4-A220-DFD02FB964C2}"/>
              </a:ext>
            </a:extLst>
          </p:cNvPr>
          <p:cNvSpPr>
            <a:spLocks noGrp="1"/>
          </p:cNvSpPr>
          <p:nvPr>
            <p:ph idx="1"/>
          </p:nvPr>
        </p:nvSpPr>
        <p:spPr>
          <a:xfrm>
            <a:off x="816935" y="1585220"/>
            <a:ext cx="9931276" cy="4771129"/>
          </a:xfrm>
        </p:spPr>
        <p:txBody>
          <a:bodyPr/>
          <a:lstStyle/>
          <a:p>
            <a:r>
              <a:rPr lang="en-US" dirty="0"/>
              <a:t>Effective communication is needed between scientific researchers and policymakers</a:t>
            </a:r>
          </a:p>
          <a:p>
            <a:r>
              <a:rPr lang="en-US" dirty="0"/>
              <a:t>Cross-disciplinary expertise is needed when looking at different co-benefits of TRAP reduction policies</a:t>
            </a:r>
          </a:p>
          <a:p>
            <a:r>
              <a:rPr lang="en-US" dirty="0"/>
              <a:t>Considering the wider co-benefits across different sectors can help with achieving the following:</a:t>
            </a:r>
          </a:p>
          <a:p>
            <a:pPr lvl="1"/>
            <a:r>
              <a:rPr lang="en-US" dirty="0"/>
              <a:t>More accurately assessing the economic efficiency of policies and strategies to mitigate traffic emissions and TRAP</a:t>
            </a:r>
          </a:p>
          <a:p>
            <a:pPr lvl="1"/>
            <a:r>
              <a:rPr lang="en-US" dirty="0"/>
              <a:t>Facilitate better communication to the public, stakeholders, and policy makers, for example, Congress </a:t>
            </a:r>
          </a:p>
          <a:p>
            <a:pPr marL="457200" lvl="1" indent="0">
              <a:buNone/>
            </a:pPr>
            <a:endParaRPr lang="en-US" dirty="0"/>
          </a:p>
        </p:txBody>
      </p:sp>
      <p:sp>
        <p:nvSpPr>
          <p:cNvPr id="3" name="Title 2">
            <a:extLst>
              <a:ext uri="{FF2B5EF4-FFF2-40B4-BE49-F238E27FC236}">
                <a16:creationId xmlns:a16="http://schemas.microsoft.com/office/drawing/2014/main" id="{B50FF1F9-BEC3-441B-B2A3-C9BD1E6EC868}"/>
              </a:ext>
            </a:extLst>
          </p:cNvPr>
          <p:cNvSpPr>
            <a:spLocks noGrp="1"/>
          </p:cNvSpPr>
          <p:nvPr>
            <p:ph type="title"/>
          </p:nvPr>
        </p:nvSpPr>
        <p:spPr/>
        <p:txBody>
          <a:bodyPr>
            <a:normAutofit fontScale="90000"/>
          </a:bodyPr>
          <a:lstStyle/>
          <a:p>
            <a:r>
              <a:rPr lang="en-US" dirty="0"/>
              <a:t>Implications to policy and cross-disciplinary collaboration</a:t>
            </a:r>
          </a:p>
        </p:txBody>
      </p:sp>
    </p:spTree>
    <p:extLst>
      <p:ext uri="{BB962C8B-B14F-4D97-AF65-F5344CB8AC3E}">
        <p14:creationId xmlns:p14="http://schemas.microsoft.com/office/powerpoint/2010/main" val="398985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A1A2E9-63FE-408D-A803-8E306ECAB4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2"/>
            <a:ext cx="3902420" cy="4235636"/>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3" name="Title 2">
            <a:extLst>
              <a:ext uri="{FF2B5EF4-FFF2-40B4-BE49-F238E27FC236}">
                <a16:creationId xmlns:a16="http://schemas.microsoft.com/office/drawing/2014/main" id="{B50FF1F9-BEC3-441B-B2A3-C9BD1E6EC868}"/>
              </a:ext>
            </a:extLst>
          </p:cNvPr>
          <p:cNvSpPr>
            <a:spLocks noGrp="1"/>
          </p:cNvSpPr>
          <p:nvPr>
            <p:ph type="title"/>
          </p:nvPr>
        </p:nvSpPr>
        <p:spPr>
          <a:xfrm>
            <a:off x="734664" y="930530"/>
            <a:ext cx="3361677" cy="3275019"/>
          </a:xfrm>
        </p:spPr>
        <p:txBody>
          <a:bodyPr vert="horz" lIns="91440" tIns="45720" rIns="91440" bIns="45720" rtlCol="0" anchor="ctr">
            <a:normAutofit/>
          </a:bodyPr>
          <a:lstStyle/>
          <a:p>
            <a:r>
              <a:rPr lang="en-US" sz="4300" dirty="0">
                <a:solidFill>
                  <a:srgbClr val="FFFFFF"/>
                </a:solidFill>
              </a:rPr>
              <a:t>Examples/</a:t>
            </a:r>
            <a:br>
              <a:rPr lang="en-US" sz="4300" dirty="0">
                <a:solidFill>
                  <a:srgbClr val="FFFFFF"/>
                </a:solidFill>
              </a:rPr>
            </a:br>
            <a:r>
              <a:rPr lang="en-US" sz="4300" dirty="0">
                <a:solidFill>
                  <a:srgbClr val="FFFFFF"/>
                </a:solidFill>
              </a:rPr>
              <a:t>Case Studies</a:t>
            </a:r>
          </a:p>
        </p:txBody>
      </p:sp>
      <p:sp>
        <p:nvSpPr>
          <p:cNvPr id="11" name="Rectangle 10">
            <a:extLst>
              <a:ext uri="{FF2B5EF4-FFF2-40B4-BE49-F238E27FC236}">
                <a16:creationId xmlns:a16="http://schemas.microsoft.com/office/drawing/2014/main" id="{FBE9F90C-C163-435B-9A68-D15C92D1CF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843002"/>
            <a:ext cx="2391411" cy="1564776"/>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3" name="Rectangle 12">
            <a:extLst>
              <a:ext uri="{FF2B5EF4-FFF2-40B4-BE49-F238E27FC236}">
                <a16:creationId xmlns:a16="http://schemas.microsoft.com/office/drawing/2014/main" id="{1A882A9F-F4E9-4E23-8F0B-20B5DF42EAA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13417" y="4843002"/>
            <a:ext cx="1351062" cy="1568472"/>
          </a:xfrm>
          <a:prstGeom prst="rect">
            <a:avLst/>
          </a:prstGeom>
          <a:solidFill>
            <a:srgbClr val="572865"/>
          </a:solidFill>
          <a:ln w="25400">
            <a:solidFill>
              <a:srgbClr val="57286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1B1B1B"/>
              </a:solidFill>
            </a:endParaRPr>
          </a:p>
        </p:txBody>
      </p:sp>
      <p:pic>
        <p:nvPicPr>
          <p:cNvPr id="4" name="Picture 3" descr="Graphical user interface, text, application&#10;&#10;Description automatically generated">
            <a:extLst>
              <a:ext uri="{FF2B5EF4-FFF2-40B4-BE49-F238E27FC236}">
                <a16:creationId xmlns:a16="http://schemas.microsoft.com/office/drawing/2014/main" id="{BDA4E499-5EBB-4584-ADFF-A994EBED3A4C}"/>
              </a:ext>
            </a:extLst>
          </p:cNvPr>
          <p:cNvPicPr>
            <a:picLocks noChangeAspect="1"/>
          </p:cNvPicPr>
          <p:nvPr/>
        </p:nvPicPr>
        <p:blipFill rotWithShape="1">
          <a:blip r:embed="rId3"/>
          <a:srcRect b="22677"/>
          <a:stretch/>
        </p:blipFill>
        <p:spPr>
          <a:xfrm>
            <a:off x="4517401" y="450221"/>
            <a:ext cx="7203993" cy="5957557"/>
          </a:xfrm>
          <a:prstGeom prst="rect">
            <a:avLst/>
          </a:prstGeom>
        </p:spPr>
      </p:pic>
      <p:sp>
        <p:nvSpPr>
          <p:cNvPr id="2" name="Content Placeholder 1">
            <a:extLst>
              <a:ext uri="{FF2B5EF4-FFF2-40B4-BE49-F238E27FC236}">
                <a16:creationId xmlns:a16="http://schemas.microsoft.com/office/drawing/2014/main" id="{F41238B5-B7A5-47A4-A220-DFD02FB964C2}"/>
              </a:ext>
            </a:extLst>
          </p:cNvPr>
          <p:cNvSpPr>
            <a:spLocks noGrp="1"/>
          </p:cNvSpPr>
          <p:nvPr>
            <p:ph idx="1"/>
          </p:nvPr>
        </p:nvSpPr>
        <p:spPr>
          <a:xfrm>
            <a:off x="470606" y="4818040"/>
            <a:ext cx="3902420" cy="1678452"/>
          </a:xfrm>
          <a:solidFill>
            <a:schemeClr val="accent5"/>
          </a:solidFill>
        </p:spPr>
        <p:txBody>
          <a:bodyPr vert="horz" lIns="91440" tIns="45720" rIns="91440" bIns="45720" rtlCol="0" anchor="ctr">
            <a:normAutofit/>
          </a:bodyPr>
          <a:lstStyle/>
          <a:p>
            <a:pPr marL="0" indent="0">
              <a:buNone/>
            </a:pPr>
            <a:r>
              <a:rPr lang="en-US" sz="2400" i="1" dirty="0">
                <a:solidFill>
                  <a:srgbClr val="FFFFFF"/>
                </a:solidFill>
                <a:hlinkClick r:id="rId4"/>
              </a:rPr>
              <a:t>Rapid health impact assessment of policies to reduce vehicle miles traveled in Oregon</a:t>
            </a:r>
            <a:endParaRPr lang="en-US" sz="2400" i="1" dirty="0">
              <a:solidFill>
                <a:srgbClr val="FFFFFF"/>
              </a:solidFill>
            </a:endParaRPr>
          </a:p>
        </p:txBody>
      </p:sp>
    </p:spTree>
    <p:extLst>
      <p:ext uri="{BB962C8B-B14F-4D97-AF65-F5344CB8AC3E}">
        <p14:creationId xmlns:p14="http://schemas.microsoft.com/office/powerpoint/2010/main" val="15507026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F7071265-082B-42CF-A017-DA957E424C42}"/>
              </a:ext>
            </a:extLst>
          </p:cNvPr>
          <p:cNvPicPr>
            <a:picLocks noChangeAspect="1"/>
          </p:cNvPicPr>
          <p:nvPr/>
        </p:nvPicPr>
        <p:blipFill>
          <a:blip r:embed="rId3"/>
          <a:stretch>
            <a:fillRect/>
          </a:stretch>
        </p:blipFill>
        <p:spPr>
          <a:xfrm>
            <a:off x="1529552" y="643467"/>
            <a:ext cx="9132895" cy="5571065"/>
          </a:xfrm>
          <a:prstGeom prst="rect">
            <a:avLst/>
          </a:prstGeom>
          <a:ln>
            <a:noFill/>
          </a:ln>
        </p:spPr>
      </p:pic>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63E9EE45-D920-4CA3-802F-D42C7ECD1F71}"/>
              </a:ext>
            </a:extLst>
          </p:cNvPr>
          <p:cNvSpPr txBox="1"/>
          <p:nvPr/>
        </p:nvSpPr>
        <p:spPr>
          <a:xfrm>
            <a:off x="1418001" y="6166934"/>
            <a:ext cx="3169920" cy="369332"/>
          </a:xfrm>
          <a:prstGeom prst="rect">
            <a:avLst/>
          </a:prstGeom>
          <a:noFill/>
        </p:spPr>
        <p:txBody>
          <a:bodyPr wrap="square" rtlCol="0">
            <a:spAutoFit/>
          </a:bodyPr>
          <a:lstStyle/>
          <a:p>
            <a:pPr>
              <a:spcAft>
                <a:spcPts val="600"/>
              </a:spcAft>
            </a:pPr>
            <a:r>
              <a:rPr lang="en-US" dirty="0"/>
              <a:t>Source: Perdue et al. (2012)</a:t>
            </a:r>
            <a:endParaRPr lang="en-US"/>
          </a:p>
        </p:txBody>
      </p:sp>
    </p:spTree>
    <p:extLst>
      <p:ext uri="{BB962C8B-B14F-4D97-AF65-F5344CB8AC3E}">
        <p14:creationId xmlns:p14="http://schemas.microsoft.com/office/powerpoint/2010/main" val="2535684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4C604DF3-51DC-405A-97CB-F485F0F9964A}"/>
              </a:ext>
            </a:extLst>
          </p:cNvPr>
          <p:cNvPicPr>
            <a:picLocks noChangeAspect="1"/>
          </p:cNvPicPr>
          <p:nvPr/>
        </p:nvPicPr>
        <p:blipFill>
          <a:blip r:embed="rId3"/>
          <a:stretch>
            <a:fillRect/>
          </a:stretch>
        </p:blipFill>
        <p:spPr>
          <a:xfrm>
            <a:off x="4775667" y="1288405"/>
            <a:ext cx="6947567" cy="5253790"/>
          </a:xfrm>
          <a:prstGeom prst="rect">
            <a:avLst/>
          </a:prstGeom>
        </p:spPr>
      </p:pic>
      <p:sp>
        <p:nvSpPr>
          <p:cNvPr id="10" name="Title 2">
            <a:extLst>
              <a:ext uri="{FF2B5EF4-FFF2-40B4-BE49-F238E27FC236}">
                <a16:creationId xmlns:a16="http://schemas.microsoft.com/office/drawing/2014/main" id="{71C99FAC-F560-4E60-BD54-46E3E0D49654}"/>
              </a:ext>
            </a:extLst>
          </p:cNvPr>
          <p:cNvSpPr>
            <a:spLocks noGrp="1"/>
          </p:cNvSpPr>
          <p:nvPr>
            <p:ph type="title"/>
          </p:nvPr>
        </p:nvSpPr>
        <p:spPr>
          <a:xfrm>
            <a:off x="991337" y="589913"/>
            <a:ext cx="3485080" cy="4078340"/>
          </a:xfrm>
          <a:solidFill>
            <a:schemeClr val="accent3">
              <a:lumMod val="50000"/>
            </a:schemeClr>
          </a:solidFill>
        </p:spPr>
        <p:txBody>
          <a:bodyPr vert="horz" lIns="91440" tIns="45720" rIns="91440" bIns="45720" rtlCol="0" anchor="ctr">
            <a:normAutofit/>
          </a:bodyPr>
          <a:lstStyle/>
          <a:p>
            <a:r>
              <a:rPr lang="en-US" sz="4300" dirty="0">
                <a:solidFill>
                  <a:srgbClr val="FFFFFF"/>
                </a:solidFill>
              </a:rPr>
              <a:t>Examples/</a:t>
            </a:r>
            <a:br>
              <a:rPr lang="en-US" sz="4300" dirty="0">
                <a:solidFill>
                  <a:srgbClr val="FFFFFF"/>
                </a:solidFill>
              </a:rPr>
            </a:br>
            <a:r>
              <a:rPr lang="en-US" sz="4300" dirty="0">
                <a:solidFill>
                  <a:srgbClr val="FFFFFF"/>
                </a:solidFill>
              </a:rPr>
              <a:t>Case Studies</a:t>
            </a:r>
          </a:p>
        </p:txBody>
      </p:sp>
      <p:sp>
        <p:nvSpPr>
          <p:cNvPr id="11" name="Content Placeholder 1">
            <a:extLst>
              <a:ext uri="{FF2B5EF4-FFF2-40B4-BE49-F238E27FC236}">
                <a16:creationId xmlns:a16="http://schemas.microsoft.com/office/drawing/2014/main" id="{3222BFCC-211A-4986-B9D5-88D530124DC4}"/>
              </a:ext>
            </a:extLst>
          </p:cNvPr>
          <p:cNvSpPr txBox="1">
            <a:spLocks/>
          </p:cNvSpPr>
          <p:nvPr/>
        </p:nvSpPr>
        <p:spPr>
          <a:xfrm>
            <a:off x="991337" y="4848446"/>
            <a:ext cx="3485080" cy="1860697"/>
          </a:xfrm>
          <a:prstGeom prst="rect">
            <a:avLst/>
          </a:prstGeom>
          <a:solidFill>
            <a:schemeClr val="accent5"/>
          </a:solidFill>
        </p:spPr>
        <p:txBody>
          <a:bodyPr vert="horz" lIns="91440" tIns="45720" rIns="91440" bIns="45720" rtlCol="0" anchor="ctr">
            <a:noAutofit/>
          </a:bodyPr>
          <a:lstStyle>
            <a:lvl1pPr marL="228600" indent="-228600" algn="l" defTabSz="914400" rtl="0" eaLnBrk="1" latinLnBrk="0" hangingPunct="1">
              <a:lnSpc>
                <a:spcPct val="90000"/>
              </a:lnSpc>
              <a:spcBef>
                <a:spcPts val="1000"/>
              </a:spcBef>
              <a:buClr>
                <a:schemeClr val="tx2"/>
              </a:buClr>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i="1" dirty="0">
                <a:hlinkClick r:id="rId4"/>
              </a:rPr>
              <a:t>Urban policy interventions to reduce traffic emissions and traffic-related air pollution: Protocol for a systematic evidence map</a:t>
            </a:r>
            <a:endParaRPr lang="en-US" sz="2400" i="1" dirty="0">
              <a:solidFill>
                <a:srgbClr val="FFFFFF"/>
              </a:solidFill>
            </a:endParaRPr>
          </a:p>
        </p:txBody>
      </p:sp>
    </p:spTree>
    <p:extLst>
      <p:ext uri="{BB962C8B-B14F-4D97-AF65-F5344CB8AC3E}">
        <p14:creationId xmlns:p14="http://schemas.microsoft.com/office/powerpoint/2010/main" val="11948442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9">
            <a:extLst>
              <a:ext uri="{FF2B5EF4-FFF2-40B4-BE49-F238E27FC236}">
                <a16:creationId xmlns:a16="http://schemas.microsoft.com/office/drawing/2014/main" id="{7C1E5815-D54C-487F-A054-6D4930ADE3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11">
            <a:extLst>
              <a:ext uri="{FF2B5EF4-FFF2-40B4-BE49-F238E27FC236}">
                <a16:creationId xmlns:a16="http://schemas.microsoft.com/office/drawing/2014/main" id="{736F0DFD-0954-464F-BF12-DD2E6F6E0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208496" y="0"/>
            <a:ext cx="1983504" cy="6858000"/>
          </a:xfrm>
          <a:custGeom>
            <a:avLst/>
            <a:gdLst>
              <a:gd name="connsiteX0" fmla="*/ 0 w 1983504"/>
              <a:gd name="connsiteY0" fmla="*/ 0 h 6858000"/>
              <a:gd name="connsiteX1" fmla="*/ 1376658 w 1983504"/>
              <a:gd name="connsiteY1" fmla="*/ 0 h 6858000"/>
              <a:gd name="connsiteX2" fmla="*/ 1690650 w 1983504"/>
              <a:gd name="connsiteY2" fmla="*/ 110269 h 6858000"/>
              <a:gd name="connsiteX3" fmla="*/ 1645361 w 1983504"/>
              <a:gd name="connsiteY3" fmla="*/ 135168 h 6858000"/>
              <a:gd name="connsiteX4" fmla="*/ 1373640 w 1983504"/>
              <a:gd name="connsiteY4" fmla="*/ 71141 h 6858000"/>
              <a:gd name="connsiteX5" fmla="*/ 1319295 w 1983504"/>
              <a:gd name="connsiteY5" fmla="*/ 88927 h 6858000"/>
              <a:gd name="connsiteX6" fmla="*/ 1346468 w 1983504"/>
              <a:gd name="connsiteY6" fmla="*/ 163625 h 6858000"/>
              <a:gd name="connsiteX7" fmla="*/ 1464213 w 1983504"/>
              <a:gd name="connsiteY7" fmla="*/ 192082 h 6858000"/>
              <a:gd name="connsiteX8" fmla="*/ 1648381 w 1983504"/>
              <a:gd name="connsiteY8" fmla="*/ 373491 h 6858000"/>
              <a:gd name="connsiteX9" fmla="*/ 1370620 w 1983504"/>
              <a:gd name="connsiteY9" fmla="*/ 352148 h 6858000"/>
              <a:gd name="connsiteX10" fmla="*/ 1322314 w 1983504"/>
              <a:gd name="connsiteY10" fmla="*/ 394834 h 6858000"/>
              <a:gd name="connsiteX11" fmla="*/ 1304199 w 1983504"/>
              <a:gd name="connsiteY11" fmla="*/ 451747 h 6858000"/>
              <a:gd name="connsiteX12" fmla="*/ 1222682 w 1983504"/>
              <a:gd name="connsiteY12" fmla="*/ 359262 h 6858000"/>
              <a:gd name="connsiteX13" fmla="*/ 1153242 w 1983504"/>
              <a:gd name="connsiteY13" fmla="*/ 334364 h 6858000"/>
              <a:gd name="connsiteX14" fmla="*/ 1132108 w 1983504"/>
              <a:gd name="connsiteY14" fmla="*/ 416176 h 6858000"/>
              <a:gd name="connsiteX15" fmla="*/ 1195509 w 1983504"/>
              <a:gd name="connsiteY15" fmla="*/ 505101 h 6858000"/>
              <a:gd name="connsiteX16" fmla="*/ 1364582 w 1983504"/>
              <a:gd name="connsiteY16" fmla="*/ 558458 h 6858000"/>
              <a:gd name="connsiteX17" fmla="*/ 1183434 w 1983504"/>
              <a:gd name="connsiteY17" fmla="*/ 558458 h 6858000"/>
              <a:gd name="connsiteX18" fmla="*/ 975114 w 1983504"/>
              <a:gd name="connsiteY18" fmla="*/ 522887 h 6858000"/>
              <a:gd name="connsiteX19" fmla="*/ 754716 w 1983504"/>
              <a:gd name="connsiteY19" fmla="*/ 533558 h 6858000"/>
              <a:gd name="connsiteX20" fmla="*/ 546395 w 1983504"/>
              <a:gd name="connsiteY20" fmla="*/ 462417 h 6858000"/>
              <a:gd name="connsiteX21" fmla="*/ 335056 w 1983504"/>
              <a:gd name="connsiteY21" fmla="*/ 465975 h 6858000"/>
              <a:gd name="connsiteX22" fmla="*/ 1270988 w 1983504"/>
              <a:gd name="connsiteY22" fmla="*/ 910606 h 6858000"/>
              <a:gd name="connsiteX23" fmla="*/ 1225701 w 1983504"/>
              <a:gd name="connsiteY23" fmla="*/ 921277 h 6858000"/>
              <a:gd name="connsiteX24" fmla="*/ 1165318 w 1983504"/>
              <a:gd name="connsiteY24" fmla="*/ 949734 h 6858000"/>
              <a:gd name="connsiteX25" fmla="*/ 1210606 w 1983504"/>
              <a:gd name="connsiteY25" fmla="*/ 1006647 h 6858000"/>
              <a:gd name="connsiteX26" fmla="*/ 1455156 w 1983504"/>
              <a:gd name="connsiteY26" fmla="*/ 1113358 h 6858000"/>
              <a:gd name="connsiteX27" fmla="*/ 1515538 w 1983504"/>
              <a:gd name="connsiteY27" fmla="*/ 1220069 h 6858000"/>
              <a:gd name="connsiteX28" fmla="*/ 1440060 w 1983504"/>
              <a:gd name="connsiteY28" fmla="*/ 1209399 h 6858000"/>
              <a:gd name="connsiteX29" fmla="*/ 1373640 w 1983504"/>
              <a:gd name="connsiteY29" fmla="*/ 1230741 h 6858000"/>
              <a:gd name="connsiteX30" fmla="*/ 1400810 w 1983504"/>
              <a:gd name="connsiteY30" fmla="*/ 1365909 h 6858000"/>
              <a:gd name="connsiteX31" fmla="*/ 1748012 w 1983504"/>
              <a:gd name="connsiteY31" fmla="*/ 1540204 h 6858000"/>
              <a:gd name="connsiteX32" fmla="*/ 1778203 w 1983504"/>
              <a:gd name="connsiteY32" fmla="*/ 1597117 h 6858000"/>
              <a:gd name="connsiteX33" fmla="*/ 1735936 w 1983504"/>
              <a:gd name="connsiteY33" fmla="*/ 1636245 h 6858000"/>
              <a:gd name="connsiteX34" fmla="*/ 1624228 w 1983504"/>
              <a:gd name="connsiteY34" fmla="*/ 1657587 h 6858000"/>
              <a:gd name="connsiteX35" fmla="*/ 1781223 w 1983504"/>
              <a:gd name="connsiteY35" fmla="*/ 1849668 h 6858000"/>
              <a:gd name="connsiteX36" fmla="*/ 1838587 w 1983504"/>
              <a:gd name="connsiteY36" fmla="*/ 1903025 h 6858000"/>
              <a:gd name="connsiteX37" fmla="*/ 1938218 w 1983504"/>
              <a:gd name="connsiteY37" fmla="*/ 1984836 h 6858000"/>
              <a:gd name="connsiteX38" fmla="*/ 1938218 w 1983504"/>
              <a:gd name="connsiteY38" fmla="*/ 2013292 h 6858000"/>
              <a:gd name="connsiteX39" fmla="*/ 1805376 w 1983504"/>
              <a:gd name="connsiteY39" fmla="*/ 2102219 h 6858000"/>
              <a:gd name="connsiteX40" fmla="*/ 1563844 w 1983504"/>
              <a:gd name="connsiteY40" fmla="*/ 2077320 h 6858000"/>
              <a:gd name="connsiteX41" fmla="*/ 1920104 w 1983504"/>
              <a:gd name="connsiteY41" fmla="*/ 2208931 h 6858000"/>
              <a:gd name="connsiteX42" fmla="*/ 766792 w 1983504"/>
              <a:gd name="connsiteY42" fmla="*/ 1892353 h 6858000"/>
              <a:gd name="connsiteX43" fmla="*/ 839252 w 1983504"/>
              <a:gd name="connsiteY43" fmla="*/ 1974165 h 6858000"/>
              <a:gd name="connsiteX44" fmla="*/ 1243816 w 1983504"/>
              <a:gd name="connsiteY44" fmla="*/ 2191146 h 6858000"/>
              <a:gd name="connsiteX45" fmla="*/ 1358543 w 1983504"/>
              <a:gd name="connsiteY45" fmla="*/ 2326314 h 6858000"/>
              <a:gd name="connsiteX46" fmla="*/ 1479310 w 1983504"/>
              <a:gd name="connsiteY46" fmla="*/ 2401012 h 6858000"/>
              <a:gd name="connsiteX47" fmla="*/ 1648381 w 1983504"/>
              <a:gd name="connsiteY47" fmla="*/ 2401012 h 6858000"/>
              <a:gd name="connsiteX48" fmla="*/ 1769146 w 1983504"/>
              <a:gd name="connsiteY48" fmla="*/ 2518395 h 6858000"/>
              <a:gd name="connsiteX49" fmla="*/ 1645361 w 1983504"/>
              <a:gd name="connsiteY49" fmla="*/ 2543294 h 6858000"/>
              <a:gd name="connsiteX50" fmla="*/ 1500444 w 1983504"/>
              <a:gd name="connsiteY50" fmla="*/ 2525509 h 6858000"/>
              <a:gd name="connsiteX51" fmla="*/ 1337410 w 1983504"/>
              <a:gd name="connsiteY51" fmla="*/ 2564636 h 6858000"/>
              <a:gd name="connsiteX52" fmla="*/ 1186452 w 1983504"/>
              <a:gd name="connsiteY52" fmla="*/ 2532623 h 6858000"/>
              <a:gd name="connsiteX53" fmla="*/ 1005304 w 1983504"/>
              <a:gd name="connsiteY53" fmla="*/ 2553965 h 6858000"/>
              <a:gd name="connsiteX54" fmla="*/ 947940 w 1983504"/>
              <a:gd name="connsiteY54" fmla="*/ 2692689 h 6858000"/>
              <a:gd name="connsiteX55" fmla="*/ 929826 w 1983504"/>
              <a:gd name="connsiteY55" fmla="*/ 2703362 h 6858000"/>
              <a:gd name="connsiteX56" fmla="*/ 594701 w 1983504"/>
              <a:gd name="connsiteY56" fmla="*/ 2923898 h 6858000"/>
              <a:gd name="connsiteX57" fmla="*/ 501108 w 1983504"/>
              <a:gd name="connsiteY57" fmla="*/ 2941684 h 6858000"/>
              <a:gd name="connsiteX58" fmla="*/ 1053610 w 1983504"/>
              <a:gd name="connsiteY58" fmla="*/ 3329402 h 6858000"/>
              <a:gd name="connsiteX59" fmla="*/ 682256 w 1983504"/>
              <a:gd name="connsiteY59" fmla="*/ 3229805 h 6858000"/>
              <a:gd name="connsiteX60" fmla="*/ 630932 w 1983504"/>
              <a:gd name="connsiteY60" fmla="*/ 3393429 h 6858000"/>
              <a:gd name="connsiteX61" fmla="*/ 806041 w 1983504"/>
              <a:gd name="connsiteY61" fmla="*/ 3539269 h 6858000"/>
              <a:gd name="connsiteX62" fmla="*/ 869444 w 1983504"/>
              <a:gd name="connsiteY62" fmla="*/ 3827390 h 6858000"/>
              <a:gd name="connsiteX63" fmla="*/ 839252 w 1983504"/>
              <a:gd name="connsiteY63" fmla="*/ 4090612 h 6858000"/>
              <a:gd name="connsiteX64" fmla="*/ 763774 w 1983504"/>
              <a:gd name="connsiteY64" fmla="*/ 4172424 h 6858000"/>
              <a:gd name="connsiteX65" fmla="*/ 655085 w 1983504"/>
              <a:gd name="connsiteY65" fmla="*/ 4321821 h 6858000"/>
              <a:gd name="connsiteX66" fmla="*/ 588662 w 1983504"/>
              <a:gd name="connsiteY66" fmla="*/ 4414305 h 6858000"/>
              <a:gd name="connsiteX67" fmla="*/ 356189 w 1983504"/>
              <a:gd name="connsiteY67" fmla="*/ 4378734 h 6858000"/>
              <a:gd name="connsiteX68" fmla="*/ 667160 w 1983504"/>
              <a:gd name="connsiteY68" fmla="*/ 4613499 h 6858000"/>
              <a:gd name="connsiteX69" fmla="*/ 416573 w 1983504"/>
              <a:gd name="connsiteY69" fmla="*/ 4585042 h 6858000"/>
              <a:gd name="connsiteX70" fmla="*/ 335056 w 1983504"/>
              <a:gd name="connsiteY70" fmla="*/ 4602828 h 6858000"/>
              <a:gd name="connsiteX71" fmla="*/ 380342 w 1983504"/>
              <a:gd name="connsiteY71" fmla="*/ 4677526 h 6858000"/>
              <a:gd name="connsiteX72" fmla="*/ 564510 w 1983504"/>
              <a:gd name="connsiteY72" fmla="*/ 4805580 h 6858000"/>
              <a:gd name="connsiteX73" fmla="*/ 944922 w 1983504"/>
              <a:gd name="connsiteY73" fmla="*/ 5154171 h 6858000"/>
              <a:gd name="connsiteX74" fmla="*/ 576586 w 1983504"/>
              <a:gd name="connsiteY74" fmla="*/ 4994104 h 6858000"/>
              <a:gd name="connsiteX75" fmla="*/ 963036 w 1983504"/>
              <a:gd name="connsiteY75" fmla="*/ 5353367 h 6858000"/>
              <a:gd name="connsiteX76" fmla="*/ 1047572 w 1983504"/>
              <a:gd name="connsiteY76" fmla="*/ 5474306 h 6858000"/>
              <a:gd name="connsiteX77" fmla="*/ 1222682 w 1983504"/>
              <a:gd name="connsiteY77" fmla="*/ 5769542 h 6858000"/>
              <a:gd name="connsiteX78" fmla="*/ 1213626 w 1983504"/>
              <a:gd name="connsiteY78" fmla="*/ 5801555 h 6858000"/>
              <a:gd name="connsiteX79" fmla="*/ 1014361 w 1983504"/>
              <a:gd name="connsiteY79" fmla="*/ 5755314 h 6858000"/>
              <a:gd name="connsiteX80" fmla="*/ 1274008 w 1983504"/>
              <a:gd name="connsiteY80" fmla="*/ 6004307 h 6858000"/>
              <a:gd name="connsiteX81" fmla="*/ 1542711 w 1983504"/>
              <a:gd name="connsiteY81" fmla="*/ 6196388 h 6858000"/>
              <a:gd name="connsiteX82" fmla="*/ 1352504 w 1983504"/>
              <a:gd name="connsiteY82" fmla="*/ 6167932 h 6858000"/>
              <a:gd name="connsiteX83" fmla="*/ 1089840 w 1983504"/>
              <a:gd name="connsiteY83" fmla="*/ 6057663 h 6858000"/>
              <a:gd name="connsiteX84" fmla="*/ 999266 w 1983504"/>
              <a:gd name="connsiteY84" fmla="*/ 6100347 h 6858000"/>
              <a:gd name="connsiteX85" fmla="*/ 1246836 w 1983504"/>
              <a:gd name="connsiteY85" fmla="*/ 6281757 h 6858000"/>
              <a:gd name="connsiteX86" fmla="*/ 1388735 w 1983504"/>
              <a:gd name="connsiteY86" fmla="*/ 6367127 h 6858000"/>
              <a:gd name="connsiteX87" fmla="*/ 1446099 w 1983504"/>
              <a:gd name="connsiteY87" fmla="*/ 6431153 h 6858000"/>
              <a:gd name="connsiteX88" fmla="*/ 1609132 w 1983504"/>
              <a:gd name="connsiteY88" fmla="*/ 6658805 h 6858000"/>
              <a:gd name="connsiteX89" fmla="*/ 1983504 w 1983504"/>
              <a:gd name="connsiteY89" fmla="*/ 6858000 h 6858000"/>
              <a:gd name="connsiteX90" fmla="*/ 0 w 1983504"/>
              <a:gd name="connsiteY9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Lst>
            <a:rect l="l" t="t" r="r" b="b"/>
            <a:pathLst>
              <a:path w="1983504" h="6858000">
                <a:moveTo>
                  <a:pt x="0" y="0"/>
                </a:moveTo>
                <a:lnTo>
                  <a:pt x="1376658" y="0"/>
                </a:lnTo>
                <a:cubicBezTo>
                  <a:pt x="1482328" y="35571"/>
                  <a:pt x="1584980" y="78255"/>
                  <a:pt x="1690650" y="110269"/>
                </a:cubicBezTo>
                <a:cubicBezTo>
                  <a:pt x="1675553" y="145839"/>
                  <a:pt x="1660458" y="138725"/>
                  <a:pt x="1645361" y="135168"/>
                </a:cubicBezTo>
                <a:cubicBezTo>
                  <a:pt x="1554788" y="120941"/>
                  <a:pt x="1461194" y="110269"/>
                  <a:pt x="1373640" y="71141"/>
                </a:cubicBezTo>
                <a:cubicBezTo>
                  <a:pt x="1352504" y="64027"/>
                  <a:pt x="1328352" y="64027"/>
                  <a:pt x="1319295" y="88927"/>
                </a:cubicBezTo>
                <a:cubicBezTo>
                  <a:pt x="1304199" y="124497"/>
                  <a:pt x="1325332" y="145839"/>
                  <a:pt x="1346468" y="163625"/>
                </a:cubicBezTo>
                <a:cubicBezTo>
                  <a:pt x="1382696" y="195638"/>
                  <a:pt x="1424964" y="188525"/>
                  <a:pt x="1464213" y="192082"/>
                </a:cubicBezTo>
                <a:cubicBezTo>
                  <a:pt x="1572902" y="209867"/>
                  <a:pt x="1624228" y="259665"/>
                  <a:pt x="1648381" y="373491"/>
                </a:cubicBezTo>
                <a:cubicBezTo>
                  <a:pt x="1554788" y="327250"/>
                  <a:pt x="1461194" y="384162"/>
                  <a:pt x="1370620" y="352148"/>
                </a:cubicBezTo>
                <a:cubicBezTo>
                  <a:pt x="1346468" y="345034"/>
                  <a:pt x="1310237" y="355706"/>
                  <a:pt x="1322314" y="394834"/>
                </a:cubicBezTo>
                <a:cubicBezTo>
                  <a:pt x="1334390" y="430405"/>
                  <a:pt x="1373640" y="458860"/>
                  <a:pt x="1304199" y="451747"/>
                </a:cubicBezTo>
                <a:cubicBezTo>
                  <a:pt x="1252873" y="448189"/>
                  <a:pt x="1237778" y="405504"/>
                  <a:pt x="1222682" y="359262"/>
                </a:cubicBezTo>
                <a:cubicBezTo>
                  <a:pt x="1210606" y="334364"/>
                  <a:pt x="1177395" y="320135"/>
                  <a:pt x="1153242" y="334364"/>
                </a:cubicBezTo>
                <a:cubicBezTo>
                  <a:pt x="1123051" y="348592"/>
                  <a:pt x="1132108" y="387720"/>
                  <a:pt x="1132108" y="416176"/>
                </a:cubicBezTo>
                <a:cubicBezTo>
                  <a:pt x="1129088" y="469532"/>
                  <a:pt x="1153242" y="494431"/>
                  <a:pt x="1195509" y="505101"/>
                </a:cubicBezTo>
                <a:cubicBezTo>
                  <a:pt x="1246836" y="519330"/>
                  <a:pt x="1298160" y="537116"/>
                  <a:pt x="1364582" y="558458"/>
                </a:cubicBezTo>
                <a:cubicBezTo>
                  <a:pt x="1292122" y="594028"/>
                  <a:pt x="1237778" y="586915"/>
                  <a:pt x="1183434" y="558458"/>
                </a:cubicBezTo>
                <a:cubicBezTo>
                  <a:pt x="1117012" y="526444"/>
                  <a:pt x="1029458" y="483759"/>
                  <a:pt x="975114" y="522887"/>
                </a:cubicBezTo>
                <a:cubicBezTo>
                  <a:pt x="893597" y="579800"/>
                  <a:pt x="827176" y="544229"/>
                  <a:pt x="754716" y="533558"/>
                </a:cubicBezTo>
                <a:cubicBezTo>
                  <a:pt x="603758" y="512216"/>
                  <a:pt x="697352" y="480203"/>
                  <a:pt x="546395" y="462417"/>
                </a:cubicBezTo>
                <a:cubicBezTo>
                  <a:pt x="486012" y="455303"/>
                  <a:pt x="422610" y="426847"/>
                  <a:pt x="335056" y="465975"/>
                </a:cubicBezTo>
                <a:cubicBezTo>
                  <a:pt x="730563" y="672284"/>
                  <a:pt x="917750" y="658055"/>
                  <a:pt x="1270988" y="910606"/>
                </a:cubicBezTo>
                <a:cubicBezTo>
                  <a:pt x="1255893" y="935506"/>
                  <a:pt x="1240798" y="924835"/>
                  <a:pt x="1225701" y="921277"/>
                </a:cubicBezTo>
                <a:cubicBezTo>
                  <a:pt x="1201548" y="917720"/>
                  <a:pt x="1171356" y="903491"/>
                  <a:pt x="1165318" y="949734"/>
                </a:cubicBezTo>
                <a:cubicBezTo>
                  <a:pt x="1162298" y="985305"/>
                  <a:pt x="1180415" y="1003089"/>
                  <a:pt x="1210606" y="1006647"/>
                </a:cubicBezTo>
                <a:cubicBezTo>
                  <a:pt x="1298160" y="1020875"/>
                  <a:pt x="1376658" y="1070674"/>
                  <a:pt x="1455156" y="1113358"/>
                </a:cubicBezTo>
                <a:cubicBezTo>
                  <a:pt x="1491385" y="1131144"/>
                  <a:pt x="1530634" y="1156043"/>
                  <a:pt x="1515538" y="1220069"/>
                </a:cubicBezTo>
                <a:cubicBezTo>
                  <a:pt x="1485348" y="1237855"/>
                  <a:pt x="1464213" y="1212955"/>
                  <a:pt x="1440060" y="1209399"/>
                </a:cubicBezTo>
                <a:cubicBezTo>
                  <a:pt x="1415907" y="1205842"/>
                  <a:pt x="1358543" y="1220069"/>
                  <a:pt x="1373640" y="1230741"/>
                </a:cubicBezTo>
                <a:cubicBezTo>
                  <a:pt x="1443080" y="1269868"/>
                  <a:pt x="1316276" y="1365909"/>
                  <a:pt x="1400810" y="1365909"/>
                </a:cubicBezTo>
                <a:cubicBezTo>
                  <a:pt x="1539691" y="1365909"/>
                  <a:pt x="1615170" y="1536647"/>
                  <a:pt x="1748012" y="1540204"/>
                </a:cubicBezTo>
                <a:cubicBezTo>
                  <a:pt x="1769146" y="1540204"/>
                  <a:pt x="1778203" y="1572219"/>
                  <a:pt x="1778203" y="1597117"/>
                </a:cubicBezTo>
                <a:cubicBezTo>
                  <a:pt x="1778203" y="1629132"/>
                  <a:pt x="1757070" y="1632688"/>
                  <a:pt x="1735936" y="1636245"/>
                </a:cubicBezTo>
                <a:cubicBezTo>
                  <a:pt x="1702725" y="1639802"/>
                  <a:pt x="1666496" y="1597117"/>
                  <a:pt x="1624228" y="1657587"/>
                </a:cubicBezTo>
                <a:cubicBezTo>
                  <a:pt x="1702725" y="1693158"/>
                  <a:pt x="1784242" y="1728729"/>
                  <a:pt x="1781223" y="1849668"/>
                </a:cubicBezTo>
                <a:cubicBezTo>
                  <a:pt x="1781223" y="1881683"/>
                  <a:pt x="1814434" y="1895910"/>
                  <a:pt x="1838587" y="1903025"/>
                </a:cubicBezTo>
                <a:cubicBezTo>
                  <a:pt x="1880854" y="1917252"/>
                  <a:pt x="1914065" y="1938595"/>
                  <a:pt x="1938218" y="1984836"/>
                </a:cubicBezTo>
                <a:cubicBezTo>
                  <a:pt x="1938218" y="1995507"/>
                  <a:pt x="1938218" y="2002622"/>
                  <a:pt x="1938218" y="2013292"/>
                </a:cubicBezTo>
                <a:cubicBezTo>
                  <a:pt x="1932180" y="2123562"/>
                  <a:pt x="1871798" y="2120004"/>
                  <a:pt x="1805376" y="2102219"/>
                </a:cubicBezTo>
                <a:cubicBezTo>
                  <a:pt x="1726878" y="2080877"/>
                  <a:pt x="1648381" y="2038192"/>
                  <a:pt x="1563844" y="2077320"/>
                </a:cubicBezTo>
                <a:cubicBezTo>
                  <a:pt x="1681592" y="2130676"/>
                  <a:pt x="1811414" y="2134233"/>
                  <a:pt x="1920104" y="2208931"/>
                </a:cubicBezTo>
                <a:cubicBezTo>
                  <a:pt x="1515538" y="2223159"/>
                  <a:pt x="1159280" y="1984836"/>
                  <a:pt x="766792" y="1892353"/>
                </a:cubicBezTo>
                <a:cubicBezTo>
                  <a:pt x="778869" y="1952823"/>
                  <a:pt x="812080" y="1967051"/>
                  <a:pt x="839252" y="1974165"/>
                </a:cubicBezTo>
                <a:cubicBezTo>
                  <a:pt x="984170" y="2020407"/>
                  <a:pt x="1110974" y="2112891"/>
                  <a:pt x="1243816" y="2191146"/>
                </a:cubicBezTo>
                <a:cubicBezTo>
                  <a:pt x="1298160" y="2223159"/>
                  <a:pt x="1337410" y="2258731"/>
                  <a:pt x="1358543" y="2326314"/>
                </a:cubicBezTo>
                <a:cubicBezTo>
                  <a:pt x="1376658" y="2390340"/>
                  <a:pt x="1412888" y="2418796"/>
                  <a:pt x="1479310" y="2401012"/>
                </a:cubicBezTo>
                <a:cubicBezTo>
                  <a:pt x="1533654" y="2386784"/>
                  <a:pt x="1591018" y="2393898"/>
                  <a:pt x="1648381" y="2401012"/>
                </a:cubicBezTo>
                <a:cubicBezTo>
                  <a:pt x="1711782" y="2408126"/>
                  <a:pt x="1784242" y="2479267"/>
                  <a:pt x="1769146" y="2518395"/>
                </a:cubicBezTo>
                <a:cubicBezTo>
                  <a:pt x="1738956" y="2582422"/>
                  <a:pt x="1687630" y="2550408"/>
                  <a:pt x="1645361" y="2543294"/>
                </a:cubicBezTo>
                <a:cubicBezTo>
                  <a:pt x="1594036" y="2536181"/>
                  <a:pt x="1500444" y="2518395"/>
                  <a:pt x="1500444" y="2525509"/>
                </a:cubicBezTo>
                <a:cubicBezTo>
                  <a:pt x="1467232" y="2685576"/>
                  <a:pt x="1391754" y="2564636"/>
                  <a:pt x="1337410" y="2564636"/>
                </a:cubicBezTo>
                <a:cubicBezTo>
                  <a:pt x="1286084" y="2564636"/>
                  <a:pt x="1234759" y="2546851"/>
                  <a:pt x="1186452" y="2532623"/>
                </a:cubicBezTo>
                <a:cubicBezTo>
                  <a:pt x="1123051" y="2514837"/>
                  <a:pt x="1065688" y="2546851"/>
                  <a:pt x="1005304" y="2553965"/>
                </a:cubicBezTo>
                <a:cubicBezTo>
                  <a:pt x="950960" y="2561080"/>
                  <a:pt x="981150" y="2653563"/>
                  <a:pt x="947940" y="2692689"/>
                </a:cubicBezTo>
                <a:cubicBezTo>
                  <a:pt x="941903" y="2703362"/>
                  <a:pt x="935864" y="2703362"/>
                  <a:pt x="929826" y="2703362"/>
                </a:cubicBezTo>
                <a:cubicBezTo>
                  <a:pt x="911711" y="2980812"/>
                  <a:pt x="594701" y="2913227"/>
                  <a:pt x="594701" y="2923898"/>
                </a:cubicBezTo>
                <a:cubicBezTo>
                  <a:pt x="567529" y="2941684"/>
                  <a:pt x="534318" y="2899000"/>
                  <a:pt x="501108" y="2941684"/>
                </a:cubicBezTo>
                <a:cubicBezTo>
                  <a:pt x="643007" y="3137322"/>
                  <a:pt x="860386" y="3183563"/>
                  <a:pt x="1053610" y="3329402"/>
                </a:cubicBezTo>
                <a:cubicBezTo>
                  <a:pt x="893597" y="3379202"/>
                  <a:pt x="800002" y="3208463"/>
                  <a:pt x="682256" y="3229805"/>
                </a:cubicBezTo>
                <a:cubicBezTo>
                  <a:pt x="624893" y="3283162"/>
                  <a:pt x="796984" y="3368530"/>
                  <a:pt x="630932" y="3393429"/>
                </a:cubicBezTo>
                <a:cubicBezTo>
                  <a:pt x="703390" y="3439672"/>
                  <a:pt x="754716" y="3485914"/>
                  <a:pt x="806041" y="3539269"/>
                </a:cubicBezTo>
                <a:cubicBezTo>
                  <a:pt x="893597" y="3635309"/>
                  <a:pt x="911711" y="3699337"/>
                  <a:pt x="869444" y="3827390"/>
                </a:cubicBezTo>
                <a:cubicBezTo>
                  <a:pt x="842270" y="3912759"/>
                  <a:pt x="803022" y="3991015"/>
                  <a:pt x="839252" y="4090612"/>
                </a:cubicBezTo>
                <a:cubicBezTo>
                  <a:pt x="863405" y="4158196"/>
                  <a:pt x="854347" y="4204438"/>
                  <a:pt x="763774" y="4172424"/>
                </a:cubicBezTo>
                <a:cubicBezTo>
                  <a:pt x="667160" y="4140411"/>
                  <a:pt x="630932" y="4200882"/>
                  <a:pt x="655085" y="4321821"/>
                </a:cubicBezTo>
                <a:cubicBezTo>
                  <a:pt x="670179" y="4400076"/>
                  <a:pt x="655085" y="4424975"/>
                  <a:pt x="588662" y="4414305"/>
                </a:cubicBezTo>
                <a:cubicBezTo>
                  <a:pt x="516204" y="4403633"/>
                  <a:pt x="446764" y="4353835"/>
                  <a:pt x="356189" y="4378734"/>
                </a:cubicBezTo>
                <a:cubicBezTo>
                  <a:pt x="428648" y="4521016"/>
                  <a:pt x="582626" y="4478331"/>
                  <a:pt x="667160" y="4613499"/>
                </a:cubicBezTo>
                <a:cubicBezTo>
                  <a:pt x="567529" y="4613499"/>
                  <a:pt x="489031" y="4613499"/>
                  <a:pt x="416573" y="4585042"/>
                </a:cubicBezTo>
                <a:cubicBezTo>
                  <a:pt x="386381" y="4574373"/>
                  <a:pt x="353170" y="4560144"/>
                  <a:pt x="335056" y="4602828"/>
                </a:cubicBezTo>
                <a:cubicBezTo>
                  <a:pt x="313920" y="4652628"/>
                  <a:pt x="356189" y="4670412"/>
                  <a:pt x="380342" y="4677526"/>
                </a:cubicBezTo>
                <a:cubicBezTo>
                  <a:pt x="449784" y="4702425"/>
                  <a:pt x="504126" y="4759339"/>
                  <a:pt x="564510" y="4805580"/>
                </a:cubicBezTo>
                <a:cubicBezTo>
                  <a:pt x="694332" y="4905177"/>
                  <a:pt x="836233" y="4990547"/>
                  <a:pt x="944922" y="5154171"/>
                </a:cubicBezTo>
                <a:cubicBezTo>
                  <a:pt x="809060" y="5111487"/>
                  <a:pt x="706410" y="5011889"/>
                  <a:pt x="576586" y="4994104"/>
                </a:cubicBezTo>
                <a:cubicBezTo>
                  <a:pt x="688296" y="5143500"/>
                  <a:pt x="830194" y="5243097"/>
                  <a:pt x="963036" y="5353367"/>
                </a:cubicBezTo>
                <a:cubicBezTo>
                  <a:pt x="1002286" y="5385379"/>
                  <a:pt x="1041534" y="5406721"/>
                  <a:pt x="1047572" y="5474306"/>
                </a:cubicBezTo>
                <a:cubicBezTo>
                  <a:pt x="1065688" y="5605917"/>
                  <a:pt x="1113992" y="5712629"/>
                  <a:pt x="1222682" y="5769542"/>
                </a:cubicBezTo>
                <a:cubicBezTo>
                  <a:pt x="1222682" y="5769542"/>
                  <a:pt x="1216644" y="5790884"/>
                  <a:pt x="1213626" y="5801555"/>
                </a:cubicBezTo>
                <a:cubicBezTo>
                  <a:pt x="1147203" y="5805112"/>
                  <a:pt x="1095878" y="5726858"/>
                  <a:pt x="1014361" y="5755314"/>
                </a:cubicBezTo>
                <a:cubicBezTo>
                  <a:pt x="1095878" y="5862025"/>
                  <a:pt x="1162298" y="5954508"/>
                  <a:pt x="1274008" y="6004307"/>
                </a:cubicBezTo>
                <a:cubicBezTo>
                  <a:pt x="1364582" y="6043434"/>
                  <a:pt x="1476290" y="6068335"/>
                  <a:pt x="1542711" y="6196388"/>
                </a:cubicBezTo>
                <a:cubicBezTo>
                  <a:pt x="1467232" y="6221287"/>
                  <a:pt x="1409868" y="6189274"/>
                  <a:pt x="1352504" y="6167932"/>
                </a:cubicBezTo>
                <a:cubicBezTo>
                  <a:pt x="1264950" y="6132361"/>
                  <a:pt x="1177395" y="6093234"/>
                  <a:pt x="1089840" y="6057663"/>
                </a:cubicBezTo>
                <a:cubicBezTo>
                  <a:pt x="1056628" y="6043434"/>
                  <a:pt x="1020400" y="6036320"/>
                  <a:pt x="999266" y="6100347"/>
                </a:cubicBezTo>
                <a:cubicBezTo>
                  <a:pt x="1110974" y="6114575"/>
                  <a:pt x="1177395" y="6199945"/>
                  <a:pt x="1246836" y="6281757"/>
                </a:cubicBezTo>
                <a:cubicBezTo>
                  <a:pt x="1286084" y="6327999"/>
                  <a:pt x="1319295" y="6388469"/>
                  <a:pt x="1388735" y="6367127"/>
                </a:cubicBezTo>
                <a:cubicBezTo>
                  <a:pt x="1424964" y="6356456"/>
                  <a:pt x="1449118" y="6388469"/>
                  <a:pt x="1446099" y="6431153"/>
                </a:cubicBezTo>
                <a:cubicBezTo>
                  <a:pt x="1431002" y="6580550"/>
                  <a:pt x="1518558" y="6630349"/>
                  <a:pt x="1609132" y="6658805"/>
                </a:cubicBezTo>
                <a:cubicBezTo>
                  <a:pt x="1741974" y="6701489"/>
                  <a:pt x="1859720" y="6786859"/>
                  <a:pt x="1983504" y="6858000"/>
                </a:cubicBezTo>
                <a:lnTo>
                  <a:pt x="0" y="6858000"/>
                </a:lnTo>
                <a:close/>
              </a:path>
            </a:pathLst>
          </a:custGeom>
          <a:solidFill>
            <a:schemeClr val="bg2">
              <a:alpha val="50000"/>
            </a:schemeClr>
          </a:solidFill>
          <a:ln w="32707" cap="flat">
            <a:noFill/>
            <a:prstDash val="solid"/>
            <a:miter/>
          </a:ln>
        </p:spPr>
        <p:txBody>
          <a:bodyPr wrap="square" rtlCol="0" anchor="ctr">
            <a:noAutofit/>
          </a:bodyPr>
          <a:lstStyle/>
          <a:p>
            <a:pPr algn="ctr"/>
            <a:endParaRPr lang="en-US"/>
          </a:p>
        </p:txBody>
      </p:sp>
      <p:pic>
        <p:nvPicPr>
          <p:cNvPr id="23" name="Content Placeholder 4">
            <a:extLst>
              <a:ext uri="{FF2B5EF4-FFF2-40B4-BE49-F238E27FC236}">
                <a16:creationId xmlns:a16="http://schemas.microsoft.com/office/drawing/2014/main" id="{CE8439E2-A4DE-4B22-8BDE-39784C59174E}"/>
              </a:ext>
            </a:extLst>
          </p:cNvPr>
          <p:cNvPicPr>
            <a:picLocks noGrp="1" noChangeAspect="1"/>
          </p:cNvPicPr>
          <p:nvPr>
            <p:ph idx="1"/>
          </p:nvPr>
        </p:nvPicPr>
        <p:blipFill>
          <a:blip r:embed="rId3"/>
          <a:stretch>
            <a:fillRect/>
          </a:stretch>
        </p:blipFill>
        <p:spPr>
          <a:xfrm>
            <a:off x="1188035" y="510363"/>
            <a:ext cx="7832426" cy="5463215"/>
          </a:xfrm>
        </p:spPr>
      </p:pic>
      <p:sp>
        <p:nvSpPr>
          <p:cNvPr id="2" name="TextBox 1">
            <a:extLst>
              <a:ext uri="{FF2B5EF4-FFF2-40B4-BE49-F238E27FC236}">
                <a16:creationId xmlns:a16="http://schemas.microsoft.com/office/drawing/2014/main" id="{7CC6EFE7-21A4-4BFD-AE7F-6488367D39E9}"/>
              </a:ext>
            </a:extLst>
          </p:cNvPr>
          <p:cNvSpPr txBox="1"/>
          <p:nvPr/>
        </p:nvSpPr>
        <p:spPr>
          <a:xfrm>
            <a:off x="1188035" y="5978305"/>
            <a:ext cx="3880884" cy="369332"/>
          </a:xfrm>
          <a:prstGeom prst="rect">
            <a:avLst/>
          </a:prstGeom>
          <a:noFill/>
        </p:spPr>
        <p:txBody>
          <a:bodyPr wrap="square" rtlCol="0">
            <a:spAutoFit/>
          </a:bodyPr>
          <a:lstStyle/>
          <a:p>
            <a:r>
              <a:rPr lang="en-US" dirty="0"/>
              <a:t>Source: Sanchez et al. (2020) </a:t>
            </a:r>
          </a:p>
        </p:txBody>
      </p:sp>
    </p:spTree>
    <p:extLst>
      <p:ext uri="{BB962C8B-B14F-4D97-AF65-F5344CB8AC3E}">
        <p14:creationId xmlns:p14="http://schemas.microsoft.com/office/powerpoint/2010/main" val="2849381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1ECAB1E8-8195-4748-BE71-FF806D8689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ectangle 19">
            <a:extLst>
              <a:ext uri="{FF2B5EF4-FFF2-40B4-BE49-F238E27FC236}">
                <a16:creationId xmlns:a16="http://schemas.microsoft.com/office/drawing/2014/main" id="{57F6BDD4-E066-4008-8011-6CC31AEB45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5" y="633619"/>
            <a:ext cx="4279383" cy="5495925"/>
          </a:xfrm>
          <a:prstGeom prst="rect">
            <a:avLst/>
          </a:prstGeom>
          <a:ln w="9525">
            <a:solidFill>
              <a:srgbClr val="E1E1E1"/>
            </a:solidFill>
          </a:ln>
          <a:effectLst>
            <a:outerShdw blurRad="50800" dist="38100" dir="2700000" algn="t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2A4BF181-0BA0-4A51-B098-D35A07CC4910}"/>
              </a:ext>
            </a:extLst>
          </p:cNvPr>
          <p:cNvSpPr>
            <a:spLocks noGrp="1"/>
          </p:cNvSpPr>
          <p:nvPr>
            <p:ph type="title"/>
          </p:nvPr>
        </p:nvSpPr>
        <p:spPr>
          <a:xfrm>
            <a:off x="600076" y="971217"/>
            <a:ext cx="3410712" cy="1106424"/>
          </a:xfrm>
        </p:spPr>
        <p:txBody>
          <a:bodyPr vert="horz" lIns="91440" tIns="45720" rIns="91440" bIns="45720" rtlCol="0" anchor="ctr">
            <a:normAutofit/>
          </a:bodyPr>
          <a:lstStyle/>
          <a:p>
            <a:r>
              <a:rPr lang="en-US" sz="2800" dirty="0">
                <a:solidFill>
                  <a:schemeClr val="tx1"/>
                </a:solidFill>
              </a:rPr>
              <a:t>Examples/Case Studies</a:t>
            </a:r>
          </a:p>
        </p:txBody>
      </p:sp>
      <p:sp>
        <p:nvSpPr>
          <p:cNvPr id="22" name="Rectangle 21">
            <a:extLst>
              <a:ext uri="{FF2B5EF4-FFF2-40B4-BE49-F238E27FC236}">
                <a16:creationId xmlns:a16="http://schemas.microsoft.com/office/drawing/2014/main" id="{2711A8FB-68FC-45FC-B01E-38F809E2D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7" y="1170432"/>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4" name="Rectangle 23">
            <a:extLst>
              <a:ext uri="{FF2B5EF4-FFF2-40B4-BE49-F238E27FC236}">
                <a16:creationId xmlns:a16="http://schemas.microsoft.com/office/drawing/2014/main" id="{2A865FE3-5FC9-4049-87CF-30019C46C0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9" y="2121408"/>
            <a:ext cx="3328416" cy="9144"/>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ontent Placeholder 1">
            <a:extLst>
              <a:ext uri="{FF2B5EF4-FFF2-40B4-BE49-F238E27FC236}">
                <a16:creationId xmlns:a16="http://schemas.microsoft.com/office/drawing/2014/main" id="{D82FC961-789E-4483-888D-C6D78040F7F3}"/>
              </a:ext>
            </a:extLst>
          </p:cNvPr>
          <p:cNvSpPr>
            <a:spLocks noGrp="1"/>
          </p:cNvSpPr>
          <p:nvPr>
            <p:ph idx="1"/>
          </p:nvPr>
        </p:nvSpPr>
        <p:spPr>
          <a:xfrm>
            <a:off x="600076" y="2359152"/>
            <a:ext cx="4152890" cy="3425043"/>
          </a:xfrm>
        </p:spPr>
        <p:txBody>
          <a:bodyPr vert="horz" lIns="91440" tIns="45720" rIns="91440" bIns="45720" rtlCol="0">
            <a:normAutofit/>
          </a:bodyPr>
          <a:lstStyle/>
          <a:p>
            <a:r>
              <a:rPr lang="en-US" sz="1700" dirty="0"/>
              <a:t>Co-costs are another important consideration</a:t>
            </a:r>
          </a:p>
          <a:p>
            <a:r>
              <a:rPr lang="en-US" sz="1700" dirty="0"/>
              <a:t>For example, Guo et al. (2013) found that green routing strategies can reduce vehicle emissions, but at the expense of travel time </a:t>
            </a:r>
          </a:p>
          <a:p>
            <a:pPr lvl="1"/>
            <a:r>
              <a:rPr lang="en-US" sz="1300" dirty="0"/>
              <a:t>The average travel times for the different assignments were as follows</a:t>
            </a:r>
          </a:p>
          <a:p>
            <a:pPr lvl="1"/>
            <a:r>
              <a:rPr lang="en-US" sz="1300" dirty="0"/>
              <a:t>Least travel time assignment = 6.7 minutes</a:t>
            </a:r>
          </a:p>
          <a:p>
            <a:pPr lvl="1"/>
            <a:r>
              <a:rPr lang="en-US" sz="1300" dirty="0"/>
              <a:t>Least CO assignment = 7.3 minutes (7.9% increase)</a:t>
            </a:r>
          </a:p>
          <a:p>
            <a:pPr lvl="1"/>
            <a:r>
              <a:rPr lang="en-US" sz="1300" dirty="0"/>
              <a:t>Least NOx assignment = 7.7 minutes (13.5% increase)</a:t>
            </a:r>
          </a:p>
          <a:p>
            <a:pPr lvl="1"/>
            <a:r>
              <a:rPr lang="en-US" sz="1300" dirty="0"/>
              <a:t>Least gasoline assignment = 7.4 minutes (8.8%)</a:t>
            </a:r>
          </a:p>
          <a:p>
            <a:pPr lvl="1"/>
            <a:endParaRPr lang="en-US" sz="1300" dirty="0"/>
          </a:p>
        </p:txBody>
      </p:sp>
      <p:pic>
        <p:nvPicPr>
          <p:cNvPr id="4" name="Picture 3">
            <a:extLst>
              <a:ext uri="{FF2B5EF4-FFF2-40B4-BE49-F238E27FC236}">
                <a16:creationId xmlns:a16="http://schemas.microsoft.com/office/drawing/2014/main" id="{AE7DFB30-F30B-4D11-A8E1-9BA36CE5D3EF}"/>
              </a:ext>
            </a:extLst>
          </p:cNvPr>
          <p:cNvPicPr>
            <a:picLocks noChangeAspect="1"/>
          </p:cNvPicPr>
          <p:nvPr/>
        </p:nvPicPr>
        <p:blipFill rotWithShape="1">
          <a:blip r:embed="rId2"/>
          <a:srcRect r="964" b="1"/>
          <a:stretch/>
        </p:blipFill>
        <p:spPr>
          <a:xfrm>
            <a:off x="5124450" y="634382"/>
            <a:ext cx="6657213" cy="5495162"/>
          </a:xfrm>
          <a:prstGeom prst="rect">
            <a:avLst/>
          </a:prstGeom>
        </p:spPr>
      </p:pic>
    </p:spTree>
    <p:extLst>
      <p:ext uri="{BB962C8B-B14F-4D97-AF65-F5344CB8AC3E}">
        <p14:creationId xmlns:p14="http://schemas.microsoft.com/office/powerpoint/2010/main" val="23994830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D167D-27D1-4BEF-A226-F937304276A2}"/>
              </a:ext>
            </a:extLst>
          </p:cNvPr>
          <p:cNvSpPr>
            <a:spLocks noGrp="1"/>
          </p:cNvSpPr>
          <p:nvPr>
            <p:ph idx="1"/>
          </p:nvPr>
        </p:nvSpPr>
        <p:spPr/>
        <p:txBody>
          <a:bodyPr/>
          <a:lstStyle/>
          <a:p>
            <a:pPr marL="514350" indent="-514350">
              <a:buFont typeface="+mj-lt"/>
              <a:buAutoNum type="arabicPeriod"/>
            </a:pPr>
            <a:r>
              <a:rPr lang="en-US" dirty="0">
                <a:solidFill>
                  <a:srgbClr val="222222"/>
                </a:solidFill>
                <a:latin typeface="Calibri (body)"/>
              </a:rPr>
              <a:t>Hirte, G. and Nitzsche, E. (2013). Evaluating policies to achieve emission goals in urban road transport. </a:t>
            </a:r>
          </a:p>
          <a:p>
            <a:pPr lvl="1"/>
            <a:r>
              <a:rPr lang="en-US" dirty="0"/>
              <a:t>This study evaluates the effectiveness of different instruments for achieving emission goals on the urban level, and also investigates their impacts on other externalities: accidents, CO</a:t>
            </a:r>
            <a:r>
              <a:rPr lang="en-US" baseline="-25000" dirty="0"/>
              <a:t>2</a:t>
            </a:r>
            <a:r>
              <a:rPr lang="en-US" dirty="0"/>
              <a:t>, noise, and travel time</a:t>
            </a:r>
          </a:p>
          <a:p>
            <a:pPr marL="514350" indent="-514350">
              <a:buFont typeface="+mj-lt"/>
              <a:buAutoNum type="arabicPeriod"/>
            </a:pPr>
            <a:r>
              <a:rPr lang="en-US" dirty="0"/>
              <a:t>Satiennam et al. (2006). A study on the introduction of bus rapid transit system in Asian developing cities: A case study on Bangkok Metropolitan Administration Project.</a:t>
            </a:r>
          </a:p>
          <a:p>
            <a:pPr lvl="1"/>
            <a:r>
              <a:rPr lang="en-US" dirty="0"/>
              <a:t>This study tests different scenarios for a BRT system development in Bangkok, for the reduction of pollutant emissions, but also investigates traffic conditions and how they change because of these scenarios (total travel distance, total travel time, and average speed)</a:t>
            </a:r>
          </a:p>
          <a:p>
            <a:pPr lvl="1"/>
            <a:endParaRPr lang="en-US" dirty="0"/>
          </a:p>
          <a:p>
            <a:pPr marL="971550" lvl="1" indent="-514350">
              <a:buFont typeface="+mj-lt"/>
              <a:buAutoNum type="arabicPeriod"/>
            </a:pPr>
            <a:endParaRPr lang="en-US" dirty="0"/>
          </a:p>
        </p:txBody>
      </p:sp>
      <p:sp>
        <p:nvSpPr>
          <p:cNvPr id="3" name="Title 2">
            <a:extLst>
              <a:ext uri="{FF2B5EF4-FFF2-40B4-BE49-F238E27FC236}">
                <a16:creationId xmlns:a16="http://schemas.microsoft.com/office/drawing/2014/main" id="{CBFB1D67-DED6-4D86-BDA8-C69039ACDB25}"/>
              </a:ext>
            </a:extLst>
          </p:cNvPr>
          <p:cNvSpPr>
            <a:spLocks noGrp="1"/>
          </p:cNvSpPr>
          <p:nvPr>
            <p:ph type="title"/>
          </p:nvPr>
        </p:nvSpPr>
        <p:spPr/>
        <p:txBody>
          <a:bodyPr/>
          <a:lstStyle/>
          <a:p>
            <a:r>
              <a:rPr lang="en-US" dirty="0"/>
              <a:t>Examples/ Case Studies</a:t>
            </a:r>
          </a:p>
        </p:txBody>
      </p:sp>
    </p:spTree>
    <p:extLst>
      <p:ext uri="{BB962C8B-B14F-4D97-AF65-F5344CB8AC3E}">
        <p14:creationId xmlns:p14="http://schemas.microsoft.com/office/powerpoint/2010/main" val="1383812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1AD167D-27D1-4BEF-A226-F937304276A2}"/>
              </a:ext>
            </a:extLst>
          </p:cNvPr>
          <p:cNvSpPr>
            <a:spLocks noGrp="1"/>
          </p:cNvSpPr>
          <p:nvPr>
            <p:ph idx="1"/>
          </p:nvPr>
        </p:nvSpPr>
        <p:spPr/>
        <p:txBody>
          <a:bodyPr>
            <a:normAutofit/>
          </a:bodyPr>
          <a:lstStyle/>
          <a:p>
            <a:pPr marL="514350" indent="-514350">
              <a:buFont typeface="+mj-lt"/>
              <a:buAutoNum type="arabicPeriod"/>
            </a:pPr>
            <a:r>
              <a:rPr lang="en-US" dirty="0">
                <a:solidFill>
                  <a:srgbClr val="222222"/>
                </a:solidFill>
                <a:latin typeface="Calibri (body)"/>
              </a:rPr>
              <a:t>Rotaris et al. (2010). The urban road pricing scheme to curb pollution in Milan, Italy: Description, impacts and preliminary cost–benefit analysis assessment.</a:t>
            </a:r>
          </a:p>
          <a:p>
            <a:pPr lvl="1"/>
            <a:r>
              <a:rPr lang="en-US" dirty="0"/>
              <a:t>This study evaluates the impacts of the Milan </a:t>
            </a:r>
            <a:r>
              <a:rPr lang="en-US" dirty="0" err="1"/>
              <a:t>Ecopass</a:t>
            </a:r>
            <a:r>
              <a:rPr lang="en-US" dirty="0"/>
              <a:t> scheme, and presents a preliminary cost–benefit analysis, showing that the scheme didn’t only curb emissions but also traffic congestion and accidents.</a:t>
            </a:r>
          </a:p>
          <a:p>
            <a:pPr marL="514350" indent="-514350">
              <a:buFont typeface="+mj-lt"/>
              <a:buAutoNum type="arabicPeriod"/>
            </a:pPr>
            <a:r>
              <a:rPr lang="en-US" dirty="0"/>
              <a:t>Santi et al. (2014). Quantifying the benefits of vehicle pooling with shareability networks. </a:t>
            </a:r>
          </a:p>
          <a:p>
            <a:pPr lvl="1"/>
            <a:r>
              <a:rPr lang="en-US" dirty="0"/>
              <a:t>This study evaluates the impacts of sharing taxi trips on passenger discomfort as determined by longer travel times, in addition to cumulative trip length, service cost and emissions.</a:t>
            </a:r>
          </a:p>
        </p:txBody>
      </p:sp>
      <p:sp>
        <p:nvSpPr>
          <p:cNvPr id="3" name="Title 2">
            <a:extLst>
              <a:ext uri="{FF2B5EF4-FFF2-40B4-BE49-F238E27FC236}">
                <a16:creationId xmlns:a16="http://schemas.microsoft.com/office/drawing/2014/main" id="{CBFB1D67-DED6-4D86-BDA8-C69039ACDB25}"/>
              </a:ext>
            </a:extLst>
          </p:cNvPr>
          <p:cNvSpPr>
            <a:spLocks noGrp="1"/>
          </p:cNvSpPr>
          <p:nvPr>
            <p:ph type="title"/>
          </p:nvPr>
        </p:nvSpPr>
        <p:spPr/>
        <p:txBody>
          <a:bodyPr/>
          <a:lstStyle/>
          <a:p>
            <a:r>
              <a:rPr lang="en-US" dirty="0"/>
              <a:t>Examples/ Case Studies</a:t>
            </a:r>
          </a:p>
        </p:txBody>
      </p:sp>
    </p:spTree>
    <p:extLst>
      <p:ext uri="{BB962C8B-B14F-4D97-AF65-F5344CB8AC3E}">
        <p14:creationId xmlns:p14="http://schemas.microsoft.com/office/powerpoint/2010/main" val="637516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What other co-benefits may arise from policies targeting TRAP reduction?</a:t>
            </a:r>
          </a:p>
          <a:p>
            <a:r>
              <a:rPr lang="en-US" dirty="0"/>
              <a:t>What impact will emerging technology (e.g. autonomous vehicles) have on co-benefits?</a:t>
            </a:r>
          </a:p>
          <a:p>
            <a:r>
              <a:rPr lang="en-US" dirty="0"/>
              <a:t>What is impact of strategies and policies aimed at mitigating TRAP on climate change? What do these impacts depend on?</a:t>
            </a:r>
          </a:p>
          <a:p>
            <a:r>
              <a:rPr lang="en-US" dirty="0"/>
              <a:t>How important is the local context in defining co-benefits and co-costs of policies and strategies?</a:t>
            </a:r>
          </a:p>
          <a:p>
            <a:r>
              <a:rPr lang="en-US" dirty="0"/>
              <a:t>Under what circumstances does the inclusion of co-benefits result in double counting? How do we methodologically deal with this potential issue?</a:t>
            </a:r>
          </a:p>
          <a:p>
            <a:pPr marL="0" indent="0">
              <a:buNone/>
            </a:pPr>
            <a:endParaRPr lang="en-US"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Discussion</a:t>
            </a:r>
          </a:p>
        </p:txBody>
      </p:sp>
    </p:spTree>
    <p:extLst>
      <p:ext uri="{BB962C8B-B14F-4D97-AF65-F5344CB8AC3E}">
        <p14:creationId xmlns:p14="http://schemas.microsoft.com/office/powerpoint/2010/main" val="379298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027501" y="177302"/>
            <a:ext cx="10136997" cy="931207"/>
          </a:xfrm>
        </p:spPr>
        <p:txBody>
          <a:bodyPr>
            <a:noAutofit/>
          </a:bodyPr>
          <a:lstStyle/>
          <a:p>
            <a:r>
              <a:rPr lang="en-US" sz="4000" dirty="0"/>
              <a:t>Lecture #53: Co-Benefits</a:t>
            </a:r>
          </a:p>
        </p:txBody>
      </p:sp>
      <p:sp>
        <p:nvSpPr>
          <p:cNvPr id="4" name="Rectangle 3">
            <a:extLst>
              <a:ext uri="{FF2B5EF4-FFF2-40B4-BE49-F238E27FC236}">
                <a16:creationId xmlns:a16="http://schemas.microsoft.com/office/drawing/2014/main" id="{17F630E7-C28D-491C-BDA4-DB81C6329D6F}"/>
              </a:ext>
            </a:extLst>
          </p:cNvPr>
          <p:cNvSpPr/>
          <p:nvPr/>
        </p:nvSpPr>
        <p:spPr>
          <a:xfrm>
            <a:off x="651164" y="1741162"/>
            <a:ext cx="10432472" cy="584775"/>
          </a:xfrm>
          <a:prstGeom prst="rect">
            <a:avLst/>
          </a:prstGeom>
        </p:spPr>
        <p:txBody>
          <a:bodyPr wrap="square">
            <a:spAutoFit/>
          </a:bodyPr>
          <a:lstStyle/>
          <a:p>
            <a:endParaRPr lang="en-US" sz="3200" b="1" dirty="0"/>
          </a:p>
        </p:txBody>
      </p:sp>
      <p:sp>
        <p:nvSpPr>
          <p:cNvPr id="7" name="TextBox 6">
            <a:extLst>
              <a:ext uri="{FF2B5EF4-FFF2-40B4-BE49-F238E27FC236}">
                <a16:creationId xmlns:a16="http://schemas.microsoft.com/office/drawing/2014/main" id="{5E5B6D5D-5836-487B-869C-1F1BA08F3CB0}"/>
              </a:ext>
            </a:extLst>
          </p:cNvPr>
          <p:cNvSpPr txBox="1"/>
          <p:nvPr/>
        </p:nvSpPr>
        <p:spPr>
          <a:xfrm>
            <a:off x="946639" y="2459504"/>
            <a:ext cx="10298723" cy="2308324"/>
          </a:xfrm>
          <a:prstGeom prst="rect">
            <a:avLst/>
          </a:prstGeom>
          <a:noFill/>
        </p:spPr>
        <p:txBody>
          <a:bodyPr wrap="square" rtlCol="0">
            <a:spAutoFit/>
          </a:bodyPr>
          <a:lstStyle/>
          <a:p>
            <a:pPr algn="ctr"/>
            <a:r>
              <a:rPr lang="en-US" sz="2400" b="1" dirty="0"/>
              <a:t>Haneen Khreis and Kristen Sanchez</a:t>
            </a:r>
          </a:p>
          <a:p>
            <a:pPr algn="ctr"/>
            <a:r>
              <a:rPr lang="en-US" sz="2400" b="1" dirty="0"/>
              <a:t>Texas A&amp;M Transportation Institute</a:t>
            </a:r>
          </a:p>
          <a:p>
            <a:pPr algn="ctr"/>
            <a:r>
              <a:rPr lang="en-US" sz="2400" b="1" dirty="0">
                <a:hlinkClick r:id="rId3"/>
              </a:rPr>
              <a:t>H-Khreis@tti.tamu.edu</a:t>
            </a:r>
            <a:r>
              <a:rPr lang="en-US" sz="2400" b="1" dirty="0"/>
              <a:t>, (979) 317-2799 x42799</a:t>
            </a:r>
          </a:p>
          <a:p>
            <a:pPr algn="ctr"/>
            <a:r>
              <a:rPr lang="en-US" sz="2400" b="1" dirty="0">
                <a:hlinkClick r:id="rId4"/>
              </a:rPr>
              <a:t>K-Sanchez@tti.tamu.edu</a:t>
            </a:r>
            <a:r>
              <a:rPr lang="en-US" sz="2400" b="1" dirty="0"/>
              <a:t>, (979) 317-2816</a:t>
            </a:r>
          </a:p>
          <a:p>
            <a:pPr algn="ctr"/>
            <a:r>
              <a:rPr lang="en-US" sz="2400" b="1" dirty="0"/>
              <a:t>The author declares that there is no conflict of interest</a:t>
            </a:r>
          </a:p>
          <a:p>
            <a:pPr algn="ctr"/>
            <a:r>
              <a:rPr lang="en-US" sz="2400" b="1" dirty="0"/>
              <a:t>Lecture Track(s): HT/TT/PPT</a:t>
            </a:r>
            <a:endParaRPr lang="en-US" sz="2400" b="1" dirty="0">
              <a:solidFill>
                <a:srgbClr val="FF0000"/>
              </a:solidFill>
            </a:endParaRPr>
          </a:p>
        </p:txBody>
      </p:sp>
    </p:spTree>
    <p:extLst>
      <p:ext uri="{BB962C8B-B14F-4D97-AF65-F5344CB8AC3E}">
        <p14:creationId xmlns:p14="http://schemas.microsoft.com/office/powerpoint/2010/main" val="19941406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r>
              <a:rPr lang="en-US" dirty="0"/>
              <a:t>Consistent data and reporting</a:t>
            </a:r>
          </a:p>
          <a:p>
            <a:r>
              <a:rPr lang="en-US" dirty="0"/>
              <a:t>Account for confounding factors</a:t>
            </a:r>
          </a:p>
          <a:p>
            <a:r>
              <a:rPr lang="en-US" dirty="0"/>
              <a:t>Account for the wider range of co-benefits </a:t>
            </a:r>
          </a:p>
          <a:p>
            <a:r>
              <a:rPr lang="en-US" dirty="0"/>
              <a:t>Account for the wider range of co-costs</a:t>
            </a:r>
          </a:p>
          <a:p>
            <a:r>
              <a:rPr lang="en-US" dirty="0"/>
              <a:t>Avoid double counting</a:t>
            </a:r>
          </a:p>
          <a:p>
            <a:r>
              <a:rPr lang="en-US" dirty="0"/>
              <a:t>Monetize the co-benefits and co-costs </a:t>
            </a:r>
          </a:p>
          <a:p>
            <a:r>
              <a:rPr lang="en-US" dirty="0"/>
              <a:t>Better geographical coverage and analysis</a:t>
            </a:r>
          </a:p>
          <a:p>
            <a:r>
              <a:rPr lang="en-US" dirty="0"/>
              <a:t>More interdisciplinary collaboration</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Research Gaps and Future Directions</a:t>
            </a:r>
          </a:p>
        </p:txBody>
      </p:sp>
    </p:spTree>
    <p:extLst>
      <p:ext uri="{BB962C8B-B14F-4D97-AF65-F5344CB8AC3E}">
        <p14:creationId xmlns:p14="http://schemas.microsoft.com/office/powerpoint/2010/main" val="923254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normAutofit lnSpcReduction="10000"/>
          </a:bodyPr>
          <a:lstStyle/>
          <a:p>
            <a:r>
              <a:rPr lang="en-US" dirty="0"/>
              <a:t>Reducing traffic emissions</a:t>
            </a:r>
            <a:r>
              <a:rPr lang="en-US" b="1" dirty="0"/>
              <a:t> </a:t>
            </a:r>
            <a:r>
              <a:rPr lang="en-US" dirty="0"/>
              <a:t>reduces TRAP, exposures, and health impacts associated with TRAP exposure. This reduction may also result in other co-benefits and potentially co-costs (or unintended negative consequences). </a:t>
            </a:r>
          </a:p>
          <a:p>
            <a:r>
              <a:rPr lang="en-US" dirty="0"/>
              <a:t>Co-benefits include energy and GHG emission reduction, active transportation, safety, improved public transport systems, congestion reduction, noise reduction, and economic benefits.</a:t>
            </a:r>
          </a:p>
          <a:p>
            <a:r>
              <a:rPr lang="en-US" dirty="0"/>
              <a:t>These co-benefits, and importantly the co-costs, are not well researched.</a:t>
            </a:r>
          </a:p>
          <a:p>
            <a:r>
              <a:rPr lang="en-US" dirty="0"/>
              <a:t>However, they are important considerations that can make policies more “sellable” to stakeholders or demonstrate that there are “win-wins” to be had in efforts to reduce TRAP.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Take-Home Messages</a:t>
            </a:r>
          </a:p>
        </p:txBody>
      </p:sp>
    </p:spTree>
    <p:extLst>
      <p:ext uri="{BB962C8B-B14F-4D97-AF65-F5344CB8AC3E}">
        <p14:creationId xmlns:p14="http://schemas.microsoft.com/office/powerpoint/2010/main" val="19754372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434749"/>
            <a:ext cx="10366093" cy="4584086"/>
          </a:xfrm>
        </p:spPr>
        <p:txBody>
          <a:bodyPr>
            <a:normAutofit/>
          </a:bodyPr>
          <a:lstStyle/>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AR3 ……………………………………………….…………………… Third Assessment Report</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BMI……………………………………………………………..………….………. Body Mass Index</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CMAQ …..………………….. Congestion Mitigation and Air Quality Improvement</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CO…………………………………......…………………………………………..Carbon Monoxide</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CO</a:t>
            </a:r>
            <a:r>
              <a:rPr lang="en-US" sz="2400" baseline="-25000" dirty="0">
                <a:latin typeface="Calibri" panose="020F0502020204030204" pitchFamily="34" charset="0"/>
                <a:ea typeface="Calibri" panose="020F0502020204030204" pitchFamily="34" charset="0"/>
                <a:cs typeface="Times New Roman" panose="02020603050405020304" pitchFamily="18" charset="0"/>
              </a:rPr>
              <a:t>2</a:t>
            </a:r>
            <a:r>
              <a:rPr lang="en-US" sz="2400" dirty="0">
                <a:latin typeface="Calibri" panose="020F0502020204030204" pitchFamily="34" charset="0"/>
                <a:ea typeface="Calibri" panose="020F0502020204030204" pitchFamily="34" charset="0"/>
                <a:cs typeface="Times New Roman" panose="02020603050405020304" pitchFamily="18" charset="0"/>
              </a:rPr>
              <a:t> ……………………………….........……………………………………….......Carbon Dioxide</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EPA………………………………………….………..U.S. Environmental Protection Agency</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EV……………………………………………………………………….……………...Electric Vehicles</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GDP ……………………………………………………………….….... </a:t>
            </a:r>
            <a:r>
              <a:rPr lang="en-US" sz="2400">
                <a:latin typeface="Calibri" panose="020F0502020204030204" pitchFamily="34" charset="0"/>
                <a:ea typeface="Calibri" panose="020F0502020204030204" pitchFamily="34" charset="0"/>
                <a:cs typeface="Times New Roman" panose="02020603050405020304" pitchFamily="18" charset="0"/>
              </a:rPr>
              <a:t>Gross </a:t>
            </a:r>
            <a:r>
              <a:rPr lang="en-US" sz="2400" dirty="0">
                <a:latin typeface="Calibri" panose="020F0502020204030204" pitchFamily="34" charset="0"/>
                <a:ea typeface="Calibri" panose="020F0502020204030204" pitchFamily="34" charset="0"/>
                <a:cs typeface="Times New Roman" panose="02020603050405020304" pitchFamily="18" charset="0"/>
              </a:rPr>
              <a:t>Domestic Product</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GHG………….………………………………………………………………………. Greenhouse Gas</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Tree>
    <p:extLst>
      <p:ext uri="{BB962C8B-B14F-4D97-AF65-F5344CB8AC3E}">
        <p14:creationId xmlns:p14="http://schemas.microsoft.com/office/powerpoint/2010/main" val="15730858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List of Abbreviations</a:t>
            </a:r>
          </a:p>
        </p:txBody>
      </p:sp>
      <p:sp>
        <p:nvSpPr>
          <p:cNvPr id="7" name="TextBox 6">
            <a:extLst>
              <a:ext uri="{FF2B5EF4-FFF2-40B4-BE49-F238E27FC236}">
                <a16:creationId xmlns:a16="http://schemas.microsoft.com/office/drawing/2014/main" id="{59243AF8-1F0D-4ED2-9769-88EC68A40335}"/>
              </a:ext>
            </a:extLst>
          </p:cNvPr>
          <p:cNvSpPr txBox="1"/>
          <p:nvPr/>
        </p:nvSpPr>
        <p:spPr>
          <a:xfrm>
            <a:off x="838200" y="1527858"/>
            <a:ext cx="11095299" cy="4949881"/>
          </a:xfrm>
          <a:prstGeom prst="rect">
            <a:avLst/>
          </a:prstGeom>
          <a:noFill/>
        </p:spPr>
        <p:txBody>
          <a:bodyPr wrap="square">
            <a:spAutoFit/>
          </a:bodyPr>
          <a:lstStyle/>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HIA………………………………………………………………………………….Health Impact Assessment</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ICEV ………..…………………………..…………………………..Internal Combustion Engine Vehicle</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IPCC …………………………………………...…….. Intergovernmental Panel on Climate Change</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NO</a:t>
            </a:r>
            <a:r>
              <a:rPr lang="en-US" sz="2400" baseline="-25000" dirty="0">
                <a:latin typeface="Calibri" panose="020F0502020204030204" pitchFamily="34" charset="0"/>
                <a:ea typeface="Calibri" panose="020F0502020204030204" pitchFamily="34" charset="0"/>
                <a:cs typeface="Times New Roman" panose="02020603050405020304" pitchFamily="18" charset="0"/>
              </a:rPr>
              <a:t>X</a:t>
            </a:r>
            <a:r>
              <a:rPr lang="en-US" sz="2400" dirty="0">
                <a:latin typeface="Calibri" panose="020F0502020204030204" pitchFamily="34" charset="0"/>
                <a:ea typeface="Calibri" panose="020F0502020204030204" pitchFamily="34" charset="0"/>
                <a:cs typeface="Times New Roman" panose="02020603050405020304" pitchFamily="18" charset="0"/>
              </a:rPr>
              <a:t> ………………………………………………………………………………………………..Nitrogen Oxides</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OECD.……………………………</a:t>
            </a:r>
            <a:r>
              <a:rPr lang="en-US" sz="2400" dirty="0" err="1">
                <a:latin typeface="Calibri" panose="020F0502020204030204" pitchFamily="34" charset="0"/>
                <a:ea typeface="Calibri" panose="020F0502020204030204" pitchFamily="34" charset="0"/>
                <a:cs typeface="Times New Roman" panose="02020603050405020304" pitchFamily="18" charset="0"/>
              </a:rPr>
              <a:t>Organisation</a:t>
            </a:r>
            <a:r>
              <a:rPr lang="en-US" sz="2400" dirty="0">
                <a:latin typeface="Calibri" panose="020F0502020204030204" pitchFamily="34" charset="0"/>
                <a:ea typeface="Calibri" panose="020F0502020204030204" pitchFamily="34" charset="0"/>
                <a:cs typeface="Times New Roman" panose="02020603050405020304" pitchFamily="18" charset="0"/>
              </a:rPr>
              <a:t> for Economic Co-operation and Development</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PM…………………………..………………………………………………………………….Particulate Matter</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PM</a:t>
            </a:r>
            <a:r>
              <a:rPr lang="en-US" sz="2400" baseline="-25000" dirty="0">
                <a:latin typeface="Calibri" panose="020F0502020204030204" pitchFamily="34" charset="0"/>
                <a:ea typeface="Calibri" panose="020F0502020204030204" pitchFamily="34" charset="0"/>
                <a:cs typeface="Times New Roman" panose="02020603050405020304" pitchFamily="18" charset="0"/>
              </a:rPr>
              <a:t>10</a:t>
            </a:r>
            <a:r>
              <a:rPr lang="en-US" sz="2400" dirty="0">
                <a:latin typeface="Calibri" panose="020F0502020204030204" pitchFamily="34" charset="0"/>
                <a:ea typeface="Calibri" panose="020F0502020204030204" pitchFamily="34" charset="0"/>
                <a:cs typeface="Times New Roman" panose="02020603050405020304" pitchFamily="18" charset="0"/>
              </a:rPr>
              <a:t>………Particulate Matter with a Diameter Less Than or Equal to 10 Micrometers</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SEM………………………………………………………………………………….Systematic Evidence Map</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TRAP………………………….…………………………...……….…………. Traffic-Related Air Pollution</a:t>
            </a:r>
          </a:p>
          <a:p>
            <a:pPr marL="0" lvl="0" indent="0">
              <a:lnSpc>
                <a:spcPct val="107000"/>
              </a:lnSpc>
              <a:spcBef>
                <a:spcPts val="0"/>
              </a:spcBef>
              <a:spcAft>
                <a:spcPts val="800"/>
              </a:spcAft>
              <a:buNone/>
              <a:tabLst>
                <a:tab pos="457200" algn="l"/>
              </a:tabLst>
            </a:pPr>
            <a:r>
              <a:rPr lang="en-US" sz="2400" dirty="0">
                <a:latin typeface="Calibri" panose="020F0502020204030204" pitchFamily="34" charset="0"/>
                <a:ea typeface="Calibri" panose="020F0502020204030204" pitchFamily="34" charset="0"/>
                <a:cs typeface="Times New Roman" panose="02020603050405020304" pitchFamily="18" charset="0"/>
              </a:rPr>
              <a:t>VMT……………………………….…………………………..………………………. Vehicle Miles Traveled</a:t>
            </a:r>
          </a:p>
        </p:txBody>
      </p:sp>
    </p:spTree>
    <p:extLst>
      <p:ext uri="{BB962C8B-B14F-4D97-AF65-F5344CB8AC3E}">
        <p14:creationId xmlns:p14="http://schemas.microsoft.com/office/powerpoint/2010/main" val="177820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8598" y="1408757"/>
            <a:ext cx="11214643" cy="4771129"/>
          </a:xfrm>
        </p:spPr>
        <p:txBody>
          <a:bodyPr>
            <a:noAutofit/>
          </a:bodyPr>
          <a:lstStyle/>
          <a:p>
            <a:r>
              <a:rPr lang="en-US" sz="2000" dirty="0"/>
              <a:t>Aldy, J.E., </a:t>
            </a:r>
            <a:r>
              <a:rPr lang="en-US" sz="2000" dirty="0" err="1"/>
              <a:t>Kotchen</a:t>
            </a:r>
            <a:r>
              <a:rPr lang="en-US" sz="2000" dirty="0"/>
              <a:t>, M., Evans, M.F., Fowlie, M., Levinson, A. and Palmer, K., 2020. Co-Benefits and Regulatory Impact Analysis: Theory and Evidence from Federal Air Quality Regulations (No. w27603). National Bureau of Economic Research.</a:t>
            </a:r>
          </a:p>
          <a:p>
            <a:r>
              <a:rPr lang="en-US" sz="2000" dirty="0"/>
              <a:t>Flint, E. and Cummins, S. (2016) ‘Active commuting and obesity in mid-life: cross-sectional, observational evidence from UK Biobank’, </a:t>
            </a:r>
            <a:r>
              <a:rPr lang="en-US" sz="2000" i="1" dirty="0"/>
              <a:t>The Lancet Diabetes &amp; Endocrinology</a:t>
            </a:r>
            <a:r>
              <a:rPr lang="en-US" sz="2000" dirty="0"/>
              <a:t>. Elsevier, 4(5), pp. 420–435. </a:t>
            </a:r>
            <a:r>
              <a:rPr lang="en-US" sz="2000" dirty="0" err="1"/>
              <a:t>doi</a:t>
            </a:r>
            <a:r>
              <a:rPr lang="en-US" sz="2000" dirty="0"/>
              <a:t>: 10.1016/S2213-8587(16)00053-X.</a:t>
            </a:r>
          </a:p>
          <a:p>
            <a:r>
              <a:rPr lang="en-US" sz="2000" dirty="0"/>
              <a:t>Gao, J. </a:t>
            </a:r>
            <a:r>
              <a:rPr lang="en-US" sz="2000" i="1" dirty="0"/>
              <a:t>et al.</a:t>
            </a:r>
            <a:r>
              <a:rPr lang="en-US" sz="2000" dirty="0"/>
              <a:t> (2018) ‘Public health co-benefits of greenhouse gas emissions reduction: A systematic review’, </a:t>
            </a:r>
            <a:r>
              <a:rPr lang="en-US" sz="2000" i="1" dirty="0"/>
              <a:t>Science of The Total Environment</a:t>
            </a:r>
            <a:r>
              <a:rPr lang="en-US" sz="2000" dirty="0"/>
              <a:t>, 627, pp. 388–402. doi: 10.1016/j.scitotenv.2018.01.193.</a:t>
            </a:r>
          </a:p>
          <a:p>
            <a:r>
              <a:rPr lang="en-US" sz="2000" dirty="0"/>
              <a:t>Guo, L., Huang, S. and </a:t>
            </a:r>
            <a:r>
              <a:rPr lang="en-US" sz="2000" dirty="0" err="1"/>
              <a:t>Sadek</a:t>
            </a:r>
            <a:r>
              <a:rPr lang="en-US" sz="2000" dirty="0"/>
              <a:t>, A.W., 2013. An evaluation of environmental benefits of time-dependent green routing in the greater Buffalo–Niagara region. Journal of Intelligent Transportation Systems, 17(1), pp.18-30.</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9810790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8598" y="1408757"/>
            <a:ext cx="11214643" cy="4771129"/>
          </a:xfrm>
        </p:spPr>
        <p:txBody>
          <a:bodyPr>
            <a:noAutofit/>
          </a:bodyPr>
          <a:lstStyle/>
          <a:p>
            <a:r>
              <a:rPr lang="en-US" sz="2000" dirty="0"/>
              <a:t>Gouldson, A., Sudmant, A., Khreis, H. and Papargyropoulou, E., 2018. The economic and social benefits of low-carbon cities: a systematic review of the evidence. Coalition for Urban Transitions: Washington, DC, USA.</a:t>
            </a:r>
          </a:p>
          <a:p>
            <a:r>
              <a:rPr lang="en-US" sz="2000" dirty="0"/>
              <a:t>Hirte, G. and Nitzsche, E., 2013. Evaluating policies to achieve emission goals in urban road transport. </a:t>
            </a:r>
            <a:r>
              <a:rPr lang="en-US" sz="2000" dirty="0" err="1"/>
              <a:t>Zeitschrift</a:t>
            </a:r>
            <a:r>
              <a:rPr lang="en-US" sz="2000" dirty="0"/>
              <a:t> </a:t>
            </a:r>
            <a:r>
              <a:rPr lang="en-US" sz="2000" dirty="0" err="1"/>
              <a:t>für</a:t>
            </a:r>
            <a:r>
              <a:rPr lang="en-US" sz="2000" dirty="0"/>
              <a:t> </a:t>
            </a:r>
            <a:r>
              <a:rPr lang="en-US" sz="2000" dirty="0" err="1"/>
              <a:t>Verkehrswissenschaft</a:t>
            </a:r>
            <a:r>
              <a:rPr lang="en-US" sz="2000" dirty="0"/>
              <a:t>, 84(2), pp.112-137.</a:t>
            </a:r>
          </a:p>
          <a:p>
            <a:r>
              <a:rPr lang="en-US" sz="2000" dirty="0"/>
              <a:t>IPCC (2001): Climate Change 2001: The Scientific Basis. Contribution of Working Group I to the Third Assessment Report of the Intergovernmental Panel on Climate Change [Houghton, J.T., Y. Ding, D.J. Griggs, M. </a:t>
            </a:r>
            <a:r>
              <a:rPr lang="en-US" sz="2000" dirty="0" err="1"/>
              <a:t>Noguer</a:t>
            </a:r>
            <a:r>
              <a:rPr lang="en-US" sz="2000" dirty="0"/>
              <a:t>, P.J. van der Linden, X. Dai, K. Maskell, and C.A. Johnson (eds.)]. Cambridge University Press, Cambridge, United Kingdom and New York, NY, USA, 881pp.</a:t>
            </a:r>
          </a:p>
          <a:p>
            <a:r>
              <a:rPr lang="en-US" sz="2000" dirty="0"/>
              <a:t>Khreis, H. </a:t>
            </a:r>
            <a:r>
              <a:rPr lang="en-US" sz="2000" i="1" dirty="0"/>
              <a:t>et al.</a:t>
            </a:r>
            <a:r>
              <a:rPr lang="en-US" sz="2000" dirty="0"/>
              <a:t> (2019) </a:t>
            </a:r>
            <a:r>
              <a:rPr lang="en-US" sz="2000" i="1" dirty="0"/>
              <a:t>Transportation and Health: A Conceptual Model and Literature Review</a:t>
            </a:r>
            <a:r>
              <a:rPr lang="en-US" sz="2000" dirty="0"/>
              <a:t>. College Station, Texas. Available at: https://www.carteeh.org/14-pathways-to-health-project-brief/.</a:t>
            </a:r>
          </a:p>
          <a:p>
            <a:pPr marL="0" indent="0">
              <a:buNone/>
            </a:pPr>
            <a:endParaRPr lang="en-US" sz="2000" dirty="0"/>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13581811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88598" y="1408757"/>
            <a:ext cx="11214643" cy="4771129"/>
          </a:xfrm>
        </p:spPr>
        <p:txBody>
          <a:bodyPr>
            <a:noAutofit/>
          </a:bodyPr>
          <a:lstStyle/>
          <a:p>
            <a:r>
              <a:rPr lang="en-US" sz="2000" dirty="0"/>
              <a:t>Khreis, H., de Hoogh, K. and Nieuwenhuijsen, M. J. (2018) ‘Full-chain health impact assessment of traffic-related air pollution and childhood asthma’, </a:t>
            </a:r>
            <a:r>
              <a:rPr lang="en-US" sz="2000" i="1" dirty="0"/>
              <a:t>Environment International</a:t>
            </a:r>
            <a:r>
              <a:rPr lang="en-US" sz="2000" dirty="0"/>
              <a:t>. Elsevier, 114(November 2017), pp. 365–375. </a:t>
            </a:r>
            <a:r>
              <a:rPr lang="en-US" sz="2000" dirty="0" err="1"/>
              <a:t>doi</a:t>
            </a:r>
            <a:r>
              <a:rPr lang="en-US" sz="2000" dirty="0"/>
              <a:t>: 10.1016/j.envint.2018.03.008.</a:t>
            </a:r>
          </a:p>
          <a:p>
            <a:r>
              <a:rPr lang="en-US" sz="2000" dirty="0"/>
              <a:t>Kite, C. (2019) ‘Emissions Impacts of Electrifying Passenger Cars in Texas’, in </a:t>
            </a:r>
            <a:r>
              <a:rPr lang="en-US" sz="2000" i="1" dirty="0"/>
              <a:t>U.S. Environmental Protection Agency 2019 International Emissions Inventory Conference</a:t>
            </a:r>
            <a:r>
              <a:rPr lang="en-US" sz="2000" dirty="0"/>
              <a:t>. Dallas, Texas.</a:t>
            </a:r>
          </a:p>
          <a:p>
            <a:r>
              <a:rPr lang="en-US" sz="2000" dirty="0"/>
              <a:t>Maizlish, N. </a:t>
            </a:r>
            <a:r>
              <a:rPr lang="en-US" sz="2000" i="1" dirty="0"/>
              <a:t>et al.</a:t>
            </a:r>
            <a:r>
              <a:rPr lang="en-US" sz="2000" dirty="0"/>
              <a:t> (2013) ‘Health Cobenefits and Transportation-Related Reductions in Greenhouse Gas Emissions in the San Francisco Bay Area’, </a:t>
            </a:r>
            <a:r>
              <a:rPr lang="en-US" sz="2000" i="1" dirty="0"/>
              <a:t>American Journal of Public Health</a:t>
            </a:r>
            <a:r>
              <a:rPr lang="en-US" sz="2000" dirty="0"/>
              <a:t>, 103(4), pp. 703–709. doi: 10.2105/AJPH.2012.300939.</a:t>
            </a:r>
          </a:p>
          <a:p>
            <a:r>
              <a:rPr lang="en-US" sz="2000" dirty="0" err="1"/>
              <a:t>Manaugh</a:t>
            </a:r>
            <a:r>
              <a:rPr lang="en-US" sz="2000" dirty="0"/>
              <a:t>, K. and El- </a:t>
            </a:r>
            <a:r>
              <a:rPr lang="en-US" sz="2000" dirty="0" err="1"/>
              <a:t>Geneidy</a:t>
            </a:r>
            <a:r>
              <a:rPr lang="en-US" sz="2000" dirty="0"/>
              <a:t>, A. (2012) ‘Who benefits from new transportation infrastructure? Using accessibility measures to evaluate social equity in public transport provision’, in </a:t>
            </a:r>
            <a:r>
              <a:rPr lang="en-US" sz="2000" i="1" dirty="0"/>
              <a:t>Accessibility Analysis and Transport Planning</a:t>
            </a:r>
            <a:r>
              <a:rPr lang="en-US" sz="2000" dirty="0"/>
              <a:t>. Edward Elgar Publishing, pp. 211–227. doi: 10.4337/9781781000113.00021.</a:t>
            </a:r>
          </a:p>
          <a:p>
            <a:r>
              <a:rPr lang="en-US" sz="2000" dirty="0" err="1"/>
              <a:t>Markandya</a:t>
            </a:r>
            <a:r>
              <a:rPr lang="en-US" sz="2000" dirty="0"/>
              <a:t>, A. </a:t>
            </a:r>
            <a:r>
              <a:rPr lang="en-US" sz="2000" i="1" dirty="0"/>
              <a:t>et al.</a:t>
            </a:r>
            <a:r>
              <a:rPr lang="en-US" sz="2000" dirty="0"/>
              <a:t> (2018) ‘Health co-benefits from air pollution and mitigation costs of the Paris Agreement: a modelling study’, </a:t>
            </a:r>
            <a:r>
              <a:rPr lang="en-US" sz="2000" i="1" dirty="0"/>
              <a:t>The Lancet Planetary Health</a:t>
            </a:r>
            <a:r>
              <a:rPr lang="en-US" sz="2000" dirty="0"/>
              <a:t>, 2(3), pp. e126–e133. doi: 10.1016/S2542-5196(18)30029-9.</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References </a:t>
            </a:r>
          </a:p>
        </p:txBody>
      </p:sp>
    </p:spTree>
    <p:extLst>
      <p:ext uri="{BB962C8B-B14F-4D97-AF65-F5344CB8AC3E}">
        <p14:creationId xmlns:p14="http://schemas.microsoft.com/office/powerpoint/2010/main" val="26975310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BF7B5-E80B-431D-9BA1-327D7B45DC18}"/>
              </a:ext>
            </a:extLst>
          </p:cNvPr>
          <p:cNvSpPr>
            <a:spLocks noGrp="1"/>
          </p:cNvSpPr>
          <p:nvPr>
            <p:ph idx="1"/>
          </p:nvPr>
        </p:nvSpPr>
        <p:spPr/>
        <p:txBody>
          <a:bodyPr>
            <a:normAutofit fontScale="62500" lnSpcReduction="20000"/>
          </a:bodyPr>
          <a:lstStyle/>
          <a:p>
            <a:r>
              <a:rPr lang="en-US" dirty="0"/>
              <a:t>Martin, A. </a:t>
            </a:r>
            <a:r>
              <a:rPr lang="en-US" i="1" dirty="0"/>
              <a:t>et al.</a:t>
            </a:r>
            <a:r>
              <a:rPr lang="en-US" dirty="0"/>
              <a:t> (2015) ‘Impact of changes in mode of travel to work on changes in body mass index: evidence from the British Household Panel Survey’, </a:t>
            </a:r>
            <a:r>
              <a:rPr lang="en-US" i="1" dirty="0"/>
              <a:t>Journal of Epidemiology and Community Health</a:t>
            </a:r>
            <a:r>
              <a:rPr lang="en-US" dirty="0"/>
              <a:t>, 69(8), pp. 753–761. </a:t>
            </a:r>
            <a:r>
              <a:rPr lang="en-US" dirty="0" err="1"/>
              <a:t>doi</a:t>
            </a:r>
            <a:r>
              <a:rPr lang="en-US" dirty="0"/>
              <a:t>: 10.1136/jech-2014-205211.</a:t>
            </a:r>
          </a:p>
          <a:p>
            <a:r>
              <a:rPr lang="en-US" dirty="0"/>
              <a:t>McCormack, G. R., Giles-</a:t>
            </a:r>
            <a:r>
              <a:rPr lang="en-US" dirty="0" err="1"/>
              <a:t>Corti</a:t>
            </a:r>
            <a:r>
              <a:rPr lang="en-US" dirty="0"/>
              <a:t>, B. and Bulsara, M. (2008) ‘The relationship between destination proximity, destination mix and physical activity behaviors’, </a:t>
            </a:r>
            <a:r>
              <a:rPr lang="en-US" i="1" dirty="0"/>
              <a:t>Preventive Medicine</a:t>
            </a:r>
            <a:r>
              <a:rPr lang="en-US" dirty="0"/>
              <a:t>, 46(1), pp. 33–40. doi: 10.1016/j.ypmed.2007.01.013.</a:t>
            </a:r>
          </a:p>
          <a:p>
            <a:r>
              <a:rPr lang="en-US" dirty="0"/>
              <a:t>Mueller, N. et al. (2015) ‘Health impact assessment of active transportation: a systematic review’, </a:t>
            </a:r>
            <a:r>
              <a:rPr lang="en-US" i="1" dirty="0"/>
              <a:t>Preventive medicine</a:t>
            </a:r>
            <a:r>
              <a:rPr lang="en-US" dirty="0"/>
              <a:t>, 76, pp.103-114. </a:t>
            </a:r>
            <a:r>
              <a:rPr lang="en-US" dirty="0" err="1"/>
              <a:t>doi</a:t>
            </a:r>
            <a:r>
              <a:rPr lang="en-US" dirty="0"/>
              <a:t>: 10.1016/j.ypmed.2015.04.010</a:t>
            </a:r>
          </a:p>
          <a:p>
            <a:r>
              <a:rPr lang="en-US" dirty="0"/>
              <a:t>Perdue, L. A. </a:t>
            </a:r>
            <a:r>
              <a:rPr lang="en-US" i="1" dirty="0"/>
              <a:t>et al.</a:t>
            </a:r>
            <a:r>
              <a:rPr lang="en-US" dirty="0"/>
              <a:t> (2012) ‘Rapid health impact assessment of policies to reduce vehicle miles traveled in Oregon’, </a:t>
            </a:r>
            <a:r>
              <a:rPr lang="en-US" i="1" dirty="0"/>
              <a:t>Public Health</a:t>
            </a:r>
            <a:r>
              <a:rPr lang="en-US" dirty="0"/>
              <a:t>, 126(12), pp. 1063–1071. doi: 10.1016/j.puhe.2011.09.026.</a:t>
            </a:r>
          </a:p>
          <a:p>
            <a:r>
              <a:rPr lang="en-US" dirty="0"/>
              <a:t>Rotaris, L., </a:t>
            </a:r>
            <a:r>
              <a:rPr lang="en-US" dirty="0" err="1"/>
              <a:t>Danielis</a:t>
            </a:r>
            <a:r>
              <a:rPr lang="en-US" dirty="0"/>
              <a:t>, R., </a:t>
            </a:r>
            <a:r>
              <a:rPr lang="en-US" dirty="0" err="1"/>
              <a:t>Marcucci</a:t>
            </a:r>
            <a:r>
              <a:rPr lang="en-US" dirty="0"/>
              <a:t>, E. and </a:t>
            </a:r>
            <a:r>
              <a:rPr lang="en-US" dirty="0" err="1"/>
              <a:t>Massiani</a:t>
            </a:r>
            <a:r>
              <a:rPr lang="en-US" dirty="0"/>
              <a:t>, J., 2010. The urban road pricing scheme to curb pollution in Milan, Italy: Description, impacts and preliminary cost–benefit analysis assessment. Transportation Research Part A: Policy and Practice, 44(5), pp.359-375.</a:t>
            </a:r>
          </a:p>
          <a:p>
            <a:r>
              <a:rPr lang="en-US" dirty="0"/>
              <a:t>Sanchez, K. A. </a:t>
            </a:r>
            <a:r>
              <a:rPr lang="en-US" i="1" dirty="0"/>
              <a:t>et al. </a:t>
            </a:r>
            <a:r>
              <a:rPr lang="en-US" dirty="0"/>
              <a:t>(2020), ‘Urban policy interventions to reduce traffic emissions and traffic-related air pollution: Protocol for a systematic evidence map’, </a:t>
            </a:r>
            <a:r>
              <a:rPr lang="en-US" i="1" dirty="0"/>
              <a:t>Environment International</a:t>
            </a:r>
            <a:r>
              <a:rPr lang="en-US" dirty="0"/>
              <a:t>, 142, pp.105826. doi: 10.1016/j.envint.2020.105826.</a:t>
            </a:r>
          </a:p>
          <a:p>
            <a:r>
              <a:rPr lang="en-US" dirty="0"/>
              <a:t>Santi, P., </a:t>
            </a:r>
            <a:r>
              <a:rPr lang="en-US" dirty="0" err="1"/>
              <a:t>Resta</a:t>
            </a:r>
            <a:r>
              <a:rPr lang="en-US" dirty="0"/>
              <a:t>, G., Szell, M., </a:t>
            </a:r>
            <a:r>
              <a:rPr lang="en-US" dirty="0" err="1"/>
              <a:t>Sobolevsky</a:t>
            </a:r>
            <a:r>
              <a:rPr lang="en-US" dirty="0"/>
              <a:t>, S., </a:t>
            </a:r>
            <a:r>
              <a:rPr lang="en-US" dirty="0" err="1"/>
              <a:t>Strogatz</a:t>
            </a:r>
            <a:r>
              <a:rPr lang="en-US" dirty="0"/>
              <a:t>, S.H. and </a:t>
            </a:r>
            <a:r>
              <a:rPr lang="en-US" dirty="0" err="1"/>
              <a:t>Ratti</a:t>
            </a:r>
            <a:r>
              <a:rPr lang="en-US" dirty="0"/>
              <a:t>, C., 2014. Quantifying the benefits of vehicle pooling with shareability networks. Proceedings of the National Academy of Sciences, 111(37), pp.13290-13294.</a:t>
            </a:r>
          </a:p>
        </p:txBody>
      </p:sp>
      <p:sp>
        <p:nvSpPr>
          <p:cNvPr id="3" name="Title 2">
            <a:extLst>
              <a:ext uri="{FF2B5EF4-FFF2-40B4-BE49-F238E27FC236}">
                <a16:creationId xmlns:a16="http://schemas.microsoft.com/office/drawing/2014/main" id="{00035BAC-7DEF-4A7D-A011-4B9E8F44112D}"/>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34464265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88BF7B5-E80B-431D-9BA1-327D7B45DC18}"/>
              </a:ext>
            </a:extLst>
          </p:cNvPr>
          <p:cNvSpPr>
            <a:spLocks noGrp="1"/>
          </p:cNvSpPr>
          <p:nvPr>
            <p:ph idx="1"/>
          </p:nvPr>
        </p:nvSpPr>
        <p:spPr/>
        <p:txBody>
          <a:bodyPr>
            <a:normAutofit fontScale="70000" lnSpcReduction="20000"/>
          </a:bodyPr>
          <a:lstStyle/>
          <a:p>
            <a:r>
              <a:rPr lang="en-US" dirty="0"/>
              <a:t>Smith, A. (2013). The climate bonus: co-benefits of climate policy. Routledge.</a:t>
            </a:r>
          </a:p>
          <a:p>
            <a:r>
              <a:rPr lang="en-US" dirty="0"/>
              <a:t>Satiennam, T., Fukuda, A. and </a:t>
            </a:r>
            <a:r>
              <a:rPr lang="en-US" dirty="0" err="1"/>
              <a:t>Oshima</a:t>
            </a:r>
            <a:r>
              <a:rPr lang="en-US" dirty="0"/>
              <a:t>, R., 2006. A study on the introduction of bus rapid transit system in Asian developing cities: A case study on Bangkok Metropolitan Administration Project. IATSS research, 30(2), pp.59-69.</a:t>
            </a:r>
          </a:p>
          <a:p>
            <a:r>
              <a:rPr lang="en-US" dirty="0"/>
              <a:t>U.S. Department of Transportation Federal Highway Administration (2020) </a:t>
            </a:r>
            <a:r>
              <a:rPr lang="en-US" i="1" dirty="0"/>
              <a:t>Congestion Mitigation and Air Quality Improvement (CMAQ) Program</a:t>
            </a:r>
            <a:r>
              <a:rPr lang="en-US" dirty="0"/>
              <a:t>. Available at: https://www.fhwa.dot.gov/environment/air_quality/cmaq/.</a:t>
            </a:r>
          </a:p>
          <a:p>
            <a:r>
              <a:rPr lang="en-US" dirty="0" err="1"/>
              <a:t>Warsow</a:t>
            </a:r>
            <a:r>
              <a:rPr lang="en-US" dirty="0"/>
              <a:t>, K. M. (2015) ‘Transportation public health link: Changing perspectives…Changing a culture through cross-disciplinary collaboration’, </a:t>
            </a:r>
            <a:r>
              <a:rPr lang="en-US" i="1" dirty="0"/>
              <a:t>Journal of Transport &amp; Health</a:t>
            </a:r>
            <a:r>
              <a:rPr lang="en-US" dirty="0"/>
              <a:t>, 2(2), pp. S2–S4. </a:t>
            </a:r>
            <a:r>
              <a:rPr lang="en-US" dirty="0" err="1"/>
              <a:t>doi</a:t>
            </a:r>
            <a:r>
              <a:rPr lang="en-US" dirty="0"/>
              <a:t>: 10.1016/j.jth.2015.04.194.</a:t>
            </a:r>
          </a:p>
          <a:p>
            <a:r>
              <a:rPr lang="en-US" dirty="0" err="1"/>
              <a:t>Wier</a:t>
            </a:r>
            <a:r>
              <a:rPr lang="en-US" dirty="0"/>
              <a:t>, M. </a:t>
            </a:r>
            <a:r>
              <a:rPr lang="en-US" i="1" dirty="0"/>
              <a:t>et al.</a:t>
            </a:r>
            <a:r>
              <a:rPr lang="en-US" dirty="0"/>
              <a:t> (2009) ‘An area-level model of vehicle-pedestrian injury collisions with implications for land use and transportation planning’, </a:t>
            </a:r>
            <a:r>
              <a:rPr lang="en-US" i="1" dirty="0"/>
              <a:t>Accident Analysis &amp; Prevention</a:t>
            </a:r>
            <a:r>
              <a:rPr lang="en-US" dirty="0"/>
              <a:t>, 41(1), pp. 137–145. </a:t>
            </a:r>
            <a:r>
              <a:rPr lang="en-US" dirty="0" err="1"/>
              <a:t>doi</a:t>
            </a:r>
            <a:r>
              <a:rPr lang="en-US" dirty="0"/>
              <a:t>: 10.1016/j.aap.2008.10.001.</a:t>
            </a:r>
          </a:p>
          <a:p>
            <a:r>
              <a:rPr lang="en-US" dirty="0"/>
              <a:t>Woodcock, J. </a:t>
            </a:r>
            <a:r>
              <a:rPr lang="en-US" i="1" dirty="0"/>
              <a:t>et al. </a:t>
            </a:r>
            <a:r>
              <a:rPr lang="en-US" dirty="0"/>
              <a:t>(2009), ‘Public health benefits of strategies to reduce greenhouse-gas emissions: urban land transport’, </a:t>
            </a:r>
            <a:r>
              <a:rPr lang="en-US" i="1" dirty="0"/>
              <a:t>The Lancet</a:t>
            </a:r>
            <a:r>
              <a:rPr lang="en-US" dirty="0"/>
              <a:t>, 374(9705), pp.1930-1943. </a:t>
            </a:r>
            <a:r>
              <a:rPr lang="en-US" dirty="0" err="1"/>
              <a:t>doi</a:t>
            </a:r>
            <a:r>
              <a:rPr lang="en-US" dirty="0"/>
              <a:t>: 10.1016/S0140-6736(09)61714-1</a:t>
            </a:r>
          </a:p>
          <a:p>
            <a:r>
              <a:rPr lang="en-US" dirty="0"/>
              <a:t>World Bank (2018) </a:t>
            </a:r>
            <a:r>
              <a:rPr lang="en-US" i="1" dirty="0"/>
              <a:t>Local and Regional Pollution Reduction Co-Benefits from Climate Change Mitigation Interventions: A Literature Review</a:t>
            </a:r>
            <a:r>
              <a:rPr lang="en-US" dirty="0"/>
              <a:t>. Washington, DC.</a:t>
            </a:r>
          </a:p>
          <a:p>
            <a:endParaRPr lang="en-US" dirty="0"/>
          </a:p>
        </p:txBody>
      </p:sp>
      <p:sp>
        <p:nvSpPr>
          <p:cNvPr id="3" name="Title 2">
            <a:extLst>
              <a:ext uri="{FF2B5EF4-FFF2-40B4-BE49-F238E27FC236}">
                <a16:creationId xmlns:a16="http://schemas.microsoft.com/office/drawing/2014/main" id="{00035BAC-7DEF-4A7D-A011-4B9E8F44112D}"/>
              </a:ext>
            </a:extLst>
          </p:cNvPr>
          <p:cNvSpPr>
            <a:spLocks noGrp="1"/>
          </p:cNvSpPr>
          <p:nvPr>
            <p:ph type="title"/>
          </p:nvPr>
        </p:nvSpPr>
        <p:spPr/>
        <p:txBody>
          <a:bodyPr/>
          <a:lstStyle/>
          <a:p>
            <a:r>
              <a:rPr lang="en-US" dirty="0"/>
              <a:t>References</a:t>
            </a:r>
          </a:p>
        </p:txBody>
      </p:sp>
    </p:spTree>
    <p:extLst>
      <p:ext uri="{BB962C8B-B14F-4D97-AF65-F5344CB8AC3E}">
        <p14:creationId xmlns:p14="http://schemas.microsoft.com/office/powerpoint/2010/main" val="193764583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585220"/>
            <a:ext cx="10621086" cy="5061613"/>
          </a:xfrm>
        </p:spPr>
        <p:txBody>
          <a:bodyPr>
            <a:normAutofit fontScale="77500" lnSpcReduction="20000"/>
          </a:bodyPr>
          <a:lstStyle/>
          <a:p>
            <a:r>
              <a:rPr lang="en-US" dirty="0"/>
              <a:t>Boardman, A.E. </a:t>
            </a:r>
            <a:r>
              <a:rPr lang="en-US" i="1" dirty="0"/>
              <a:t>et al. </a:t>
            </a:r>
            <a:r>
              <a:rPr lang="en-US" dirty="0"/>
              <a:t>(2017) </a:t>
            </a:r>
            <a:r>
              <a:rPr lang="en-US" i="1" dirty="0"/>
              <a:t>Cost-benefit analysis: concepts and practice</a:t>
            </a:r>
            <a:r>
              <a:rPr lang="en-US" dirty="0"/>
              <a:t>. Cambridge University Press. Available at: </a:t>
            </a:r>
            <a:r>
              <a:rPr lang="en-US" dirty="0">
                <a:hlinkClick r:id="rId2"/>
              </a:rPr>
              <a:t>https://www.cambridge.org/us/academic/subjects/economics/public-economics-and-public-policy/cost-benefit-analysis-concepts-and-practice-5th-edition?format=PB</a:t>
            </a:r>
            <a:endParaRPr lang="en-US" dirty="0"/>
          </a:p>
          <a:p>
            <a:r>
              <a:rPr lang="en-US" dirty="0"/>
              <a:t>Gao, J., </a:t>
            </a:r>
            <a:r>
              <a:rPr lang="en-US" dirty="0" err="1"/>
              <a:t>Kovats</a:t>
            </a:r>
            <a:r>
              <a:rPr lang="en-US" dirty="0"/>
              <a:t>, S., Vardoulakis, S., Wilkinson, P., Woodward, A., Li, J., Gu, S., Liu, X., Wu, H., Wang, J. and Song, X., 2018. Public health co-benefits of greenhouse gas emissions reduction: a systematic review. Science of the Total Environment, 627, pp.388-402.</a:t>
            </a:r>
          </a:p>
          <a:p>
            <a:r>
              <a:rPr lang="en-US" dirty="0"/>
              <a:t>Khreis, H.</a:t>
            </a:r>
            <a:r>
              <a:rPr lang="en-US" i="1" dirty="0"/>
              <a:t> et al. </a:t>
            </a:r>
            <a:r>
              <a:rPr lang="en-US" dirty="0"/>
              <a:t>(2019) ‘Transport policy measures for climate change as drivers for health in cities’ in </a:t>
            </a:r>
            <a:r>
              <a:rPr lang="en-US" dirty="0" err="1"/>
              <a:t>Nieuwenhuijsen</a:t>
            </a:r>
            <a:r>
              <a:rPr lang="en-US" dirty="0"/>
              <a:t>, M. &amp; Khreis, H. (eds.) </a:t>
            </a:r>
            <a:r>
              <a:rPr lang="en-US" i="1" dirty="0"/>
              <a:t>Integrating Human Health into Urban and Transport Planning. </a:t>
            </a:r>
            <a:r>
              <a:rPr lang="en-US" dirty="0"/>
              <a:t>Springer, pp. 583-608. Available at: </a:t>
            </a:r>
            <a:r>
              <a:rPr lang="en-US" dirty="0">
                <a:hlinkClick r:id="rId3"/>
              </a:rPr>
              <a:t>https://link.springer.com/book/10.1007/978-3-319-74983-9</a:t>
            </a:r>
            <a:endParaRPr lang="en-US" dirty="0"/>
          </a:p>
          <a:p>
            <a:r>
              <a:rPr lang="en-US" dirty="0"/>
              <a:t>Maizlish, N., Woodcock, J., Co, S., Ostro, B., </a:t>
            </a:r>
            <a:r>
              <a:rPr lang="en-US" dirty="0" err="1"/>
              <a:t>Fanai</a:t>
            </a:r>
            <a:r>
              <a:rPr lang="en-US" dirty="0"/>
              <a:t>, A. and Fairley, D., 2013. Health </a:t>
            </a:r>
            <a:r>
              <a:rPr lang="en-US" dirty="0" err="1"/>
              <a:t>cobenefits</a:t>
            </a:r>
            <a:r>
              <a:rPr lang="en-US" dirty="0"/>
              <a:t> and transportation-related reductions in greenhouse gas emissions in the San Francisco Bay area. American journal of public health, 103(4), pp.703-709.</a:t>
            </a:r>
          </a:p>
          <a:p>
            <a:r>
              <a:rPr lang="en-US" dirty="0"/>
              <a:t>Rojas-Rueda, D., de </a:t>
            </a:r>
            <a:r>
              <a:rPr lang="en-US" dirty="0" err="1"/>
              <a:t>Nazelle</a:t>
            </a:r>
            <a:r>
              <a:rPr lang="en-US" dirty="0"/>
              <a:t>, A., </a:t>
            </a:r>
            <a:r>
              <a:rPr lang="en-US" dirty="0" err="1"/>
              <a:t>Teixidó</a:t>
            </a:r>
            <a:r>
              <a:rPr lang="en-US" dirty="0"/>
              <a:t>, O. and Nieuwenhuijsen, M.J., 2012. Replacing car trips by increasing bike and public transport in the greater Barcelona metropolitan area: a health impact assessment study. Environment international, 49, pp.100-109.</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0726752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660179" y="1585220"/>
            <a:ext cx="10809010" cy="4771129"/>
          </a:xfrm>
        </p:spPr>
        <p:txBody>
          <a:bodyPr/>
          <a:lstStyle/>
          <a:p>
            <a:r>
              <a:rPr lang="en-US" dirty="0"/>
              <a:t>Co-benefits: direct or indirect benefits from traffic-related air pollution (TRAP) reduction policies beyond those included in the full-chain</a:t>
            </a:r>
          </a:p>
          <a:p>
            <a:r>
              <a:rPr lang="en-US" dirty="0"/>
              <a:t>Why is this important?</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p:txBody>
          <a:bodyPr/>
          <a:lstStyle/>
          <a:p>
            <a:r>
              <a:rPr lang="en-US" dirty="0"/>
              <a:t>Introduction</a:t>
            </a:r>
          </a:p>
        </p:txBody>
      </p:sp>
      <p:pic>
        <p:nvPicPr>
          <p:cNvPr id="4" name="Picture 3">
            <a:extLst>
              <a:ext uri="{FF2B5EF4-FFF2-40B4-BE49-F238E27FC236}">
                <a16:creationId xmlns:a16="http://schemas.microsoft.com/office/drawing/2014/main" id="{47C72944-FD38-4AEB-946F-0F52DACE17AA}"/>
              </a:ext>
            </a:extLst>
          </p:cNvPr>
          <p:cNvPicPr>
            <a:picLocks noChangeAspect="1"/>
          </p:cNvPicPr>
          <p:nvPr/>
        </p:nvPicPr>
        <p:blipFill rotWithShape="1">
          <a:blip r:embed="rId3"/>
          <a:srcRect l="23580" r="11036"/>
          <a:stretch/>
        </p:blipFill>
        <p:spPr>
          <a:xfrm>
            <a:off x="4696449" y="2631154"/>
            <a:ext cx="6325690" cy="3219655"/>
          </a:xfrm>
          <a:prstGeom prst="rect">
            <a:avLst/>
          </a:prstGeom>
        </p:spPr>
      </p:pic>
      <p:sp>
        <p:nvSpPr>
          <p:cNvPr id="5" name="TextBox 4">
            <a:extLst>
              <a:ext uri="{FF2B5EF4-FFF2-40B4-BE49-F238E27FC236}">
                <a16:creationId xmlns:a16="http://schemas.microsoft.com/office/drawing/2014/main" id="{1343E1FD-85B3-494B-B36A-709B7DC3E708}"/>
              </a:ext>
            </a:extLst>
          </p:cNvPr>
          <p:cNvSpPr txBox="1"/>
          <p:nvPr/>
        </p:nvSpPr>
        <p:spPr>
          <a:xfrm>
            <a:off x="4648323" y="5925693"/>
            <a:ext cx="2648160" cy="646331"/>
          </a:xfrm>
          <a:prstGeom prst="rect">
            <a:avLst/>
          </a:prstGeom>
          <a:noFill/>
        </p:spPr>
        <p:txBody>
          <a:bodyPr wrap="square" rtlCol="0">
            <a:spAutoFit/>
          </a:bodyPr>
          <a:lstStyle/>
          <a:p>
            <a:r>
              <a:rPr lang="en-US" dirty="0"/>
              <a:t>Source: </a:t>
            </a:r>
            <a:r>
              <a:rPr lang="en-US" dirty="0">
                <a:hlinkClick r:id="rId4"/>
              </a:rPr>
              <a:t>www.carteeh.org</a:t>
            </a:r>
            <a:endParaRPr lang="en-US" dirty="0"/>
          </a:p>
          <a:p>
            <a:endParaRPr lang="en-US" dirty="0"/>
          </a:p>
        </p:txBody>
      </p:sp>
    </p:spTree>
    <p:extLst>
      <p:ext uri="{BB962C8B-B14F-4D97-AF65-F5344CB8AC3E}">
        <p14:creationId xmlns:p14="http://schemas.microsoft.com/office/powerpoint/2010/main" val="417513960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a:xfrm>
            <a:off x="838200" y="1585220"/>
            <a:ext cx="10621086" cy="5061613"/>
          </a:xfrm>
        </p:spPr>
        <p:txBody>
          <a:bodyPr>
            <a:normAutofit fontScale="62500" lnSpcReduction="20000"/>
          </a:bodyPr>
          <a:lstStyle/>
          <a:p>
            <a:r>
              <a:rPr lang="en-US" dirty="0" err="1"/>
              <a:t>Sarigiannis</a:t>
            </a:r>
            <a:r>
              <a:rPr lang="en-US" dirty="0"/>
              <a:t>, D.A., </a:t>
            </a:r>
            <a:r>
              <a:rPr lang="en-US" dirty="0" err="1"/>
              <a:t>Kontoroupis</a:t>
            </a:r>
            <a:r>
              <a:rPr lang="en-US" dirty="0"/>
              <a:t>, P., </a:t>
            </a:r>
            <a:r>
              <a:rPr lang="en-US" dirty="0" err="1"/>
              <a:t>Nikolaki</a:t>
            </a:r>
            <a:r>
              <a:rPr lang="en-US" dirty="0"/>
              <a:t>, S., </a:t>
            </a:r>
            <a:r>
              <a:rPr lang="en-US" dirty="0" err="1"/>
              <a:t>Gotti</a:t>
            </a:r>
            <a:r>
              <a:rPr lang="en-US" dirty="0"/>
              <a:t>, A., </a:t>
            </a:r>
            <a:r>
              <a:rPr lang="en-US" dirty="0" err="1"/>
              <a:t>Chapizanis</a:t>
            </a:r>
            <a:r>
              <a:rPr lang="en-US" dirty="0"/>
              <a:t>, D. and </a:t>
            </a:r>
            <a:r>
              <a:rPr lang="en-US" dirty="0" err="1"/>
              <a:t>Karakitsios</a:t>
            </a:r>
            <a:r>
              <a:rPr lang="en-US" dirty="0"/>
              <a:t>, S., 2017. Benefits on public health from transport-related greenhouse gas mitigation policies in Southeastern European cities. Science of the Total Environment, 579, pp.1427-1438.</a:t>
            </a:r>
          </a:p>
          <a:p>
            <a:r>
              <a:rPr lang="en-US" dirty="0"/>
              <a:t>Sudmant, A. </a:t>
            </a:r>
            <a:r>
              <a:rPr lang="en-US" i="1" dirty="0"/>
              <a:t>et al. </a:t>
            </a:r>
            <a:r>
              <a:rPr lang="en-US" dirty="0"/>
              <a:t>(2020) ‘The social, environmental, health, and economic impacts of low carbon transport policy: A review of the evidence’ in Khreis, H., </a:t>
            </a:r>
            <a:r>
              <a:rPr lang="en-US" dirty="0" err="1"/>
              <a:t>Nieuwenhuijsen</a:t>
            </a:r>
            <a:r>
              <a:rPr lang="en-US" dirty="0"/>
              <a:t>, M., Zietsman, J., &amp; Ramani, T. (eds.) </a:t>
            </a:r>
            <a:r>
              <a:rPr lang="en-US" i="1" dirty="0"/>
              <a:t>Traffic-Related Air Pollution. </a:t>
            </a:r>
            <a:r>
              <a:rPr lang="en-US" dirty="0"/>
              <a:t>Elsevier, pp. 471-493. Available at: https://www.sciencedirect.com/book/9780128181225/traffic-related-air-pollution#book-info</a:t>
            </a:r>
          </a:p>
          <a:p>
            <a:r>
              <a:rPr lang="en-US" dirty="0" err="1"/>
              <a:t>Schraufnagel</a:t>
            </a:r>
            <a:r>
              <a:rPr lang="en-US" dirty="0"/>
              <a:t>, D. E. </a:t>
            </a:r>
            <a:r>
              <a:rPr lang="en-US" i="1" dirty="0"/>
              <a:t>et al. </a:t>
            </a:r>
            <a:r>
              <a:rPr lang="en-US" dirty="0"/>
              <a:t>(2019) ‘Health benefits of air pollution reduction’, </a:t>
            </a:r>
            <a:r>
              <a:rPr lang="en-US" i="1" dirty="0"/>
              <a:t>Annals of the American Thoracic Society, </a:t>
            </a:r>
            <a:r>
              <a:rPr lang="en-US" dirty="0"/>
              <a:t>16(12), pp.1478-1487. </a:t>
            </a:r>
            <a:r>
              <a:rPr lang="en-US" dirty="0" err="1"/>
              <a:t>doi</a:t>
            </a:r>
            <a:r>
              <a:rPr lang="en-US" dirty="0"/>
              <a:t>: 10.1513/AnnalsATS.201907-538CME </a:t>
            </a:r>
          </a:p>
          <a:p>
            <a:r>
              <a:rPr lang="en-US" dirty="0"/>
              <a:t>Thurston, G. D. &amp; M. L. Bell (2014) ‘The Human Health Co-benefits of Air Quality Improvements Associated with Climate Change Mitigation‘ in Pinkerton, K. E. &amp; Rom, W. N. (eds.) </a:t>
            </a:r>
            <a:r>
              <a:rPr lang="en-US" i="1" dirty="0"/>
              <a:t>Climate Change and Global Public Health</a:t>
            </a:r>
            <a:r>
              <a:rPr lang="en-US" dirty="0"/>
              <a:t>. Humana, pp. 181-202. Available at: </a:t>
            </a:r>
            <a:r>
              <a:rPr lang="en-US" dirty="0">
                <a:hlinkClick r:id="rId2"/>
              </a:rPr>
              <a:t>https://link.springer.com/book/10.1007/978-3-030-54746-2</a:t>
            </a:r>
            <a:endParaRPr lang="en-US" dirty="0"/>
          </a:p>
          <a:p>
            <a:r>
              <a:rPr lang="en-US" dirty="0"/>
              <a:t>Thompson, T.M., Rausch, S., </a:t>
            </a:r>
            <a:r>
              <a:rPr lang="en-US" dirty="0" err="1"/>
              <a:t>Saari</a:t>
            </a:r>
            <a:r>
              <a:rPr lang="en-US" dirty="0"/>
              <a:t>, R.K. and Selin, N.E., 2014. A systems approach to evaluating the air quality co-benefits of US carbon policies. Nature Climate Change, 4(10), pp.917-923.</a:t>
            </a:r>
          </a:p>
          <a:p>
            <a:r>
              <a:rPr lang="en-US" dirty="0"/>
              <a:t>U.S. Department of Transportation (2019) Traffic calming to slow vehicle speeds [Online]. Available at: https://www.transportation.gov/mission/health/Traffic-Calming-to-Slow-Vehicle-Speeds </a:t>
            </a:r>
          </a:p>
          <a:p>
            <a:r>
              <a:rPr lang="en-US" dirty="0"/>
              <a:t>U.S. Department of Transportation Federal Highway Administration (2017) Air Quality and Congestion Mitigation Measure Outcomes Assessment Study: Summary Report of Findings [Online]. Available at: https://www.fhwa.dot.gov/environment/air_quality/cmaq/research/outcomes_assessment/summary_report/chap00.cfm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Reading List </a:t>
            </a:r>
          </a:p>
        </p:txBody>
      </p:sp>
    </p:spTree>
    <p:extLst>
      <p:ext uri="{BB962C8B-B14F-4D97-AF65-F5344CB8AC3E}">
        <p14:creationId xmlns:p14="http://schemas.microsoft.com/office/powerpoint/2010/main" val="325558510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C950E73-8740-47EE-BCBE-F8CE20A3A3B8}"/>
              </a:ext>
            </a:extLst>
          </p:cNvPr>
          <p:cNvSpPr>
            <a:spLocks noGrp="1"/>
          </p:cNvSpPr>
          <p:nvPr>
            <p:ph idx="1"/>
          </p:nvPr>
        </p:nvSpPr>
        <p:spPr/>
        <p:txBody>
          <a:bodyPr/>
          <a:lstStyle/>
          <a:p>
            <a:pPr marL="0" indent="0">
              <a:buNone/>
            </a:pPr>
            <a:r>
              <a:rPr lang="en-US" dirty="0"/>
              <a:t>These lecture slides were conducted with support from the Texas A&amp;M Transportation Institute’s Center for Advancing Research in Transportation Emissions, Energy, and Health, a U.S. Department of Transportation’s University Transportation Center, College Station, TX. The grant number is 69A3551747128. More information about the Center for Advancing Research in Transportation Emissions, Energy, and Health is available at: https://www.carteeh.org/. </a:t>
            </a:r>
          </a:p>
          <a:p>
            <a:pPr marL="0" indent="0">
              <a:buNone/>
            </a:pPr>
            <a:endParaRPr lang="en-US" dirty="0"/>
          </a:p>
          <a:p>
            <a:pPr marL="0" indent="0">
              <a:buNone/>
            </a:pPr>
            <a:r>
              <a:rPr lang="en-US" dirty="0"/>
              <a:t>The authors acknowledge contribution from Tara Ramani, Assistant Director of CARTEEH. </a:t>
            </a:r>
          </a:p>
        </p:txBody>
      </p:sp>
      <p:sp>
        <p:nvSpPr>
          <p:cNvPr id="3" name="Title 2">
            <a:extLst>
              <a:ext uri="{FF2B5EF4-FFF2-40B4-BE49-F238E27FC236}">
                <a16:creationId xmlns:a16="http://schemas.microsoft.com/office/drawing/2014/main" id="{3F3E36C2-D878-444C-A000-115D55492DF2}"/>
              </a:ext>
            </a:extLst>
          </p:cNvPr>
          <p:cNvSpPr>
            <a:spLocks noGrp="1"/>
          </p:cNvSpPr>
          <p:nvPr>
            <p:ph type="title"/>
          </p:nvPr>
        </p:nvSpPr>
        <p:spPr>
          <a:xfrm>
            <a:off x="838200" y="211167"/>
            <a:ext cx="11353800" cy="931207"/>
          </a:xfrm>
        </p:spPr>
        <p:txBody>
          <a:bodyPr>
            <a:normAutofit/>
          </a:bodyPr>
          <a:lstStyle/>
          <a:p>
            <a:r>
              <a:rPr lang="en-US" dirty="0"/>
              <a:t>Acknowledgements</a:t>
            </a:r>
          </a:p>
        </p:txBody>
      </p:sp>
    </p:spTree>
    <p:extLst>
      <p:ext uri="{BB962C8B-B14F-4D97-AF65-F5344CB8AC3E}">
        <p14:creationId xmlns:p14="http://schemas.microsoft.com/office/powerpoint/2010/main" val="3241221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1AD166D-43E0-45C6-BFDA-9A95BEBF9722}"/>
              </a:ext>
            </a:extLst>
          </p:cNvPr>
          <p:cNvSpPr>
            <a:spLocks noGrp="1"/>
          </p:cNvSpPr>
          <p:nvPr>
            <p:ph idx="1"/>
          </p:nvPr>
        </p:nvSpPr>
        <p:spPr/>
        <p:txBody>
          <a:bodyPr>
            <a:normAutofit/>
          </a:bodyPr>
          <a:lstStyle/>
          <a:p>
            <a:r>
              <a:rPr lang="en-US" dirty="0"/>
              <a:t>The term “co-benefits” most likely stems from the literature on climate change mitigation</a:t>
            </a:r>
          </a:p>
          <a:p>
            <a:r>
              <a:rPr lang="en-US" dirty="0"/>
              <a:t>The third Assessment Report (AR3) of the Intergovernmental Panel on Climate Change (IPCC) was published in 2001 and distinguished co-benefits as the intended positive side effects of a policy from ancillary benefits or unintended positive side effects</a:t>
            </a:r>
          </a:p>
          <a:p>
            <a:r>
              <a:rPr lang="en-US" dirty="0"/>
              <a:t>In the climate change mitigation literature, co-benefits may be defined as “the added benefits we get when we act to control climate change, above and beyond the direct benefits of a more stable climate” (</a:t>
            </a:r>
            <a:r>
              <a:rPr lang="en-US" dirty="0">
                <a:hlinkClick r:id="rId3"/>
              </a:rPr>
              <a:t>http://www.theclimatebonus.org/cobenefits.php</a:t>
            </a:r>
            <a:r>
              <a:rPr lang="en-US" dirty="0"/>
              <a:t>)</a:t>
            </a:r>
          </a:p>
          <a:p>
            <a:pPr marL="0" indent="0">
              <a:buNone/>
            </a:pPr>
            <a:endParaRPr lang="en-US" dirty="0"/>
          </a:p>
        </p:txBody>
      </p:sp>
      <p:sp>
        <p:nvSpPr>
          <p:cNvPr id="3" name="Title 2">
            <a:extLst>
              <a:ext uri="{FF2B5EF4-FFF2-40B4-BE49-F238E27FC236}">
                <a16:creationId xmlns:a16="http://schemas.microsoft.com/office/drawing/2014/main" id="{815ADE60-1E1A-466A-AFF6-1A4D3740DD43}"/>
              </a:ext>
            </a:extLst>
          </p:cNvPr>
          <p:cNvSpPr>
            <a:spLocks noGrp="1"/>
          </p:cNvSpPr>
          <p:nvPr>
            <p:ph type="title"/>
          </p:nvPr>
        </p:nvSpPr>
        <p:spPr/>
        <p:txBody>
          <a:bodyPr/>
          <a:lstStyle/>
          <a:p>
            <a:r>
              <a:rPr lang="en-US" dirty="0"/>
              <a:t>Background and Definitions </a:t>
            </a:r>
          </a:p>
        </p:txBody>
      </p:sp>
    </p:spTree>
    <p:extLst>
      <p:ext uri="{BB962C8B-B14F-4D97-AF65-F5344CB8AC3E}">
        <p14:creationId xmlns:p14="http://schemas.microsoft.com/office/powerpoint/2010/main" val="3011735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0DB9C61-90E0-484F-8602-02F49EDC1B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2B42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F7ED563-E5DB-4937-BF78-7893C4DC9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3680" y="228036"/>
            <a:ext cx="11724640" cy="63779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sp>
        <p:nvSpPr>
          <p:cNvPr id="3" name="Title 2">
            <a:extLst>
              <a:ext uri="{FF2B5EF4-FFF2-40B4-BE49-F238E27FC236}">
                <a16:creationId xmlns:a16="http://schemas.microsoft.com/office/drawing/2014/main" id="{815ADE60-1E1A-466A-AFF6-1A4D3740DD43}"/>
              </a:ext>
            </a:extLst>
          </p:cNvPr>
          <p:cNvSpPr>
            <a:spLocks noGrp="1"/>
          </p:cNvSpPr>
          <p:nvPr>
            <p:ph type="title"/>
          </p:nvPr>
        </p:nvSpPr>
        <p:spPr>
          <a:xfrm>
            <a:off x="449177" y="228036"/>
            <a:ext cx="6489246" cy="1324907"/>
          </a:xfrm>
        </p:spPr>
        <p:txBody>
          <a:bodyPr vert="horz" lIns="91440" tIns="45720" rIns="91440" bIns="45720" rtlCol="0" anchor="ctr">
            <a:normAutofit/>
          </a:bodyPr>
          <a:lstStyle/>
          <a:p>
            <a:r>
              <a:rPr lang="en-US" dirty="0">
                <a:solidFill>
                  <a:srgbClr val="2B4259"/>
                </a:solidFill>
              </a:rPr>
              <a:t>Background and Definitions </a:t>
            </a:r>
          </a:p>
        </p:txBody>
      </p:sp>
      <p:sp>
        <p:nvSpPr>
          <p:cNvPr id="2" name="Content Placeholder 1">
            <a:extLst>
              <a:ext uri="{FF2B5EF4-FFF2-40B4-BE49-F238E27FC236}">
                <a16:creationId xmlns:a16="http://schemas.microsoft.com/office/drawing/2014/main" id="{11AD166D-43E0-45C6-BFDA-9A95BEBF9722}"/>
              </a:ext>
            </a:extLst>
          </p:cNvPr>
          <p:cNvSpPr>
            <a:spLocks noGrp="1"/>
          </p:cNvSpPr>
          <p:nvPr>
            <p:ph idx="1"/>
          </p:nvPr>
        </p:nvSpPr>
        <p:spPr>
          <a:xfrm>
            <a:off x="449178" y="1212613"/>
            <a:ext cx="7074647" cy="5596981"/>
          </a:xfrm>
        </p:spPr>
        <p:txBody>
          <a:bodyPr vert="horz" lIns="91440" tIns="45720" rIns="91440" bIns="45720" rtlCol="0">
            <a:normAutofit/>
          </a:bodyPr>
          <a:lstStyle/>
          <a:p>
            <a:r>
              <a:rPr lang="en-US" sz="2400" dirty="0">
                <a:solidFill>
                  <a:srgbClr val="2B4259"/>
                </a:solidFill>
              </a:rPr>
              <a:t>While the term “co-benefits” has not been used commonly in the air pollution mitigation literature, this presentation will do so </a:t>
            </a:r>
          </a:p>
          <a:p>
            <a:r>
              <a:rPr lang="en-US" sz="2400" dirty="0">
                <a:solidFill>
                  <a:srgbClr val="2B4259"/>
                </a:solidFill>
              </a:rPr>
              <a:t>This is appropriate as when a policy has positive effects beyond its stated goals, these effects may be referred to as co-benefits </a:t>
            </a:r>
          </a:p>
          <a:p>
            <a:r>
              <a:rPr lang="en-US" sz="2400" dirty="0">
                <a:solidFill>
                  <a:srgbClr val="2B4259"/>
                </a:solidFill>
              </a:rPr>
              <a:t>We will specifically focus on TRAP</a:t>
            </a:r>
          </a:p>
          <a:p>
            <a:pPr lvl="1"/>
            <a:r>
              <a:rPr lang="en-US" dirty="0">
                <a:solidFill>
                  <a:srgbClr val="2B4259"/>
                </a:solidFill>
              </a:rPr>
              <a:t>We expect that a substantial amount of clean air benefits is indirect and relates to other sectors and objectives, similar to the case of climate change action, and that these co-benefits have important weight in the monetization exercise (Aldy et al., 2020)</a:t>
            </a:r>
          </a:p>
          <a:p>
            <a:pPr lvl="1"/>
            <a:r>
              <a:rPr lang="en-US" dirty="0">
                <a:solidFill>
                  <a:srgbClr val="2B4259"/>
                </a:solidFill>
              </a:rPr>
              <a:t>Climate change and clean air benefits of certain actions may also be synergetic</a:t>
            </a:r>
          </a:p>
          <a:p>
            <a:pPr lvl="1"/>
            <a:endParaRPr lang="en-US" sz="2200" dirty="0">
              <a:solidFill>
                <a:srgbClr val="2B4259"/>
              </a:solidFill>
            </a:endParaRPr>
          </a:p>
        </p:txBody>
      </p:sp>
      <p:sp>
        <p:nvSpPr>
          <p:cNvPr id="13" name="Rectangle 12">
            <a:extLst>
              <a:ext uri="{FF2B5EF4-FFF2-40B4-BE49-F238E27FC236}">
                <a16:creationId xmlns:a16="http://schemas.microsoft.com/office/drawing/2014/main" id="{2306B647-FE95-4550-8350-3D2180C622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60466" y="699706"/>
            <a:ext cx="4114800" cy="5477256"/>
          </a:xfrm>
          <a:prstGeom prst="rect">
            <a:avLst/>
          </a:prstGeom>
          <a:solidFill>
            <a:srgbClr val="FFFFFF"/>
          </a:solidFill>
          <a:ln w="15875">
            <a:solidFill>
              <a:srgbClr val="2B425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22DC5890-12AD-481C-A933-884CE518F6D4}"/>
              </a:ext>
            </a:extLst>
          </p:cNvPr>
          <p:cNvPicPr>
            <a:picLocks noChangeAspect="1"/>
          </p:cNvPicPr>
          <p:nvPr/>
        </p:nvPicPr>
        <p:blipFill rotWithShape="1">
          <a:blip r:embed="rId3"/>
          <a:srcRect r="16196" b="1"/>
          <a:stretch/>
        </p:blipFill>
        <p:spPr>
          <a:xfrm>
            <a:off x="7523825" y="853429"/>
            <a:ext cx="3788081" cy="5151142"/>
          </a:xfrm>
          <a:prstGeom prst="rect">
            <a:avLst/>
          </a:prstGeom>
        </p:spPr>
      </p:pic>
    </p:spTree>
    <p:extLst>
      <p:ext uri="{BB962C8B-B14F-4D97-AF65-F5344CB8AC3E}">
        <p14:creationId xmlns:p14="http://schemas.microsoft.com/office/powerpoint/2010/main" val="13049325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D7B6173-1D58-48E2-83CF-37350F315F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E4CBDBB-4FBD-4B9E-BD01-054A81D431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bg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a:extLst>
              <a:ext uri="{FF2B5EF4-FFF2-40B4-BE49-F238E27FC236}">
                <a16:creationId xmlns:a16="http://schemas.microsoft.com/office/drawing/2014/main" id="{B01A6F03-171F-40B2-8B2C-A061B89241F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88952" cy="6862380"/>
          </a:xfrm>
          <a:prstGeom prst="rect">
            <a:avLst/>
          </a:prstGeom>
        </p:spPr>
      </p:pic>
      <p:sp>
        <p:nvSpPr>
          <p:cNvPr id="14" name="Rectangle 13">
            <a:extLst>
              <a:ext uri="{FF2B5EF4-FFF2-40B4-BE49-F238E27FC236}">
                <a16:creationId xmlns:a16="http://schemas.microsoft.com/office/drawing/2014/main" id="{72C4834C-B602-4125-8264-BD0D55A588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accent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53172EE5-132F-4DD4-8855-4DBBD9C346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95844" y="1110000"/>
            <a:ext cx="10195740" cy="4629235"/>
          </a:xfrm>
          <a:prstGeom prst="rect">
            <a:avLst/>
          </a:prstGeom>
          <a:solidFill>
            <a:schemeClr val="bg1"/>
          </a:solidFill>
          <a:ln w="349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2" name="Content Placeholder 1">
            <a:extLst>
              <a:ext uri="{FF2B5EF4-FFF2-40B4-BE49-F238E27FC236}">
                <a16:creationId xmlns:a16="http://schemas.microsoft.com/office/drawing/2014/main" id="{FC333161-2FF0-4AF8-8E63-4335F18145C6}"/>
              </a:ext>
            </a:extLst>
          </p:cNvPr>
          <p:cNvSpPr>
            <a:spLocks noGrp="1"/>
          </p:cNvSpPr>
          <p:nvPr>
            <p:ph idx="1"/>
          </p:nvPr>
        </p:nvSpPr>
        <p:spPr>
          <a:xfrm>
            <a:off x="1993641" y="1118765"/>
            <a:ext cx="8192843" cy="4457517"/>
          </a:xfrm>
        </p:spPr>
        <p:txBody>
          <a:bodyPr vert="horz" lIns="91440" tIns="45720" rIns="91440" bIns="45720" rtlCol="0" anchor="ctr">
            <a:normAutofit/>
          </a:bodyPr>
          <a:lstStyle/>
          <a:p>
            <a:pPr marL="0" indent="0" algn="ctr">
              <a:buNone/>
            </a:pPr>
            <a:r>
              <a:rPr lang="en-US" sz="2400" i="1" dirty="0">
                <a:effectLst>
                  <a:outerShdw blurRad="38100" dist="38100" dir="2700000" algn="tl">
                    <a:srgbClr val="000000">
                      <a:alpha val="43137"/>
                    </a:srgbClr>
                  </a:outerShdw>
                </a:effectLst>
              </a:rPr>
              <a:t>“Co-benefits are simply a semantic category of benefits that should be included in benefit-cost analyses in order to make an appropriate determination about whether a given policy promotes economic efficiency compared with a baseline status quo” (Aldy et al., 2020)</a:t>
            </a:r>
          </a:p>
        </p:txBody>
      </p:sp>
    </p:spTree>
    <p:extLst>
      <p:ext uri="{BB962C8B-B14F-4D97-AF65-F5344CB8AC3E}">
        <p14:creationId xmlns:p14="http://schemas.microsoft.com/office/powerpoint/2010/main" val="404310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50FF1F9-BEC3-441B-B2A3-C9BD1E6EC868}"/>
              </a:ext>
            </a:extLst>
          </p:cNvPr>
          <p:cNvSpPr>
            <a:spLocks noGrp="1"/>
          </p:cNvSpPr>
          <p:nvPr>
            <p:ph type="title"/>
          </p:nvPr>
        </p:nvSpPr>
        <p:spPr>
          <a:xfrm>
            <a:off x="466722" y="586855"/>
            <a:ext cx="3201366" cy="3387497"/>
          </a:xfrm>
        </p:spPr>
        <p:txBody>
          <a:bodyPr vert="horz" lIns="91440" tIns="45720" rIns="91440" bIns="45720" rtlCol="0" anchor="b">
            <a:normAutofit/>
          </a:bodyPr>
          <a:lstStyle/>
          <a:p>
            <a:r>
              <a:rPr lang="en-US" sz="4000" kern="1200" dirty="0">
                <a:solidFill>
                  <a:srgbClr val="FFFFFF"/>
                </a:solidFill>
                <a:latin typeface="+mj-lt"/>
                <a:ea typeface="+mj-ea"/>
                <a:cs typeface="+mj-cs"/>
              </a:rPr>
              <a:t>Range of co-benefits</a:t>
            </a:r>
          </a:p>
        </p:txBody>
      </p:sp>
      <p:sp>
        <p:nvSpPr>
          <p:cNvPr id="2" name="Content Placeholder 1">
            <a:extLst>
              <a:ext uri="{FF2B5EF4-FFF2-40B4-BE49-F238E27FC236}">
                <a16:creationId xmlns:a16="http://schemas.microsoft.com/office/drawing/2014/main" id="{F41238B5-B7A5-47A4-A220-DFD02FB964C2}"/>
              </a:ext>
            </a:extLst>
          </p:cNvPr>
          <p:cNvSpPr>
            <a:spLocks noGrp="1"/>
          </p:cNvSpPr>
          <p:nvPr>
            <p:ph idx="1"/>
          </p:nvPr>
        </p:nvSpPr>
        <p:spPr>
          <a:xfrm>
            <a:off x="5041907" y="240632"/>
            <a:ext cx="6683371" cy="6607230"/>
          </a:xfrm>
        </p:spPr>
        <p:txBody>
          <a:bodyPr vert="horz" lIns="91440" tIns="45720" rIns="91440" bIns="45720" rtlCol="0" anchor="ctr">
            <a:normAutofit/>
          </a:bodyPr>
          <a:lstStyle/>
          <a:p>
            <a:r>
              <a:rPr lang="en-US" sz="2400" dirty="0"/>
              <a:t>Economic growth</a:t>
            </a:r>
          </a:p>
          <a:p>
            <a:r>
              <a:rPr lang="en-US" sz="2400" dirty="0"/>
              <a:t>Increased accessibility </a:t>
            </a:r>
          </a:p>
          <a:p>
            <a:r>
              <a:rPr lang="en-US" sz="2400" dirty="0"/>
              <a:t>Increased active transportation</a:t>
            </a:r>
          </a:p>
          <a:p>
            <a:r>
              <a:rPr lang="en-US" sz="2400" dirty="0"/>
              <a:t>Increased equity </a:t>
            </a:r>
          </a:p>
          <a:p>
            <a:r>
              <a:rPr lang="en-US" sz="2400" dirty="0"/>
              <a:t>Increased green space access or provision</a:t>
            </a:r>
          </a:p>
          <a:p>
            <a:r>
              <a:rPr lang="en-US" sz="2400" dirty="0"/>
              <a:t>Increased public transportation use</a:t>
            </a:r>
          </a:p>
          <a:p>
            <a:r>
              <a:rPr lang="en-US" sz="2400" dirty="0"/>
              <a:t>Increased safety </a:t>
            </a:r>
          </a:p>
          <a:p>
            <a:r>
              <a:rPr lang="en-US" sz="2400" dirty="0"/>
              <a:t>Job growth</a:t>
            </a:r>
          </a:p>
          <a:p>
            <a:r>
              <a:rPr lang="en-US" sz="2400" dirty="0"/>
              <a:t>Reduced energy consumption </a:t>
            </a:r>
          </a:p>
          <a:p>
            <a:r>
              <a:rPr lang="en-US" sz="2400" dirty="0"/>
              <a:t>Reduced greenhouse gas (GHG) emissions (i.e. climate change mitigation)</a:t>
            </a:r>
          </a:p>
          <a:p>
            <a:r>
              <a:rPr lang="en-US" sz="2400" dirty="0"/>
              <a:t>Reduced stress</a:t>
            </a:r>
          </a:p>
          <a:p>
            <a:r>
              <a:rPr lang="en-US" sz="2400" dirty="0"/>
              <a:t>Reduced traffic congestion</a:t>
            </a:r>
          </a:p>
          <a:p>
            <a:r>
              <a:rPr lang="en-US" sz="2400" dirty="0"/>
              <a:t>Reduced traffic noise (Sanchez et al., 2020)</a:t>
            </a:r>
          </a:p>
          <a:p>
            <a:endParaRPr lang="en-US" sz="2000" dirty="0"/>
          </a:p>
        </p:txBody>
      </p:sp>
    </p:spTree>
    <p:extLst>
      <p:ext uri="{BB962C8B-B14F-4D97-AF65-F5344CB8AC3E}">
        <p14:creationId xmlns:p14="http://schemas.microsoft.com/office/powerpoint/2010/main" val="1580749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6C5FA50-8D52-4617-AF91-5C7B1C835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505E4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50B44B2-C360-43E0-9F22-5FCF5195D790}"/>
              </a:ext>
            </a:extLst>
          </p:cNvPr>
          <p:cNvSpPr>
            <a:spLocks noGrp="1"/>
          </p:cNvSpPr>
          <p:nvPr>
            <p:ph type="title"/>
          </p:nvPr>
        </p:nvSpPr>
        <p:spPr>
          <a:xfrm>
            <a:off x="9093496" y="618681"/>
            <a:ext cx="2613872" cy="4794567"/>
          </a:xfrm>
        </p:spPr>
        <p:txBody>
          <a:bodyPr vert="horz" lIns="91440" tIns="45720" rIns="91440" bIns="45720" rtlCol="0" anchor="ctr">
            <a:normAutofit/>
          </a:bodyPr>
          <a:lstStyle/>
          <a:p>
            <a:r>
              <a:rPr lang="en-US" sz="3200" dirty="0">
                <a:solidFill>
                  <a:srgbClr val="FFFFFF"/>
                </a:solidFill>
              </a:rPr>
              <a:t>Co-benefits of Climate Mitigation Action in the Transportation Sector</a:t>
            </a:r>
          </a:p>
        </p:txBody>
      </p:sp>
      <p:sp>
        <p:nvSpPr>
          <p:cNvPr id="11" name="Rounded Rectangle 9">
            <a:extLst>
              <a:ext uri="{FF2B5EF4-FFF2-40B4-BE49-F238E27FC236}">
                <a16:creationId xmlns:a16="http://schemas.microsoft.com/office/drawing/2014/main" id="{E223798C-12AD-4B0C-A50C-D676347D67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3354" y="484632"/>
            <a:ext cx="8129016" cy="5724144"/>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4F69480-7C42-4D61-834E-7DF5ADB9CA14}"/>
              </a:ext>
            </a:extLst>
          </p:cNvPr>
          <p:cNvPicPr>
            <a:picLocks noChangeAspect="1"/>
          </p:cNvPicPr>
          <p:nvPr/>
        </p:nvPicPr>
        <p:blipFill rotWithShape="1">
          <a:blip r:embed="rId3"/>
          <a:srcRect b="13665"/>
          <a:stretch/>
        </p:blipFill>
        <p:spPr>
          <a:xfrm>
            <a:off x="607397" y="649224"/>
            <a:ext cx="7900930" cy="5303520"/>
          </a:xfrm>
          <a:prstGeom prst="rect">
            <a:avLst/>
          </a:prstGeom>
          <a:effectLst/>
        </p:spPr>
      </p:pic>
      <p:sp>
        <p:nvSpPr>
          <p:cNvPr id="5" name="Rectangle 4">
            <a:extLst>
              <a:ext uri="{FF2B5EF4-FFF2-40B4-BE49-F238E27FC236}">
                <a16:creationId xmlns:a16="http://schemas.microsoft.com/office/drawing/2014/main" id="{576D4330-1A54-49FF-9BE8-2131DCA2233C}"/>
              </a:ext>
            </a:extLst>
          </p:cNvPr>
          <p:cNvSpPr/>
          <p:nvPr/>
        </p:nvSpPr>
        <p:spPr>
          <a:xfrm>
            <a:off x="493354" y="6373368"/>
            <a:ext cx="8014973" cy="400110"/>
          </a:xfrm>
          <a:prstGeom prst="rect">
            <a:avLst/>
          </a:prstGeom>
        </p:spPr>
        <p:txBody>
          <a:bodyPr wrap="square">
            <a:spAutoFit/>
          </a:bodyPr>
          <a:lstStyle/>
          <a:p>
            <a:r>
              <a:rPr lang="en-US" sz="2000" b="1" dirty="0">
                <a:solidFill>
                  <a:schemeClr val="bg1"/>
                </a:solidFill>
              </a:rPr>
              <a:t>Source: Gouldson et al. (2018)</a:t>
            </a:r>
          </a:p>
        </p:txBody>
      </p:sp>
    </p:spTree>
    <p:extLst>
      <p:ext uri="{BB962C8B-B14F-4D97-AF65-F5344CB8AC3E}">
        <p14:creationId xmlns:p14="http://schemas.microsoft.com/office/powerpoint/2010/main" val="2811725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6" name="Rectangle 8">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B50FF1F9-BEC3-441B-B2A3-C9BD1E6EC868}"/>
              </a:ext>
            </a:extLst>
          </p:cNvPr>
          <p:cNvSpPr>
            <a:spLocks noGrp="1"/>
          </p:cNvSpPr>
          <p:nvPr>
            <p:ph type="title"/>
          </p:nvPr>
        </p:nvSpPr>
        <p:spPr>
          <a:xfrm>
            <a:off x="589560" y="856180"/>
            <a:ext cx="4560584" cy="1128068"/>
          </a:xfrm>
        </p:spPr>
        <p:txBody>
          <a:bodyPr vert="horz" lIns="91440" tIns="45720" rIns="91440" bIns="45720" rtlCol="0" anchor="ctr">
            <a:normAutofit/>
          </a:bodyPr>
          <a:lstStyle/>
          <a:p>
            <a:r>
              <a:rPr lang="en-US" sz="3700">
                <a:solidFill>
                  <a:schemeClr val="tx1"/>
                </a:solidFill>
              </a:rPr>
              <a:t>Documented co-benefits</a:t>
            </a:r>
          </a:p>
        </p:txBody>
      </p:sp>
      <p:grpSp>
        <p:nvGrpSpPr>
          <p:cNvPr id="37" name="Group 10">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2" name="Rectangle 11">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a:extLst>
              <a:ext uri="{FF2B5EF4-FFF2-40B4-BE49-F238E27FC236}">
                <a16:creationId xmlns:a16="http://schemas.microsoft.com/office/drawing/2014/main" id="{F41238B5-B7A5-47A4-A220-DFD02FB964C2}"/>
              </a:ext>
            </a:extLst>
          </p:cNvPr>
          <p:cNvSpPr>
            <a:spLocks noGrp="1"/>
          </p:cNvSpPr>
          <p:nvPr>
            <p:ph idx="1"/>
          </p:nvPr>
        </p:nvSpPr>
        <p:spPr>
          <a:xfrm>
            <a:off x="590719" y="2330505"/>
            <a:ext cx="4559425" cy="3979585"/>
          </a:xfrm>
        </p:spPr>
        <p:txBody>
          <a:bodyPr vert="horz" lIns="91440" tIns="45720" rIns="91440" bIns="45720" rtlCol="0" anchor="ctr">
            <a:normAutofit/>
          </a:bodyPr>
          <a:lstStyle/>
          <a:p>
            <a:r>
              <a:rPr lang="en-US" sz="2400" i="1" dirty="0">
                <a:hlinkClick r:id="rId3"/>
              </a:rPr>
              <a:t>Local and Regional Pollution Reduction Co-Benefits from Climate Change Mitigation Interventions: A Literature Review</a:t>
            </a:r>
            <a:r>
              <a:rPr lang="en-US" sz="2400" i="1" dirty="0"/>
              <a:t> – the focus of this report is on developing countries</a:t>
            </a:r>
            <a:endParaRPr lang="en-US" sz="2400" dirty="0"/>
          </a:p>
        </p:txBody>
      </p:sp>
      <p:sp>
        <p:nvSpPr>
          <p:cNvPr id="17" name="Rectangle 16">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website&#10;&#10;Description automatically generated">
            <a:extLst>
              <a:ext uri="{FF2B5EF4-FFF2-40B4-BE49-F238E27FC236}">
                <a16:creationId xmlns:a16="http://schemas.microsoft.com/office/drawing/2014/main" id="{9A0D7EB9-119D-4A92-9019-9682877AC78D}"/>
              </a:ext>
            </a:extLst>
          </p:cNvPr>
          <p:cNvPicPr>
            <a:picLocks noChangeAspect="1"/>
          </p:cNvPicPr>
          <p:nvPr/>
        </p:nvPicPr>
        <p:blipFill rotWithShape="1">
          <a:blip r:embed="rId4"/>
          <a:srcRect l="1124" r="8356" b="2"/>
          <a:stretch/>
        </p:blipFill>
        <p:spPr>
          <a:xfrm>
            <a:off x="5977788" y="799352"/>
            <a:ext cx="5425410" cy="5259296"/>
          </a:xfrm>
          <a:prstGeom prst="rect">
            <a:avLst/>
          </a:prstGeom>
        </p:spPr>
      </p:pic>
    </p:spTree>
    <p:extLst>
      <p:ext uri="{BB962C8B-B14F-4D97-AF65-F5344CB8AC3E}">
        <p14:creationId xmlns:p14="http://schemas.microsoft.com/office/powerpoint/2010/main" val="1561463833"/>
      </p:ext>
    </p:extLst>
  </p:cSld>
  <p:clrMapOvr>
    <a:masterClrMapping/>
  </p:clrMapOvr>
</p:sld>
</file>

<file path=ppt/theme/theme1.xml><?xml version="1.0" encoding="utf-8"?>
<a:theme xmlns:a="http://schemas.openxmlformats.org/drawingml/2006/main" name="Office Theme">
  <a:themeElements>
    <a:clrScheme name="Custom 12">
      <a:dk1>
        <a:srgbClr val="000000"/>
      </a:dk1>
      <a:lt1>
        <a:srgbClr val="FFFFFF"/>
      </a:lt1>
      <a:dk2>
        <a:srgbClr val="425B2A"/>
      </a:dk2>
      <a:lt2>
        <a:srgbClr val="E7E6E6"/>
      </a:lt2>
      <a:accent1>
        <a:srgbClr val="AECE3F"/>
      </a:accent1>
      <a:accent2>
        <a:srgbClr val="A0B73A"/>
      </a:accent2>
      <a:accent3>
        <a:srgbClr val="A5A5A5"/>
      </a:accent3>
      <a:accent4>
        <a:srgbClr val="FFC000"/>
      </a:accent4>
      <a:accent5>
        <a:srgbClr val="D4F0FF"/>
      </a:accent5>
      <a:accent6>
        <a:srgbClr val="AAD0D4"/>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110</TotalTime>
  <Words>9370</Words>
  <Application>Microsoft Office PowerPoint</Application>
  <PresentationFormat>Widescreen</PresentationFormat>
  <Paragraphs>370</Paragraphs>
  <Slides>31</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Arial</vt:lpstr>
      <vt:lpstr>Calibri</vt:lpstr>
      <vt:lpstr>Calibri (body)</vt:lpstr>
      <vt:lpstr>Calibri Light</vt:lpstr>
      <vt:lpstr>Office Theme</vt:lpstr>
      <vt:lpstr>PowerPoint Presentation</vt:lpstr>
      <vt:lpstr>Lecture #53: Co-Benefits</vt:lpstr>
      <vt:lpstr>Introduction</vt:lpstr>
      <vt:lpstr>Background and Definitions </vt:lpstr>
      <vt:lpstr>Background and Definitions </vt:lpstr>
      <vt:lpstr>PowerPoint Presentation</vt:lpstr>
      <vt:lpstr>Range of co-benefits</vt:lpstr>
      <vt:lpstr>Co-benefits of Climate Mitigation Action in the Transportation Sector</vt:lpstr>
      <vt:lpstr>Documented co-benefits</vt:lpstr>
      <vt:lpstr>Documented co-benefits</vt:lpstr>
      <vt:lpstr>Implications to policy and cross-disciplinary collaboration</vt:lpstr>
      <vt:lpstr>Examples/ Case Studies</vt:lpstr>
      <vt:lpstr>PowerPoint Presentation</vt:lpstr>
      <vt:lpstr>Examples/ Case Studies</vt:lpstr>
      <vt:lpstr>PowerPoint Presentation</vt:lpstr>
      <vt:lpstr>Examples/Case Studies</vt:lpstr>
      <vt:lpstr>Examples/ Case Studies</vt:lpstr>
      <vt:lpstr>Examples/ Case Studies</vt:lpstr>
      <vt:lpstr>Discussion</vt:lpstr>
      <vt:lpstr>Research Gaps and Future Directions</vt:lpstr>
      <vt:lpstr>Take-Home Messages</vt:lpstr>
      <vt:lpstr>List of Abbreviations</vt:lpstr>
      <vt:lpstr>List of Abbreviations</vt:lpstr>
      <vt:lpstr>References </vt:lpstr>
      <vt:lpstr>References </vt:lpstr>
      <vt:lpstr>References </vt:lpstr>
      <vt:lpstr>References</vt:lpstr>
      <vt:lpstr>References</vt:lpstr>
      <vt:lpstr>Reading List </vt:lpstr>
      <vt:lpstr>Reading List </vt:lpstr>
      <vt:lpstr>Acknowledgements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Khreis, Haneen</dc:creator>
  <cp:lastModifiedBy>Khreis, Haneen</cp:lastModifiedBy>
  <cp:revision>45</cp:revision>
  <dcterms:created xsi:type="dcterms:W3CDTF">2021-02-10T19:10:52Z</dcterms:created>
  <dcterms:modified xsi:type="dcterms:W3CDTF">2021-02-10T21:01:39Z</dcterms:modified>
</cp:coreProperties>
</file>