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45" r:id="rId2"/>
    <p:sldId id="446" r:id="rId3"/>
    <p:sldId id="502" r:id="rId4"/>
    <p:sldId id="503" r:id="rId5"/>
    <p:sldId id="495" r:id="rId6"/>
    <p:sldId id="505" r:id="rId7"/>
    <p:sldId id="492" r:id="rId8"/>
    <p:sldId id="481" r:id="rId9"/>
    <p:sldId id="494" r:id="rId10"/>
    <p:sldId id="473" r:id="rId11"/>
    <p:sldId id="493" r:id="rId12"/>
    <p:sldId id="484" r:id="rId13"/>
    <p:sldId id="475" r:id="rId14"/>
    <p:sldId id="498" r:id="rId15"/>
    <p:sldId id="501" r:id="rId16"/>
    <p:sldId id="480" r:id="rId17"/>
    <p:sldId id="478" r:id="rId18"/>
    <p:sldId id="4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 id="3" name="Raed Alotaibi" initials="RA" lastIdx="1" clrIdx="2">
    <p:extLst>
      <p:ext uri="{19B8F6BF-5375-455C-9EA6-DF929625EA0E}">
        <p15:presenceInfo xmlns:p15="http://schemas.microsoft.com/office/powerpoint/2012/main" userId="bbc5afeee4dabf3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ECC"/>
    <a:srgbClr val="D5E8D4"/>
    <a:srgbClr val="FFF2CC"/>
    <a:srgbClr val="E1D5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7" autoAdjust="0"/>
    <p:restoredTop sz="51646" autoAdjust="0"/>
  </p:normalViewPr>
  <p:slideViewPr>
    <p:cSldViewPr snapToGrid="0">
      <p:cViewPr varScale="1">
        <p:scale>
          <a:sx n="55" d="100"/>
          <a:sy n="55" d="100"/>
        </p:scale>
        <p:origin x="1332" y="3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6/27/2021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training/quicklearns/exposure/index.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 </a:t>
            </a:r>
            <a:r>
              <a:rPr lang="en-US" sz="1800" b="1" i="1" dirty="0">
                <a:effectLst/>
                <a:latin typeface="Times New Roman" panose="02020603050405020304" pitchFamily="18" charset="0"/>
                <a:ea typeface="Times New Roman" panose="02020603050405020304" pitchFamily="18" charset="0"/>
              </a:rPr>
              <a:t>Example - Figure (case-control study)</a:t>
            </a:r>
            <a:endParaRPr lang="en-US" sz="18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The figure illustrates a case-control design. </a:t>
            </a: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In this study, there are two groups, a group of individuals with the outcome (20 with red circles) and a group of individuals without the outcome (20 with white circles). The two groups are investigated for their exposure states (or their exposure status is measured). Individuals with a positive exposure are colored in orange while individuals with a negative exposure (without the exposure) are colored in green. </a:t>
            </a:r>
          </a:p>
          <a:p>
            <a:pPr marL="285750" marR="0" lvl="0"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 Odds of exposure among diseased is the number of exposed individuals in the disease groups to the number of non-exposed individuals in the diseased group: </a:t>
            </a:r>
          </a:p>
          <a:p>
            <a:pPr marL="742950" marR="0" lvl="1"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(Odds of exposure among the diseased = A/C = 15/5 = 3).</a:t>
            </a:r>
          </a:p>
          <a:p>
            <a:pPr marL="285750" marR="0" lvl="0"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 Odds of exposure among non-diseased is the number of exposed individuals in the non-diseased groups to the number of non-exposed individuals in the non-diseased group: </a:t>
            </a:r>
          </a:p>
          <a:p>
            <a:pPr marL="742950" marR="0" lvl="1"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(Odds of exposure among the non-diseased = B/D = 4/16= 0.25).</a:t>
            </a:r>
          </a:p>
          <a:p>
            <a:pPr marL="285750" marR="0" lvl="0"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If there is a positive association between disease and exposure, we expect the odds of exposure among disease would be greater than the odds of exposure among non-diseased (also known as Odds ratio, since we are comparing the two odds)</a:t>
            </a:r>
          </a:p>
          <a:p>
            <a:pPr marL="742950" marR="0" lvl="1"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Odds of exposure among diseased (A/C = 15/5= 3)</a:t>
            </a:r>
          </a:p>
          <a:p>
            <a:pPr marL="285750" marR="0" lvl="0"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Odds of exposure among non-diseased (B/D = 4/16 = 0.25)</a:t>
            </a:r>
          </a:p>
          <a:p>
            <a:pPr marL="285750" marR="0" lvl="0"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Odds ratio = Odds of exposure among diseased (A/C) “divided by” Odds of exposure among non-diseased (B/D) = (15/5)  /  (4/16)  =  (15/5 )  / (4/16 ) = 12  </a:t>
            </a:r>
          </a:p>
          <a:p>
            <a:pPr marL="285750" marR="0" lvl="0"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 Odds ratio is greater than 1, this indicates a positive association between the exposure and outcome.</a:t>
            </a:r>
          </a:p>
          <a:p>
            <a:pPr marL="0" marR="0" lvl="0" indent="0" algn="l" defTabSz="914400" rtl="0" eaLnBrk="1" fontAlgn="auto" latinLnBrk="0" hangingPunct="1">
              <a:lnSpc>
                <a:spcPct val="100000"/>
              </a:lnSpc>
              <a:spcBef>
                <a:spcPts val="1200"/>
              </a:spcBef>
              <a:spcAft>
                <a:spcPts val="1200"/>
              </a:spcAft>
              <a:buClrTx/>
              <a:buSzTx/>
              <a:buFontTx/>
              <a:buNone/>
              <a:tabLst/>
              <a:defRPr/>
            </a:pPr>
            <a:endParaRPr lang="en-US" sz="1800" dirty="0"/>
          </a:p>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800" dirty="0"/>
              <a:t>-----------------------------</a:t>
            </a:r>
            <a:endParaRPr lang="en-US" sz="18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The table summarizes the results of the study. The rows represent the exposure status (i.e. exposed and non-exposed) while the columns represent the outcome status (i.e. disease and non-disease). For example, cell A is the number of exposed individuals with the outcome (15 individuals) while cell D is the number of nonexposed individuals without the outcome (16 individuals).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1994250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1200"/>
              </a:spcAft>
            </a:pPr>
            <a:r>
              <a:rPr lang="en-US" sz="1800" b="1" i="1" u="sng" dirty="0">
                <a:effectLst/>
                <a:latin typeface="Times New Roman" panose="02020603050405020304" pitchFamily="18" charset="0"/>
                <a:ea typeface="Times New Roman" panose="02020603050405020304" pitchFamily="18" charset="0"/>
              </a:rPr>
              <a:t>Cross Sectional Studies</a:t>
            </a:r>
          </a:p>
          <a:p>
            <a:pPr marL="0" marR="0">
              <a:spcBef>
                <a:spcPts val="1200"/>
              </a:spcBef>
              <a:spcAft>
                <a:spcPts val="1200"/>
              </a:spcAft>
            </a:pPr>
            <a:endParaRPr lang="en-US" sz="1800" b="1" i="1" u="sng"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b="1" i="1" u="none" dirty="0">
                <a:effectLst/>
                <a:latin typeface="Times New Roman" panose="02020603050405020304" pitchFamily="18" charset="0"/>
                <a:ea typeface="Times New Roman" panose="02020603050405020304" pitchFamily="18" charset="0"/>
              </a:rPr>
              <a:t>Aim: </a:t>
            </a: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To estimate disease or exposure frequency in a defined population. Formulate hypothesis.</a:t>
            </a:r>
          </a:p>
          <a:p>
            <a:pPr marL="0" marR="0">
              <a:spcBef>
                <a:spcPts val="1200"/>
              </a:spcBef>
              <a:spcAft>
                <a:spcPts val="1200"/>
              </a:spcAft>
            </a:pPr>
            <a:endParaRPr lang="en-US" sz="1800" i="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Design</a:t>
            </a:r>
            <a:endParaRPr lang="en-US" sz="1800" b="1" dirty="0">
              <a:effectLst/>
              <a:latin typeface="Times New Roman" panose="02020603050405020304" pitchFamily="18" charset="0"/>
              <a:ea typeface="Times New Roman" panose="02020603050405020304" pitchFamily="18" charset="0"/>
            </a:endParaRPr>
          </a:p>
          <a:p>
            <a:pPr marL="285750" marR="0" lvl="0"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Define a population at a time point.</a:t>
            </a:r>
          </a:p>
          <a:p>
            <a:pPr marL="285750" marR="0" lvl="0"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For each individual, collect the exposure and disease measurements simultaneously</a:t>
            </a:r>
          </a:p>
          <a:p>
            <a:pPr marL="285750" marR="0" lvl="0"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Information regarding multiple exposures and diseases may be collected.</a:t>
            </a:r>
          </a:p>
          <a:p>
            <a:pPr marL="285750" marR="0" lvl="0"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Since information is collected at a single time point, cases of diseases are considered prevalent cases (we can’t determine if this is a new or an old case)</a:t>
            </a:r>
          </a:p>
          <a:p>
            <a:pPr marL="285750" marR="0" lvl="0"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Evidence of an association between exposure and disease may be determined using two approaches (see interpretation)</a:t>
            </a:r>
          </a:p>
          <a:p>
            <a:pPr marL="0" marR="0">
              <a:lnSpc>
                <a:spcPct val="107000"/>
              </a:lnSpc>
              <a:spcBef>
                <a:spcPts val="0"/>
              </a:spcBef>
              <a:spcAft>
                <a:spcPts val="800"/>
              </a:spcAft>
            </a:pPr>
            <a:endParaRPr lang="en-US" dirty="0"/>
          </a:p>
          <a:p>
            <a:pPr marL="0" marR="0">
              <a:spcBef>
                <a:spcPts val="1200"/>
              </a:spcBef>
              <a:spcAft>
                <a:spcPts val="1200"/>
              </a:spcAft>
            </a:pPr>
            <a:r>
              <a:rPr lang="en-US" sz="1800" b="1" dirty="0">
                <a:effectLst/>
                <a:latin typeface="Times New Roman" panose="02020603050405020304" pitchFamily="18" charset="0"/>
                <a:ea typeface="Times New Roman" panose="02020603050405020304" pitchFamily="18" charset="0"/>
              </a:rPr>
              <a:t>Analysis</a:t>
            </a:r>
          </a:p>
          <a:p>
            <a:pPr marL="0" marR="0">
              <a:spcBef>
                <a:spcPts val="1200"/>
              </a:spcBef>
              <a:spcAft>
                <a:spcPts val="1200"/>
              </a:spcAft>
            </a:pPr>
            <a:r>
              <a:rPr lang="en-US" sz="1800" b="0" dirty="0">
                <a:effectLst/>
                <a:latin typeface="Times New Roman" panose="02020603050405020304" pitchFamily="18" charset="0"/>
                <a:ea typeface="Times New Roman" panose="02020603050405020304" pitchFamily="18" charset="0"/>
              </a:rPr>
              <a:t>There are several methods to analyze a cross sectional study:</a:t>
            </a:r>
          </a:p>
          <a:p>
            <a:pPr marL="0" marR="0">
              <a:spcBef>
                <a:spcPts val="1200"/>
              </a:spcBef>
              <a:spcAft>
                <a:spcPts val="1200"/>
              </a:spcAft>
            </a:pPr>
            <a:r>
              <a:rPr lang="en-US" sz="1800" b="0" i="1" dirty="0">
                <a:effectLst/>
                <a:latin typeface="Times New Roman" panose="02020603050405020304" pitchFamily="18" charset="0"/>
                <a:ea typeface="Times New Roman" panose="02020603050405020304" pitchFamily="18" charset="0"/>
              </a:rPr>
              <a:t>Method 1</a:t>
            </a:r>
          </a:p>
          <a:p>
            <a:pPr marL="285750" marR="0" lvl="0"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Compare the prevalence of disease among exposed individuals and compare it to the prevalence of disease among non-exposed individuals:</a:t>
            </a:r>
          </a:p>
          <a:p>
            <a:pPr marL="742950" marR="0" lvl="1"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Prevalence of disease among exposed individuals  = (A / (A+B)) </a:t>
            </a:r>
          </a:p>
          <a:p>
            <a:pPr marL="742950" marR="0" lvl="1"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prevalence of disease among non-exposed individuals (C / (C+D))</a:t>
            </a:r>
          </a:p>
          <a:p>
            <a:pPr marL="0" marR="0" lvl="0" indent="0">
              <a:spcBef>
                <a:spcPts val="1200"/>
              </a:spcBef>
              <a:spcAft>
                <a:spcPts val="1200"/>
              </a:spcAft>
              <a:buFont typeface="Arial" panose="020B0604020202020204" pitchFamily="34" charset="0"/>
              <a:buNone/>
            </a:pPr>
            <a:r>
              <a:rPr lang="en-US" sz="1800" i="1" dirty="0">
                <a:effectLst/>
                <a:latin typeface="Symbol" panose="05050102010706020507" pitchFamily="18" charset="2"/>
                <a:ea typeface="Times New Roman" panose="02020603050405020304" pitchFamily="18" charset="0"/>
              </a:rPr>
              <a:t>Method 2</a:t>
            </a:r>
          </a:p>
          <a:p>
            <a:pPr marL="285750" marR="0" lvl="0"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Compare the prevalence of exposure among diseased individuals and compare it to the prevalence of exposure among non-diseased individuals:</a:t>
            </a:r>
          </a:p>
          <a:p>
            <a:pPr marL="742950" marR="0" lvl="1"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prevalence of exposure among diseased individuals (A / (A+C)) </a:t>
            </a:r>
          </a:p>
          <a:p>
            <a:pPr marL="742950" marR="0" lvl="1"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prevalence of exposure among non-diseased individuals (B / (B+D))</a:t>
            </a:r>
          </a:p>
          <a:p>
            <a:pPr marL="285750" marR="0" lvl="0"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 first approach is like a cohort study analysis (start with exposure and estimate the disease)</a:t>
            </a:r>
          </a:p>
          <a:p>
            <a:pPr marL="285750" marR="0" lvl="0"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 second approach is like a case-control study analysis (start with disease and estimate the exposure)</a:t>
            </a:r>
          </a:p>
          <a:p>
            <a:pPr marL="0" marR="0">
              <a:lnSpc>
                <a:spcPct val="107000"/>
              </a:lnSpc>
              <a:spcBef>
                <a:spcPts val="0"/>
              </a:spcBef>
              <a:spcAft>
                <a:spcPts val="800"/>
              </a:spcAft>
            </a:pPr>
            <a:endParaRPr lang="en-US" dirty="0"/>
          </a:p>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Characteristics, strengths, and limitations</a:t>
            </a:r>
            <a:endParaRPr lang="en-US" sz="1800" b="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Cross-sectional studies are observational. They provide a snapshot in time examining the characteristics (or study variables) for a population. However, because data on exposure and outcome is collected simultaneously, the sequence of events is not known, which is necessary if we want to determine if a causal relationship exists between exposure and outcome. Cross-sectional studies have several advantages; they are easy to conduct and require a short period of time, multiple exposures and outcomes can be measured, and data collection can be complete. Disadvantages include; cannot determine a causal relationship since temporal information is not collected, rare exposures are hard to study, cannot measure incidence or relative risk.</a:t>
            </a:r>
          </a:p>
          <a:p>
            <a:pPr marL="0" marR="0">
              <a:lnSpc>
                <a:spcPct val="107000"/>
              </a:lnSpc>
              <a:spcBef>
                <a:spcPts val="0"/>
              </a:spcBef>
              <a:spcAft>
                <a:spcPts val="800"/>
              </a:spcAft>
            </a:pPr>
            <a:endParaRPr lang="en-US" dirty="0"/>
          </a:p>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Examples of cross-sectional studies </a:t>
            </a:r>
            <a:endParaRPr lang="en-US" sz="1800" b="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-National Health and Nutrition Examination Survey (NHANES):</a:t>
            </a: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-Behavioral Risk Factor Surveillance System (BRFSS): This is a health-related telephone survey conducted in the U.S. and collects data on health-related risk behaviors, chronic health conditions, and use of preventive services.</a:t>
            </a:r>
          </a:p>
          <a:p>
            <a:pPr marL="0" marR="0">
              <a:lnSpc>
                <a:spcPct val="107000"/>
              </a:lnSpc>
              <a:spcBef>
                <a:spcPts val="0"/>
              </a:spcBef>
              <a:spcAft>
                <a:spcPts val="800"/>
              </a:spcAft>
            </a:pPr>
            <a:endParaRPr lang="en-US" dirty="0"/>
          </a:p>
          <a:p>
            <a:pPr marL="0" marR="0">
              <a:lnSpc>
                <a:spcPct val="107000"/>
              </a:lnSpc>
              <a:spcBef>
                <a:spcPts val="0"/>
              </a:spcBef>
              <a:spcAft>
                <a:spcPts val="800"/>
              </a:spcAft>
            </a:pPr>
            <a:r>
              <a:rPr lang="en-US" b="1" dirty="0"/>
              <a:t>Examples of cross-sectional studies for air pollution</a:t>
            </a:r>
          </a:p>
          <a:p>
            <a:pPr marL="0" marR="0">
              <a:lnSpc>
                <a:spcPct val="107000"/>
              </a:lnSpc>
              <a:spcBef>
                <a:spcPts val="0"/>
              </a:spcBef>
              <a:spcAft>
                <a:spcPts val="800"/>
              </a:spcAft>
            </a:pPr>
            <a:r>
              <a:rPr lang="en-US" b="0" i="0" dirty="0">
                <a:solidFill>
                  <a:srgbClr val="222222"/>
                </a:solidFill>
                <a:effectLst/>
                <a:latin typeface="Arial" panose="020B0604020202020204" pitchFamily="34" charset="0"/>
              </a:rPr>
              <a:t>-Effect of long-term exposure to air pollution on anxiety and depression in adults: A cross-sectional study</a:t>
            </a:r>
            <a:endParaRPr lang="en-US" b="1" dirty="0"/>
          </a:p>
          <a:p>
            <a:pPr marL="0" marR="0">
              <a:lnSpc>
                <a:spcPct val="107000"/>
              </a:lnSpc>
              <a:spcBef>
                <a:spcPts val="0"/>
              </a:spcBef>
              <a:spcAft>
                <a:spcPts val="800"/>
              </a:spcAft>
            </a:pPr>
            <a:r>
              <a:rPr lang="en-US" b="0" i="0" dirty="0">
                <a:solidFill>
                  <a:srgbClr val="222222"/>
                </a:solidFill>
                <a:effectLst/>
                <a:latin typeface="Arial" panose="020B0604020202020204" pitchFamily="34" charset="0"/>
              </a:rPr>
              <a:t>(Vert, C., Sánchez-Benavides, G., Martínez, D., </a:t>
            </a:r>
            <a:r>
              <a:rPr lang="en-US" b="0" i="0" dirty="0" err="1">
                <a:solidFill>
                  <a:srgbClr val="222222"/>
                </a:solidFill>
                <a:effectLst/>
                <a:latin typeface="Arial" panose="020B0604020202020204" pitchFamily="34" charset="0"/>
              </a:rPr>
              <a:t>Gotsens</a:t>
            </a:r>
            <a:r>
              <a:rPr lang="en-US" b="0" i="0" dirty="0">
                <a:solidFill>
                  <a:srgbClr val="222222"/>
                </a:solidFill>
                <a:effectLst/>
                <a:latin typeface="Arial" panose="020B0604020202020204" pitchFamily="34" charset="0"/>
              </a:rPr>
              <a:t>, X., </a:t>
            </a:r>
            <a:r>
              <a:rPr lang="en-US" b="0" i="0" dirty="0" err="1">
                <a:solidFill>
                  <a:srgbClr val="222222"/>
                </a:solidFill>
                <a:effectLst/>
                <a:latin typeface="Arial" panose="020B0604020202020204" pitchFamily="34" charset="0"/>
              </a:rPr>
              <a:t>Gramunt</a:t>
            </a:r>
            <a:r>
              <a:rPr lang="en-US" b="0" i="0" dirty="0">
                <a:solidFill>
                  <a:srgbClr val="222222"/>
                </a:solidFill>
                <a:effectLst/>
                <a:latin typeface="Arial" panose="020B0604020202020204" pitchFamily="34" charset="0"/>
              </a:rPr>
              <a:t>, N., </a:t>
            </a:r>
            <a:r>
              <a:rPr lang="en-US" b="0" i="0" dirty="0" err="1">
                <a:solidFill>
                  <a:srgbClr val="222222"/>
                </a:solidFill>
                <a:effectLst/>
                <a:latin typeface="Arial" panose="020B0604020202020204" pitchFamily="34" charset="0"/>
              </a:rPr>
              <a:t>Cirach</a:t>
            </a:r>
            <a:r>
              <a:rPr lang="en-US" b="0" i="0" dirty="0">
                <a:solidFill>
                  <a:srgbClr val="222222"/>
                </a:solidFill>
                <a:effectLst/>
                <a:latin typeface="Arial" panose="020B0604020202020204" pitchFamily="34" charset="0"/>
              </a:rPr>
              <a:t>, M., </a:t>
            </a:r>
            <a:r>
              <a:rPr lang="en-US" b="0" i="0" dirty="0" err="1">
                <a:solidFill>
                  <a:srgbClr val="222222"/>
                </a:solidFill>
                <a:effectLst/>
                <a:latin typeface="Arial" panose="020B0604020202020204" pitchFamily="34" charset="0"/>
              </a:rPr>
              <a:t>Molinuevo</a:t>
            </a:r>
            <a:r>
              <a:rPr lang="en-US" b="0" i="0" dirty="0">
                <a:solidFill>
                  <a:srgbClr val="222222"/>
                </a:solidFill>
                <a:effectLst/>
                <a:latin typeface="Arial" panose="020B0604020202020204" pitchFamily="34" charset="0"/>
              </a:rPr>
              <a:t>, J.L., </a:t>
            </a:r>
            <a:r>
              <a:rPr lang="en-US" b="0" i="0" dirty="0" err="1">
                <a:solidFill>
                  <a:srgbClr val="222222"/>
                </a:solidFill>
                <a:effectLst/>
                <a:latin typeface="Arial" panose="020B0604020202020204" pitchFamily="34" charset="0"/>
              </a:rPr>
              <a:t>Sunyer</a:t>
            </a:r>
            <a:r>
              <a:rPr lang="en-US" b="0" i="0" dirty="0">
                <a:solidFill>
                  <a:srgbClr val="222222"/>
                </a:solidFill>
                <a:effectLst/>
                <a:latin typeface="Arial" panose="020B0604020202020204" pitchFamily="34" charset="0"/>
              </a:rPr>
              <a:t>, J., </a:t>
            </a:r>
            <a:r>
              <a:rPr lang="en-US" b="0" i="0" dirty="0" err="1">
                <a:solidFill>
                  <a:srgbClr val="222222"/>
                </a:solidFill>
                <a:effectLst/>
                <a:latin typeface="Arial" panose="020B0604020202020204" pitchFamily="34" charset="0"/>
              </a:rPr>
              <a:t>Nieuwenhuijsen</a:t>
            </a:r>
            <a:r>
              <a:rPr lang="en-US" b="0" i="0" dirty="0">
                <a:solidFill>
                  <a:srgbClr val="222222"/>
                </a:solidFill>
                <a:effectLst/>
                <a:latin typeface="Arial" panose="020B0604020202020204" pitchFamily="34" charset="0"/>
              </a:rPr>
              <a:t>, M.J., </a:t>
            </a:r>
            <a:r>
              <a:rPr lang="en-US" b="0" i="0" dirty="0" err="1">
                <a:solidFill>
                  <a:srgbClr val="222222"/>
                </a:solidFill>
                <a:effectLst/>
                <a:latin typeface="Arial" panose="020B0604020202020204" pitchFamily="34" charset="0"/>
              </a:rPr>
              <a:t>Crous-Bou</a:t>
            </a:r>
            <a:r>
              <a:rPr lang="en-US" b="0" i="0" dirty="0">
                <a:solidFill>
                  <a:srgbClr val="222222"/>
                </a:solidFill>
                <a:effectLst/>
                <a:latin typeface="Arial" panose="020B0604020202020204" pitchFamily="34" charset="0"/>
              </a:rPr>
              <a:t>, M. and Gascon, M., 2017. Effect of long-term exposure to air pollution on anxiety and depression in adults: A cross-sectional study. </a:t>
            </a:r>
            <a:r>
              <a:rPr lang="en-US" b="0" i="1" dirty="0">
                <a:solidFill>
                  <a:srgbClr val="222222"/>
                </a:solidFill>
                <a:effectLst/>
                <a:latin typeface="Arial" panose="020B0604020202020204" pitchFamily="34" charset="0"/>
              </a:rPr>
              <a:t>International journal of hygiene and environmental health</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220</a:t>
            </a:r>
            <a:r>
              <a:rPr lang="en-US" b="0" i="0" dirty="0">
                <a:solidFill>
                  <a:srgbClr val="222222"/>
                </a:solidFill>
                <a:effectLst/>
                <a:latin typeface="Arial" panose="020B0604020202020204" pitchFamily="34" charset="0"/>
              </a:rPr>
              <a:t>(6), pp.1074-1080.)</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3731952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from figure</a:t>
            </a:r>
          </a:p>
          <a:p>
            <a:endParaRPr lang="en-US" dirty="0"/>
          </a:p>
          <a:p>
            <a:r>
              <a:rPr lang="en-US" dirty="0"/>
              <a:t>We can estimate the following:</a:t>
            </a:r>
          </a:p>
          <a:p>
            <a:pPr marL="171450" indent="-171450">
              <a:buFont typeface="Arial" panose="020B0604020202020204" pitchFamily="34" charset="0"/>
              <a:buChar char="•"/>
            </a:pPr>
            <a:r>
              <a:rPr lang="en-US" dirty="0"/>
              <a:t>Frequency of disease/non-disease </a:t>
            </a:r>
          </a:p>
          <a:p>
            <a:pPr marL="171450" indent="-171450">
              <a:buFont typeface="Arial" panose="020B0604020202020204" pitchFamily="34" charset="0"/>
              <a:buChar char="•"/>
            </a:pPr>
            <a:r>
              <a:rPr lang="en-US" dirty="0"/>
              <a:t>Frequency of exposure/non-exposure</a:t>
            </a:r>
          </a:p>
          <a:p>
            <a:pPr marL="171450" indent="-171450">
              <a:buFont typeface="Arial" panose="020B0604020202020204" pitchFamily="34" charset="0"/>
              <a:buChar char="•"/>
            </a:pPr>
            <a:r>
              <a:rPr lang="en-US" dirty="0"/>
              <a:t>Prevalence of disease/non-disease</a:t>
            </a:r>
          </a:p>
          <a:p>
            <a:pPr marL="171450" indent="-171450">
              <a:buFont typeface="Arial" panose="020B0604020202020204" pitchFamily="34" charset="0"/>
              <a:buChar char="•"/>
            </a:pPr>
            <a:r>
              <a:rPr lang="en-US" dirty="0"/>
              <a:t>Prevalence of exposure/non-exposure</a:t>
            </a:r>
          </a:p>
          <a:p>
            <a:pPr marL="171450" indent="-171450">
              <a:buFont typeface="Arial" panose="020B0604020202020204" pitchFamily="34" charset="0"/>
              <a:buChar char="•"/>
            </a:pPr>
            <a:r>
              <a:rPr lang="en-US" dirty="0"/>
              <a:t>Odds ratio (like a case control study)</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2253669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lang="en-US" sz="1800" b="1" u="sng" dirty="0">
                <a:effectLst/>
                <a:latin typeface="Times New Roman" panose="02020603050405020304" pitchFamily="18" charset="0"/>
                <a:ea typeface="Times New Roman" panose="02020603050405020304" pitchFamily="18" charset="0"/>
              </a:rPr>
              <a:t>Time-series design</a:t>
            </a:r>
            <a:endParaRPr lang="en-US" sz="18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endParaRPr lang="en-US" sz="12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200" dirty="0">
                <a:effectLst/>
                <a:latin typeface="Times New Roman" panose="02020603050405020304" pitchFamily="18" charset="0"/>
                <a:ea typeface="Times New Roman" panose="02020603050405020304" pitchFamily="18" charset="0"/>
              </a:rPr>
              <a:t>Time series in epidemiology is conducted by collecting a sequence of health-related measurements (exposures and outcome) at regular time periods. These measurements maybe investigated whether they are associated with each other by investigating temporal patterns. </a:t>
            </a:r>
          </a:p>
          <a:p>
            <a:pPr marL="0" marR="0">
              <a:spcBef>
                <a:spcPts val="1200"/>
              </a:spcBef>
              <a:spcAft>
                <a:spcPts val="1200"/>
              </a:spcAft>
            </a:pPr>
            <a:endParaRPr lang="en-US" sz="12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200" dirty="0">
                <a:effectLst/>
                <a:latin typeface="Times New Roman" panose="02020603050405020304" pitchFamily="18" charset="0"/>
                <a:ea typeface="Times New Roman" panose="02020603050405020304" pitchFamily="18" charset="0"/>
              </a:rPr>
              <a:t>Example (image) we check whether the exposure is associated with the outcome which occurs at later time.</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264552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1200"/>
              </a:spcAft>
            </a:pPr>
            <a:r>
              <a:rPr lang="en-US" sz="1200" dirty="0">
                <a:effectLst/>
                <a:latin typeface="Times New Roman" panose="02020603050405020304" pitchFamily="18" charset="0"/>
                <a:ea typeface="Times New Roman" panose="02020603050405020304" pitchFamily="18" charset="0"/>
              </a:rPr>
              <a:t> </a:t>
            </a:r>
          </a:p>
          <a:p>
            <a:pPr marL="0" marR="0">
              <a:spcBef>
                <a:spcPts val="1200"/>
              </a:spcBef>
              <a:spcAft>
                <a:spcPts val="1200"/>
              </a:spcAft>
            </a:pPr>
            <a:r>
              <a:rPr lang="en-US" sz="1200" b="1" i="1" u="sng" dirty="0">
                <a:effectLst/>
                <a:latin typeface="Times New Roman" panose="02020603050405020304" pitchFamily="18" charset="0"/>
                <a:ea typeface="Times New Roman" panose="02020603050405020304" pitchFamily="18" charset="0"/>
              </a:rPr>
              <a:t> The Epidemic Curve</a:t>
            </a:r>
            <a:endParaRPr lang="en-US" sz="1200" b="1" i="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endParaRPr lang="en-US" sz="12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200" dirty="0">
                <a:effectLst/>
                <a:latin typeface="Times New Roman" panose="02020603050405020304" pitchFamily="18" charset="0"/>
                <a:ea typeface="Times New Roman" panose="02020603050405020304" pitchFamily="18" charset="0"/>
              </a:rPr>
              <a:t>An epidemic curve is a visual display of the data from the time of exposure till the outcome. Important information can be collected from an epidemic curve including the following.</a:t>
            </a:r>
          </a:p>
          <a:p>
            <a:pPr marL="342900" marR="0" lvl="0" indent="-342900">
              <a:spcBef>
                <a:spcPts val="1200"/>
              </a:spcBef>
              <a:spcAft>
                <a:spcPts val="12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Exposure source, which may be a point or continuous source:</a:t>
            </a:r>
          </a:p>
          <a:p>
            <a:pPr marL="742950" marR="0" lvl="1" indent="-285750">
              <a:spcBef>
                <a:spcPts val="1200"/>
              </a:spcBef>
              <a:spcAft>
                <a:spcPts val="120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Point source </a:t>
            </a:r>
            <a:r>
              <a:rPr lang="en-US" sz="12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200" dirty="0">
                <a:effectLst/>
                <a:latin typeface="Times New Roman" panose="02020603050405020304" pitchFamily="18" charset="0"/>
                <a:ea typeface="Times New Roman" panose="02020603050405020304" pitchFamily="18" charset="0"/>
              </a:rPr>
              <a:t> when the exposure occurs over a narrow time period. </a:t>
            </a:r>
          </a:p>
          <a:p>
            <a:pPr marL="742950" marR="0" lvl="1" indent="-285750">
              <a:spcBef>
                <a:spcPts val="1200"/>
              </a:spcBef>
              <a:spcAft>
                <a:spcPts val="120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Continuous source </a:t>
            </a:r>
            <a:r>
              <a:rPr lang="en-US" sz="12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200" dirty="0">
                <a:effectLst/>
                <a:latin typeface="Times New Roman" panose="02020603050405020304" pitchFamily="18" charset="0"/>
                <a:ea typeface="Times New Roman" panose="02020603050405020304" pitchFamily="18" charset="0"/>
              </a:rPr>
              <a:t> when the exposure occurs over a longer time period.</a:t>
            </a:r>
          </a:p>
          <a:p>
            <a:pPr marL="342900" marR="0" lvl="0" indent="-342900" algn="l" defTabSz="914400" rtl="0" eaLnBrk="1" fontAlgn="auto" latinLnBrk="0" hangingPunct="1">
              <a:lnSpc>
                <a:spcPct val="100000"/>
              </a:lnSpc>
              <a:spcBef>
                <a:spcPts val="1200"/>
              </a:spcBef>
              <a:spcAft>
                <a:spcPts val="1200"/>
              </a:spcAft>
              <a:buClrTx/>
              <a:buSzTx/>
              <a:buFont typeface="Symbol" panose="05050102010706020507" pitchFamily="18" charset="2"/>
              <a:buChar char=""/>
              <a:tabLst/>
              <a:defRPr/>
            </a:pPr>
            <a:r>
              <a:rPr lang="en-US" sz="1200" dirty="0">
                <a:effectLst/>
                <a:latin typeface="Times New Roman" panose="02020603050405020304" pitchFamily="18" charset="0"/>
                <a:ea typeface="Times New Roman" panose="02020603050405020304" pitchFamily="18" charset="0"/>
              </a:rPr>
              <a:t>Exposure duration</a:t>
            </a:r>
          </a:p>
          <a:p>
            <a:pPr marL="342900" marR="0" lvl="0" indent="-342900">
              <a:spcBef>
                <a:spcPts val="1200"/>
              </a:spcBef>
              <a:spcAft>
                <a:spcPts val="12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Most likely exposure period.</a:t>
            </a:r>
          </a:p>
          <a:p>
            <a:pPr marL="342900" marR="0" lvl="0" indent="-342900">
              <a:spcBef>
                <a:spcPts val="1200"/>
              </a:spcBef>
              <a:spcAft>
                <a:spcPts val="12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Incubation period: the time from exposure to the causative agent until the first symptoms develop and is characteristic for each disease agent. The incubation period may be used to determine the causative agent. Incubation periods may be as short as hours or long as year. Long incubation periods are called “latency period.”</a:t>
            </a:r>
          </a:p>
          <a:p>
            <a:pPr marL="342900" marR="0" lvl="0" indent="-342900">
              <a:spcBef>
                <a:spcPts val="1200"/>
              </a:spcBef>
              <a:spcAft>
                <a:spcPts val="12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Magnitude of the outcome or illness</a:t>
            </a:r>
          </a:p>
          <a:p>
            <a:pPr marL="342900" marR="0" lvl="0" indent="-342900">
              <a:spcBef>
                <a:spcPts val="1200"/>
              </a:spcBef>
              <a:spcAft>
                <a:spcPts val="120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The time trend or distribution of cases over time.</a:t>
            </a:r>
          </a:p>
          <a:p>
            <a:pPr marL="742950" marR="0" lvl="1" indent="-285750">
              <a:spcBef>
                <a:spcPts val="1200"/>
              </a:spcBef>
              <a:spcAft>
                <a:spcPts val="120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Secular trend </a:t>
            </a:r>
            <a:r>
              <a:rPr lang="en-US" sz="12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200" dirty="0">
                <a:effectLst/>
                <a:latin typeface="Times New Roman" panose="02020603050405020304" pitchFamily="18" charset="0"/>
                <a:ea typeface="Times New Roman" panose="02020603050405020304" pitchFamily="18" charset="0"/>
              </a:rPr>
              <a:t> Long term trend more than one year.</a:t>
            </a:r>
          </a:p>
          <a:p>
            <a:pPr marL="742950" marR="0" lvl="1" indent="-285750">
              <a:spcBef>
                <a:spcPts val="1200"/>
              </a:spcBef>
              <a:spcAft>
                <a:spcPts val="120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Seasonal trend </a:t>
            </a:r>
            <a:r>
              <a:rPr lang="en-US" sz="12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200" dirty="0">
                <a:effectLst/>
                <a:latin typeface="Times New Roman" panose="02020603050405020304" pitchFamily="18" charset="0"/>
                <a:ea typeface="Times New Roman" panose="02020603050405020304" pitchFamily="18" charset="0"/>
              </a:rPr>
              <a:t> Periodic increases and decreases in the occurrence of the outcome, which may be predictable. Examples include the trend of the seasonal influenza.</a:t>
            </a:r>
          </a:p>
          <a:p>
            <a:pPr marL="0" marR="0">
              <a:spcBef>
                <a:spcPts val="1200"/>
              </a:spcBef>
              <a:spcAft>
                <a:spcPts val="1200"/>
              </a:spcAft>
            </a:pPr>
            <a:r>
              <a:rPr lang="en-US" sz="1200" dirty="0">
                <a:effectLst/>
                <a:latin typeface="Times New Roman" panose="02020603050405020304" pitchFamily="18" charset="0"/>
                <a:ea typeface="Times New Roman" panose="02020603050405020304" pitchFamily="18" charset="0"/>
              </a:rPr>
              <a:t> </a:t>
            </a:r>
          </a:p>
          <a:p>
            <a:pPr marL="0" marR="0">
              <a:spcBef>
                <a:spcPts val="1200"/>
              </a:spcBef>
              <a:spcAft>
                <a:spcPts val="1200"/>
              </a:spcAft>
            </a:pPr>
            <a:r>
              <a:rPr lang="en-US" sz="1200" i="1" u="sng" dirty="0">
                <a:effectLst/>
                <a:latin typeface="Times New Roman" panose="02020603050405020304" pitchFamily="18" charset="0"/>
                <a:ea typeface="Times New Roman" panose="02020603050405020304" pitchFamily="18" charset="0"/>
              </a:rPr>
              <a:t>Age, period, and cohort effect</a:t>
            </a:r>
            <a:endParaRPr lang="en-US" sz="1200" u="sng"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200" dirty="0">
                <a:effectLst/>
                <a:latin typeface="Times New Roman" panose="02020603050405020304" pitchFamily="18" charset="0"/>
                <a:ea typeface="Times New Roman" panose="02020603050405020304" pitchFamily="18" charset="0"/>
              </a:rPr>
              <a:t>Age effect </a:t>
            </a:r>
            <a:r>
              <a:rPr lang="en-US" sz="12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200" dirty="0">
                <a:effectLst/>
                <a:latin typeface="Times New Roman" panose="02020603050405020304" pitchFamily="18" charset="0"/>
                <a:ea typeface="Times New Roman" panose="02020603050405020304" pitchFamily="18" charset="0"/>
              </a:rPr>
              <a:t> The change in the rate of an outcome according to age irrespective of cohort or calendar time (or period). For example, the risk of cancer increases with age irrespective of the cohort or calendar time.</a:t>
            </a:r>
          </a:p>
          <a:p>
            <a:pPr marL="0" marR="0">
              <a:spcBef>
                <a:spcPts val="1200"/>
              </a:spcBef>
              <a:spcAft>
                <a:spcPts val="1200"/>
              </a:spcAft>
            </a:pPr>
            <a:r>
              <a:rPr lang="en-US" sz="1200" dirty="0">
                <a:effectLst/>
                <a:latin typeface="Times New Roman" panose="02020603050405020304" pitchFamily="18" charset="0"/>
                <a:ea typeface="Times New Roman" panose="02020603050405020304" pitchFamily="18" charset="0"/>
              </a:rPr>
              <a:t>Cohort effect </a:t>
            </a:r>
            <a:r>
              <a:rPr lang="en-US" sz="12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200" dirty="0">
                <a:effectLst/>
                <a:latin typeface="Times New Roman" panose="02020603050405020304" pitchFamily="18" charset="0"/>
                <a:ea typeface="Times New Roman" panose="02020603050405020304" pitchFamily="18" charset="0"/>
              </a:rPr>
              <a:t> The change in the rate of an outcome according to birth year irrespective of age or calendar time (or period). For example, The Hiroshima bombing survivors.  </a:t>
            </a:r>
          </a:p>
          <a:p>
            <a:pPr marL="0" marR="0">
              <a:spcBef>
                <a:spcPts val="1200"/>
              </a:spcBef>
              <a:spcAft>
                <a:spcPts val="1200"/>
              </a:spcAft>
            </a:pPr>
            <a:r>
              <a:rPr lang="en-US" sz="1200" dirty="0">
                <a:effectLst/>
                <a:latin typeface="Times New Roman" panose="02020603050405020304" pitchFamily="18" charset="0"/>
                <a:ea typeface="Times New Roman" panose="02020603050405020304" pitchFamily="18" charset="0"/>
              </a:rPr>
              <a:t>Period effect </a:t>
            </a:r>
            <a:r>
              <a:rPr lang="en-US" sz="12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200" dirty="0">
                <a:effectLst/>
                <a:latin typeface="Times New Roman" panose="02020603050405020304" pitchFamily="18" charset="0"/>
                <a:ea typeface="Times New Roman" panose="02020603050405020304" pitchFamily="18" charset="0"/>
              </a:rPr>
              <a:t> The change in the rate of an outcome according to calendar time irrespective of age or cohort. </a:t>
            </a:r>
          </a:p>
          <a:p>
            <a:r>
              <a:rPr lang="en-US" dirty="0"/>
              <a:t>-----------------</a:t>
            </a:r>
          </a:p>
          <a:p>
            <a:r>
              <a:rPr lang="en-US" dirty="0"/>
              <a:t>The graph represents the number of US TB cases per 100,00 population over 60 years (blue line), while the red line represents the annual % change.</a:t>
            </a:r>
          </a:p>
          <a:p>
            <a:r>
              <a:rPr lang="en-US" dirty="0"/>
              <a:t>-----------------</a:t>
            </a:r>
          </a:p>
          <a:p>
            <a:pPr marL="0" marR="0">
              <a:spcBef>
                <a:spcPts val="1200"/>
              </a:spcBef>
              <a:spcAft>
                <a:spcPts val="1200"/>
              </a:spcAft>
            </a:pPr>
            <a:r>
              <a:rPr lang="en-US" sz="1200" dirty="0">
                <a:effectLst/>
                <a:latin typeface="Times New Roman" panose="02020603050405020304" pitchFamily="18" charset="0"/>
                <a:ea typeface="Times New Roman" panose="02020603050405020304" pitchFamily="18" charset="0"/>
              </a:rPr>
              <a:t> </a:t>
            </a:r>
          </a:p>
          <a:p>
            <a:pPr marL="0" marR="0">
              <a:spcBef>
                <a:spcPts val="1200"/>
              </a:spcBef>
              <a:spcAft>
                <a:spcPts val="1200"/>
              </a:spcAft>
            </a:pPr>
            <a:r>
              <a:rPr lang="en-US" sz="1200" dirty="0">
                <a:effectLst/>
                <a:latin typeface="Times New Roman" panose="02020603050405020304" pitchFamily="18" charset="0"/>
                <a:ea typeface="Times New Roman" panose="02020603050405020304" pitchFamily="18" charset="0"/>
              </a:rPr>
              <a:t>(Source: </a:t>
            </a:r>
            <a:r>
              <a:rPr lang="en-US" sz="1200" u="sng" dirty="0">
                <a:solidFill>
                  <a:srgbClr val="0000FF"/>
                </a:solidFill>
                <a:effectLst/>
                <a:latin typeface="Times New Roman" panose="02020603050405020304" pitchFamily="18" charset="0"/>
                <a:ea typeface="Times New Roman" panose="02020603050405020304" pitchFamily="18" charset="0"/>
                <a:hlinkClick r:id="rId3"/>
              </a:rPr>
              <a:t>https://www.cdc.gov/training/quicklearns/exposure/index.html</a:t>
            </a:r>
            <a:r>
              <a:rPr lang="en-US" sz="1200" u="sng" dirty="0">
                <a:solidFill>
                  <a:srgbClr val="0000FF"/>
                </a:solidFill>
                <a:effectLst/>
                <a:latin typeface="Times New Roman" panose="02020603050405020304" pitchFamily="18" charset="0"/>
                <a:ea typeface="Times New Roman" panose="02020603050405020304" pitchFamily="18" charset="0"/>
              </a:rPr>
              <a:t>)</a:t>
            </a:r>
          </a:p>
          <a:p>
            <a:pPr marL="0" marR="0">
              <a:spcBef>
                <a:spcPts val="1200"/>
              </a:spcBef>
              <a:spcAft>
                <a:spcPts val="1200"/>
              </a:spcAft>
            </a:pPr>
            <a:endParaRPr lang="en-US" sz="1200" u="sng" dirty="0">
              <a:solidFill>
                <a:srgbClr val="0000FF"/>
              </a:solidFill>
              <a:effectLst/>
              <a:latin typeface="Times New Roman" panose="02020603050405020304" pitchFamily="18" charset="0"/>
              <a:ea typeface="Times New Roman" panose="02020603050405020304" pitchFamily="18" charset="0"/>
            </a:endParaRPr>
          </a:p>
          <a:p>
            <a:pPr marL="0" marR="0">
              <a:spcBef>
                <a:spcPts val="1200"/>
              </a:spcBef>
              <a:spcAft>
                <a:spcPts val="1200"/>
              </a:spcAft>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402397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image shows the trends of per capital cigarette consumption and make lung cancer incidence in the United States over the last century. The lung cancer incidence closely follows the trend in Per capital cigarette consumption.</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Doss, M., 2016. Changing the paradigm of cancer screening, prevention, and treatment. </a:t>
            </a:r>
            <a:r>
              <a:rPr lang="en-US" b="0" i="1" dirty="0">
                <a:solidFill>
                  <a:srgbClr val="222222"/>
                </a:solidFill>
                <a:effectLst/>
                <a:latin typeface="Arial" panose="020B0604020202020204" pitchFamily="34" charset="0"/>
              </a:rPr>
              <a:t>Dose-Response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14</a:t>
            </a:r>
            <a:r>
              <a:rPr lang="en-US" b="0" i="0" dirty="0">
                <a:solidFill>
                  <a:srgbClr val="222222"/>
                </a:solidFill>
                <a:effectLst/>
                <a:latin typeface="Arial" panose="020B0604020202020204" pitchFamily="34" charset="0"/>
              </a:rPr>
              <a:t>(4), p.1559325816680539.</a:t>
            </a:r>
          </a:p>
          <a:p>
            <a:endParaRPr lang="en-US"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r>
              <a:rPr lang="en-US" b="1" dirty="0"/>
              <a:t>Examples of Time Series in Air Pollution studies</a:t>
            </a:r>
          </a:p>
          <a:p>
            <a:r>
              <a:rPr lang="en-US" b="0" i="0" dirty="0">
                <a:solidFill>
                  <a:srgbClr val="222222"/>
                </a:solidFill>
                <a:effectLst/>
                <a:latin typeface="Arial" panose="020B0604020202020204" pitchFamily="34" charset="0"/>
              </a:rPr>
              <a:t>-Mortality and air pollution in </a:t>
            </a:r>
            <a:r>
              <a:rPr lang="en-US" b="0" i="0" dirty="0" err="1">
                <a:solidFill>
                  <a:srgbClr val="222222"/>
                </a:solidFill>
                <a:effectLst/>
                <a:latin typeface="Arial" panose="020B0604020202020204" pitchFamily="34" charset="0"/>
              </a:rPr>
              <a:t>london</a:t>
            </a:r>
            <a:endParaRPr lang="en-US" dirty="0"/>
          </a:p>
          <a:p>
            <a:r>
              <a:rPr lang="en-US" b="0" i="0" dirty="0">
                <a:solidFill>
                  <a:srgbClr val="222222"/>
                </a:solidFill>
                <a:effectLst/>
                <a:latin typeface="Arial" panose="020B0604020202020204" pitchFamily="34" charset="0"/>
              </a:rPr>
              <a:t>Schwartz, J. and Marcus, A., 1990. Mortality and air pollution j </a:t>
            </a:r>
            <a:r>
              <a:rPr lang="en-US" b="0" i="0" dirty="0" err="1">
                <a:solidFill>
                  <a:srgbClr val="222222"/>
                </a:solidFill>
                <a:effectLst/>
                <a:latin typeface="Arial" panose="020B0604020202020204" pitchFamily="34" charset="0"/>
              </a:rPr>
              <a:t>london</a:t>
            </a:r>
            <a:r>
              <a:rPr lang="en-US" b="0" i="0" dirty="0">
                <a:solidFill>
                  <a:srgbClr val="222222"/>
                </a:solidFill>
                <a:effectLst/>
                <a:latin typeface="Arial" panose="020B0604020202020204" pitchFamily="34" charset="0"/>
              </a:rPr>
              <a:t>: a time series analysis. </a:t>
            </a:r>
            <a:r>
              <a:rPr lang="en-US" b="0" i="1" dirty="0">
                <a:solidFill>
                  <a:srgbClr val="222222"/>
                </a:solidFill>
                <a:effectLst/>
                <a:latin typeface="Arial" panose="020B0604020202020204" pitchFamily="34" charset="0"/>
              </a:rPr>
              <a:t>American journal of epidemiology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131</a:t>
            </a:r>
            <a:r>
              <a:rPr lang="en-US" b="0" i="0" dirty="0">
                <a:solidFill>
                  <a:srgbClr val="222222"/>
                </a:solidFill>
                <a:effectLst/>
                <a:latin typeface="Arial" panose="020B0604020202020204" pitchFamily="34" charset="0"/>
              </a:rPr>
              <a:t>(1), pp.185-194.</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3933720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1472840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360410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ym typeface="Wingdings" panose="05000000000000000000" pitchFamily="2" charset="2"/>
              </a:rPr>
              <a:t>What is an 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procedure conducted by changing the level of the variable of interest in a controlled environment to examine the effect on an outcome.  </a:t>
            </a:r>
          </a:p>
          <a:p>
            <a:endParaRPr lang="en-US" dirty="0">
              <a:sym typeface="Wingdings" panose="05000000000000000000" pitchFamily="2" charset="2"/>
            </a:endParaRPr>
          </a:p>
          <a:p>
            <a:r>
              <a:rPr lang="en-US" dirty="0">
                <a:sym typeface="Wingdings" panose="05000000000000000000" pitchFamily="2" charset="2"/>
              </a:rPr>
              <a:t>Let's look at this diagram  This is a procedure for an experiment, we have two test subjects that are identical (</a:t>
            </a:r>
            <a:r>
              <a:rPr lang="en-US" b="1" u="sng" dirty="0">
                <a:sym typeface="Wingdings" panose="05000000000000000000" pitchFamily="2" charset="2"/>
              </a:rPr>
              <a:t>comparable</a:t>
            </a:r>
            <a:r>
              <a:rPr lang="en-US" dirty="0">
                <a:sym typeface="Wingdings" panose="05000000000000000000" pitchFamily="2" charset="2"/>
              </a:rPr>
              <a:t>)  we a controlled environment (meaning all variables for both subjects are similar, this includes internal, external, known and hidden variables) + the only difference between the two subjects is the variable of interest (represented in blue and red)  we then see the effect of changing only the variable of interest on our previously identical subjects (we say previously because now they are different in terms of the variable of interest)  if there is a difference in the outcome of interest then we may say that that change is attributable to the change in the variable of interest, or in other words the change in the variable of interest caused a change in the outcome of interest.</a:t>
            </a:r>
          </a:p>
          <a:p>
            <a:endParaRPr lang="en-US" dirty="0">
              <a:sym typeface="Wingdings" panose="05000000000000000000" pitchFamily="2" charset="2"/>
            </a:endParaRPr>
          </a:p>
          <a:p>
            <a:r>
              <a:rPr lang="en-US" dirty="0">
                <a:sym typeface="Wingdings" panose="05000000000000000000" pitchFamily="2" charset="2"/>
              </a:rPr>
              <a:t>I would like to point out that a necessary condition for this claim is temporality (or time) in that the change in the variable of interest happened before the outcome of interest.</a:t>
            </a:r>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223240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in experiments involving biological species the variables to control for are many and complex with many unknown or hidden variables that may confound the results. </a:t>
            </a:r>
          </a:p>
          <a:p>
            <a:endParaRPr lang="en-US" dirty="0"/>
          </a:p>
          <a:p>
            <a:r>
              <a:rPr lang="en-US" dirty="0"/>
              <a:t>The image represents a experiment in biological species.</a:t>
            </a:r>
          </a:p>
          <a:p>
            <a:endParaRPr lang="en-US" dirty="0"/>
          </a:p>
          <a:p>
            <a:r>
              <a:rPr lang="en-US" dirty="0"/>
              <a:t>As we can see we have a test sample </a:t>
            </a:r>
            <a:r>
              <a:rPr lang="en-US" dirty="0">
                <a:sym typeface="Wingdings" panose="05000000000000000000" pitchFamily="2" charset="2"/>
              </a:rPr>
              <a:t> we assign the samples into control arm or a test arm  the objective is to make them comparable as possible, however, because the complex nature of biological system we can see this it is very difficult to have a fully controlled environment.</a:t>
            </a:r>
          </a:p>
          <a:p>
            <a:endParaRPr lang="en-US" dirty="0"/>
          </a:p>
          <a:p>
            <a:r>
              <a:rPr lang="en-US" dirty="0"/>
              <a:t>----------------- Challenges facing environmental epidemiological studies</a:t>
            </a:r>
          </a:p>
          <a:p>
            <a:r>
              <a:rPr lang="en-US" dirty="0"/>
              <a:t>Studies investigating whether certain exposures are harmful to an individual are unethical to conduct. Researchers studying environmental exposures for their harmful effects rely on observational studies to investigate whether a certain exposure is causally associated with an outcome or disease. However observational studies have several limitations including the following:</a:t>
            </a:r>
          </a:p>
          <a:p>
            <a:r>
              <a:rPr lang="en-US" dirty="0"/>
              <a:t>-Prone to ecological bias </a:t>
            </a:r>
          </a:p>
          <a:p>
            <a:r>
              <a:rPr lang="en-US" dirty="0"/>
              <a:t>-Measuring the degree of exposure on an individual is difficult (e.g. how much air pollution has the individual been exposed to during the past year?) </a:t>
            </a:r>
          </a:p>
          <a:p>
            <a:r>
              <a:rPr lang="en-US" dirty="0"/>
              <a:t>-Cannot rule out confounding </a:t>
            </a:r>
          </a:p>
          <a:p>
            <a:r>
              <a:rPr lang="en-US" dirty="0"/>
              <a:t>-Measuring the outcome in some cases is difficult (e.g. measuring stress or depression)</a:t>
            </a:r>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3215185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Epidemiological studies may be divided into descriptive or analytic.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In descriptive studies there is no comparison group while analytic studies have a comparison group.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Furthermore, analytic studies are divided into experimental or non-experimental (also known as observational).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352001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Times New Roman" panose="02020603050405020304" pitchFamily="18" charset="0"/>
                <a:ea typeface="Times New Roman" panose="02020603050405020304" pitchFamily="18" charset="0"/>
              </a:rPr>
              <a:t>The tables compare Descriptive with Analytic study designs.</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Epidemiological study designs may be categorized into either descriptive or analytic designs.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rPr>
              <a:t>Analytics studies utilize a comparison group that has been explicitly collected while descriptive studies don’t.</a:t>
            </a:r>
          </a:p>
          <a:p>
            <a:pPr marL="285750" marR="0" indent="-28575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Descriptive studies answer the who, where, or when in relation to what (outcome). </a:t>
            </a: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Analytic studies answer the why and how</a:t>
            </a:r>
          </a:p>
          <a:p>
            <a:pPr marL="285750" marR="0" indent="-28575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Descriptive studies also describe the person, place and time.</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Person</a:t>
            </a: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Age, sex, race, occupation, comorbidities …etc.</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Place </a:t>
            </a: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Where the events occurred</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Time </a:t>
            </a: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When the events occurred </a:t>
            </a:r>
          </a:p>
          <a:p>
            <a:pPr marL="285750" marR="0" lvl="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Analytic studies describe strength of association between X and Y</a:t>
            </a:r>
          </a:p>
          <a:p>
            <a:pPr marL="285750" marR="0" lvl="0" indent="-28575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 Descriptive studies assist us in the following manner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dirty="0">
                <a:effectLst/>
                <a:latin typeface="Times New Roman" panose="02020603050405020304" pitchFamily="18" charset="0"/>
                <a:ea typeface="Times New Roman" panose="02020603050405020304" pitchFamily="18" charset="0"/>
              </a:rPr>
              <a:t>Generate hypothesis for future research</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Provide information about the event (disease, conditions, risk factor …etc.)</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Provide clues to identify a new disease, adverse health effect, or a risk factor</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Describe the extent or distribution of the event </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Identify the population at increased risk of the events</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Assist in policy making and resource allocation</a:t>
            </a:r>
          </a:p>
          <a:p>
            <a:pPr marL="285750" marR="0" lvl="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Analytic studies are used to test a hypothesis (is X associated with Y?)</a:t>
            </a:r>
          </a:p>
          <a:p>
            <a:pPr marL="285750" marR="0" lvl="0" indent="-28575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Examples of Descriptive study types:</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Case Studies</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Ecological Studies</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Cross-sectional studies </a:t>
            </a:r>
          </a:p>
          <a:p>
            <a:pPr marL="285750" marR="0" lvl="0"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Examples of Analytic study types:</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Experimental studies</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Cohort</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Case control</a:t>
            </a:r>
          </a:p>
          <a:p>
            <a:pPr marL="742950" marR="0" lvl="1" indent="-285750">
              <a:spcBef>
                <a:spcPts val="0"/>
              </a:spcBef>
              <a:spcAft>
                <a:spcPts val="0"/>
              </a:spcAft>
              <a:buFont typeface="Courier New" panose="02070309020205020404" pitchFamily="49" charset="0"/>
              <a:buChar char="o"/>
            </a:pPr>
            <a:r>
              <a:rPr lang="en-US" sz="1800" dirty="0">
                <a:effectLst/>
                <a:latin typeface="Times New Roman" panose="02020603050405020304" pitchFamily="18" charset="0"/>
                <a:ea typeface="Times New Roman" panose="02020603050405020304" pitchFamily="18" charset="0"/>
              </a:rPr>
              <a:t>Case-cross over</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115179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1200"/>
              </a:spcAft>
            </a:pPr>
            <a:r>
              <a:rPr lang="en-US" sz="1800" b="1" i="1" u="sng" dirty="0">
                <a:effectLst/>
                <a:latin typeface="Times New Roman" panose="02020603050405020304" pitchFamily="18" charset="0"/>
                <a:ea typeface="Times New Roman" panose="02020603050405020304" pitchFamily="18" charset="0"/>
              </a:rPr>
              <a:t>Cohort Studies:</a:t>
            </a:r>
          </a:p>
          <a:p>
            <a:pPr marL="0" marR="0">
              <a:spcBef>
                <a:spcPts val="1200"/>
              </a:spcBef>
              <a:spcAft>
                <a:spcPts val="1200"/>
              </a:spcAft>
            </a:pPr>
            <a:endParaRPr lang="en-US" sz="1800" b="1" i="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Aim</a:t>
            </a:r>
            <a:r>
              <a:rPr lang="en-US" sz="1800" dirty="0">
                <a:effectLst/>
                <a:latin typeface="Times New Roman" panose="02020603050405020304" pitchFamily="18" charset="0"/>
                <a:ea typeface="Times New Roman" panose="02020603050405020304" pitchFamily="18" charset="0"/>
              </a:rPr>
              <a:t> </a:t>
            </a: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To investigate the causal relationship between an exposure and an outcome</a:t>
            </a:r>
          </a:p>
          <a:p>
            <a:pPr marL="0" marR="0">
              <a:spcBef>
                <a:spcPts val="1200"/>
              </a:spcBef>
              <a:spcAft>
                <a:spcPts val="1200"/>
              </a:spcAft>
            </a:pPr>
            <a:endParaRPr lang="en-US" sz="1800" i="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Design</a:t>
            </a:r>
            <a:endParaRPr lang="en-US" sz="1800" b="1" dirty="0">
              <a:effectLst/>
              <a:latin typeface="Times New Roman" panose="02020603050405020304" pitchFamily="18" charset="0"/>
              <a:ea typeface="Times New Roman" panose="02020603050405020304" pitchFamily="18" charset="0"/>
            </a:endParaRPr>
          </a:p>
          <a:p>
            <a:pPr marL="285750" marR="0" lvl="0" indent="-285750">
              <a:spcBef>
                <a:spcPts val="120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Investigators select a group of exposed individuals and a group of nonexposed individuals</a:t>
            </a:r>
          </a:p>
          <a:p>
            <a:pPr marL="285750" marR="0" lvl="0"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They follow up with the groups over time.</a:t>
            </a:r>
          </a:p>
          <a:p>
            <a:pPr marL="285750" marR="0" lvl="0"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 outcome of interest is recorded for each group.</a:t>
            </a:r>
          </a:p>
          <a:p>
            <a:pPr marL="285750" marR="0" lvl="0" indent="-285750">
              <a:spcBef>
                <a:spcPts val="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 rate of outcome (e.g., incidence of death or disease) is compared in the two groups.</a:t>
            </a:r>
          </a:p>
          <a:p>
            <a:pPr marL="0" marR="0">
              <a:spcBef>
                <a:spcPts val="1200"/>
              </a:spcBef>
              <a:spcAft>
                <a:spcPts val="1200"/>
              </a:spcAft>
            </a:pPr>
            <a:endParaRPr lang="en-US" sz="1800" i="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Interpretation</a:t>
            </a:r>
            <a:endParaRPr lang="en-US" sz="1800" b="1" dirty="0">
              <a:effectLst/>
              <a:latin typeface="Times New Roman" panose="02020603050405020304" pitchFamily="18" charset="0"/>
              <a:ea typeface="Times New Roman" panose="02020603050405020304" pitchFamily="18" charset="0"/>
            </a:endParaRPr>
          </a:p>
          <a:p>
            <a:pPr marL="285750" marR="0" lvl="0" indent="-285750">
              <a:spcBef>
                <a:spcPts val="120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If a positive association exists between the exposure and the outcome, the rate of outcome in the exposed group (incidence in the exposed group) will be greater than the rate of outcome in the nonexposed group (incidence in the nonexposed group).</a:t>
            </a:r>
          </a:p>
          <a:p>
            <a:pPr marL="0" marR="0">
              <a:spcBef>
                <a:spcPts val="1200"/>
              </a:spcBef>
              <a:spcAft>
                <a:spcPts val="1200"/>
              </a:spcAft>
            </a:pPr>
            <a:endParaRPr lang="en-US" sz="1800" i="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Characteristics, strengths, and limitations</a:t>
            </a:r>
            <a:endParaRPr lang="en-US" sz="1800" b="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Cohort studies may be in the form of prospective or retrospective designs. </a:t>
            </a:r>
          </a:p>
          <a:p>
            <a:pPr marL="0" marR="0">
              <a:spcBef>
                <a:spcPts val="1200"/>
              </a:spcBef>
              <a:spcAft>
                <a:spcPts val="1200"/>
              </a:spcAft>
            </a:pPr>
            <a:endParaRPr lang="en-US" sz="18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In prospective studies, the study begins by measuring the exposure level at baseline then following the cohort over time and recording the outcomes as they occur based on exposure status. Retrospective studies use historical records. For example, researchers will investigate historical records and classify individuals based on their exposure status from these historical records, they then see what outcomes occurred as time passed from the historical records. </a:t>
            </a:r>
          </a:p>
          <a:p>
            <a:pPr marL="0" marR="0">
              <a:spcBef>
                <a:spcPts val="1200"/>
              </a:spcBef>
              <a:spcAft>
                <a:spcPts val="1200"/>
              </a:spcAft>
            </a:pPr>
            <a:endParaRPr lang="en-US" sz="18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The </a:t>
            </a:r>
            <a:r>
              <a:rPr lang="en-US" sz="1800" b="1" u="sng" dirty="0">
                <a:effectLst/>
                <a:latin typeface="Times New Roman" panose="02020603050405020304" pitchFamily="18" charset="0"/>
                <a:ea typeface="Times New Roman" panose="02020603050405020304" pitchFamily="18" charset="0"/>
              </a:rPr>
              <a:t>prospective</a:t>
            </a:r>
            <a:r>
              <a:rPr lang="en-US" sz="1800" dirty="0">
                <a:effectLst/>
                <a:latin typeface="Times New Roman" panose="02020603050405020304" pitchFamily="18" charset="0"/>
                <a:ea typeface="Times New Roman" panose="02020603050405020304" pitchFamily="18" charset="0"/>
              </a:rPr>
              <a:t> design has a couple of </a:t>
            </a:r>
            <a:r>
              <a:rPr lang="en-US" sz="1800" b="1" u="sng" dirty="0">
                <a:effectLst/>
                <a:latin typeface="Times New Roman" panose="02020603050405020304" pitchFamily="18" charset="0"/>
                <a:ea typeface="Times New Roman" panose="02020603050405020304" pitchFamily="18" charset="0"/>
              </a:rPr>
              <a:t>strengths:</a:t>
            </a:r>
            <a:r>
              <a:rPr lang="en-US" sz="1800" dirty="0">
                <a:effectLst/>
                <a:latin typeface="Times New Roman" panose="02020603050405020304" pitchFamily="18" charset="0"/>
                <a:ea typeface="Times New Roman" panose="02020603050405020304" pitchFamily="18" charset="0"/>
              </a:rPr>
              <a:t> </a:t>
            </a:r>
          </a:p>
          <a:p>
            <a:pPr marL="285750" marR="0" indent="-285750">
              <a:spcBef>
                <a:spcPts val="1200"/>
              </a:spcBef>
              <a:spcAft>
                <a:spcPts val="1200"/>
              </a:spcAft>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exposure and outcome levels can be collected more accurately compared to historical data in a retrospective design. </a:t>
            </a:r>
          </a:p>
          <a:p>
            <a:pPr marL="0" marR="0">
              <a:spcBef>
                <a:spcPts val="1200"/>
              </a:spcBef>
              <a:spcAft>
                <a:spcPts val="1200"/>
              </a:spcAft>
            </a:pPr>
            <a:endParaRPr lang="en-US" sz="18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However, </a:t>
            </a:r>
            <a:r>
              <a:rPr lang="en-US" sz="1800" b="1" u="sng" dirty="0">
                <a:effectLst/>
                <a:latin typeface="Times New Roman" panose="02020603050405020304" pitchFamily="18" charset="0"/>
                <a:ea typeface="Times New Roman" panose="02020603050405020304" pitchFamily="18" charset="0"/>
              </a:rPr>
              <a:t>prospective</a:t>
            </a:r>
            <a:r>
              <a:rPr lang="en-US" sz="1800" dirty="0">
                <a:effectLst/>
                <a:latin typeface="Times New Roman" panose="02020603050405020304" pitchFamily="18" charset="0"/>
                <a:ea typeface="Times New Roman" panose="02020603050405020304" pitchFamily="18" charset="0"/>
              </a:rPr>
              <a:t> studies have several </a:t>
            </a:r>
            <a:r>
              <a:rPr lang="en-US" sz="1800" b="1" u="sng" dirty="0">
                <a:effectLst/>
                <a:latin typeface="Times New Roman" panose="02020603050405020304" pitchFamily="18" charset="0"/>
                <a:ea typeface="Times New Roman" panose="02020603050405020304" pitchFamily="18" charset="0"/>
              </a:rPr>
              <a:t>drawbacks</a:t>
            </a:r>
            <a:r>
              <a:rPr lang="en-US" sz="1800" dirty="0">
                <a:effectLst/>
                <a:latin typeface="Times New Roman" panose="02020603050405020304" pitchFamily="18" charset="0"/>
                <a:ea typeface="Times New Roman" panose="02020603050405020304" pitchFamily="18" charset="0"/>
              </a:rPr>
              <a:t> :</a:t>
            </a:r>
          </a:p>
          <a:p>
            <a:pPr marL="285750" marR="0" lvl="0" indent="-285750">
              <a:spcBef>
                <a:spcPts val="120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They require long periods of follow up especially if the time between exposure and outcome takes a long time to appear. In some cases, the study period outlives the initial investigators.</a:t>
            </a:r>
          </a:p>
          <a:p>
            <a:pPr marL="285750" marR="0" lvl="0"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Because of the long period of follow-up, there is a greater chance of participants being lost to follow up.</a:t>
            </a:r>
          </a:p>
          <a:p>
            <a:pPr marL="285750" marR="0" lvl="0"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If the study period is very long there is a chance that by the end of the study period, the study objective becomes irrelevant.</a:t>
            </a:r>
          </a:p>
          <a:p>
            <a:pPr marL="285750" marR="0" lvl="0" indent="-285750">
              <a:spcBef>
                <a:spcPts val="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They are expensive to conduct.</a:t>
            </a: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 </a:t>
            </a:r>
          </a:p>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Examples of cohort studies</a:t>
            </a:r>
            <a:endParaRPr lang="en-US" sz="1800" b="1" dirty="0">
              <a:effectLst/>
              <a:highlight>
                <a:srgbClr val="00FFFF"/>
              </a:highligh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Framingham study </a:t>
            </a:r>
          </a:p>
          <a:p>
            <a:pPr marL="0" marR="0">
              <a:spcBef>
                <a:spcPts val="1200"/>
              </a:spcBef>
              <a:spcAft>
                <a:spcPts val="1200"/>
              </a:spcAft>
            </a:pPr>
            <a:r>
              <a:rPr lang="en-US" sz="2800" b="0" i="0" dirty="0">
                <a:solidFill>
                  <a:srgbClr val="222222"/>
                </a:solidFill>
                <a:effectLst/>
                <a:latin typeface="Arial" panose="020B0604020202020204" pitchFamily="34" charset="0"/>
              </a:rPr>
              <a:t>(</a:t>
            </a:r>
            <a:r>
              <a:rPr lang="en-US" sz="2800" b="0" i="0" dirty="0" err="1">
                <a:solidFill>
                  <a:srgbClr val="222222"/>
                </a:solidFill>
                <a:effectLst/>
                <a:latin typeface="Arial" panose="020B0604020202020204" pitchFamily="34" charset="0"/>
              </a:rPr>
              <a:t>Kannel</a:t>
            </a:r>
            <a:r>
              <a:rPr lang="en-US" sz="2800" b="0" i="0" dirty="0">
                <a:solidFill>
                  <a:srgbClr val="222222"/>
                </a:solidFill>
                <a:effectLst/>
                <a:latin typeface="Arial" panose="020B0604020202020204" pitchFamily="34" charset="0"/>
              </a:rPr>
              <a:t>, W.B. and McGee, D.L., 1979. Diabetes and cardiovascular disease: the Framingham study. </a:t>
            </a:r>
            <a:r>
              <a:rPr lang="en-US" sz="2800" b="0" i="1" dirty="0">
                <a:solidFill>
                  <a:srgbClr val="222222"/>
                </a:solidFill>
                <a:effectLst/>
                <a:latin typeface="Arial" panose="020B0604020202020204" pitchFamily="34" charset="0"/>
              </a:rPr>
              <a:t>Jama</a:t>
            </a:r>
            <a:r>
              <a:rPr lang="en-US" sz="2800" b="0" i="0" dirty="0">
                <a:solidFill>
                  <a:srgbClr val="222222"/>
                </a:solidFill>
                <a:effectLst/>
                <a:latin typeface="Arial" panose="020B0604020202020204" pitchFamily="34" charset="0"/>
              </a:rPr>
              <a:t>, </a:t>
            </a:r>
            <a:r>
              <a:rPr lang="en-US" sz="2800" b="0" i="1" dirty="0">
                <a:solidFill>
                  <a:srgbClr val="222222"/>
                </a:solidFill>
                <a:effectLst/>
                <a:latin typeface="Arial" panose="020B0604020202020204" pitchFamily="34" charset="0"/>
              </a:rPr>
              <a:t>241</a:t>
            </a:r>
            <a:r>
              <a:rPr lang="en-US" sz="2800" b="0" i="0" dirty="0">
                <a:solidFill>
                  <a:srgbClr val="222222"/>
                </a:solidFill>
                <a:effectLst/>
                <a:latin typeface="Arial" panose="020B0604020202020204" pitchFamily="34" charset="0"/>
              </a:rPr>
              <a:t>(19), pp.2035-2038.)</a:t>
            </a:r>
          </a:p>
          <a:p>
            <a:pPr marL="0" marR="0">
              <a:spcBef>
                <a:spcPts val="1200"/>
              </a:spcBef>
              <a:spcAft>
                <a:spcPts val="1200"/>
              </a:spcAft>
            </a:pPr>
            <a:endParaRPr lang="en-US" sz="1800" dirty="0">
              <a:effectLst/>
              <a:highlight>
                <a:srgbClr val="00FFFF"/>
              </a:highligh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Nurses' Health Study</a:t>
            </a:r>
          </a:p>
          <a:p>
            <a:pPr marL="0" marR="0">
              <a:lnSpc>
                <a:spcPct val="107000"/>
              </a:lnSpc>
              <a:spcBef>
                <a:spcPts val="0"/>
              </a:spcBef>
              <a:spcAft>
                <a:spcPts val="800"/>
              </a:spcAft>
            </a:pPr>
            <a:r>
              <a:rPr lang="en-US" dirty="0"/>
              <a:t>(</a:t>
            </a:r>
            <a:r>
              <a:rPr lang="en-US" b="0" i="0" dirty="0">
                <a:solidFill>
                  <a:srgbClr val="222222"/>
                </a:solidFill>
                <a:effectLst/>
                <a:latin typeface="Arial" panose="020B0604020202020204" pitchFamily="34" charset="0"/>
              </a:rPr>
              <a:t>Belanger, C.F., </a:t>
            </a:r>
            <a:r>
              <a:rPr lang="en-US" b="0" i="0" dirty="0" err="1">
                <a:solidFill>
                  <a:srgbClr val="222222"/>
                </a:solidFill>
                <a:effectLst/>
                <a:latin typeface="Arial" panose="020B0604020202020204" pitchFamily="34" charset="0"/>
              </a:rPr>
              <a:t>Hennekens</a:t>
            </a:r>
            <a:r>
              <a:rPr lang="en-US" b="0" i="0" dirty="0">
                <a:solidFill>
                  <a:srgbClr val="222222"/>
                </a:solidFill>
                <a:effectLst/>
                <a:latin typeface="Arial" panose="020B0604020202020204" pitchFamily="34" charset="0"/>
              </a:rPr>
              <a:t>, C.H., Rosner, B. and </a:t>
            </a:r>
            <a:r>
              <a:rPr lang="en-US" b="0" i="0" dirty="0" err="1">
                <a:solidFill>
                  <a:srgbClr val="222222"/>
                </a:solidFill>
                <a:effectLst/>
                <a:latin typeface="Arial" panose="020B0604020202020204" pitchFamily="34" charset="0"/>
              </a:rPr>
              <a:t>Speizer</a:t>
            </a:r>
            <a:r>
              <a:rPr lang="en-US" b="0" i="0" dirty="0">
                <a:solidFill>
                  <a:srgbClr val="222222"/>
                </a:solidFill>
                <a:effectLst/>
                <a:latin typeface="Arial" panose="020B0604020202020204" pitchFamily="34" charset="0"/>
              </a:rPr>
              <a:t>, F.E., 1978. The nurses’ health study. </a:t>
            </a:r>
            <a:r>
              <a:rPr lang="en-US" b="0" i="1" dirty="0">
                <a:solidFill>
                  <a:srgbClr val="222222"/>
                </a:solidFill>
                <a:effectLst/>
                <a:latin typeface="Arial" panose="020B0604020202020204" pitchFamily="34" charset="0"/>
              </a:rPr>
              <a:t>Am J </a:t>
            </a:r>
            <a:r>
              <a:rPr lang="en-US" b="0" i="1" dirty="0" err="1">
                <a:solidFill>
                  <a:srgbClr val="222222"/>
                </a:solidFill>
                <a:effectLst/>
                <a:latin typeface="Arial" panose="020B0604020202020204" pitchFamily="34" charset="0"/>
              </a:rPr>
              <a:t>Nurs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78</a:t>
            </a:r>
            <a:r>
              <a:rPr lang="en-US" b="0" i="0" dirty="0">
                <a:solidFill>
                  <a:srgbClr val="222222"/>
                </a:solidFill>
                <a:effectLst/>
                <a:latin typeface="Arial" panose="020B0604020202020204" pitchFamily="34" charset="0"/>
              </a:rPr>
              <a:t>(6), pp.1039-1040.)</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3421530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Example - Figure (cohort study)</a:t>
            </a:r>
            <a:endParaRPr lang="en-US" sz="18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The figure illustrates a cohort study design. </a:t>
            </a:r>
          </a:p>
          <a:p>
            <a:pPr marL="0" marR="0">
              <a:spcBef>
                <a:spcPts val="1200"/>
              </a:spcBef>
              <a:spcAft>
                <a:spcPts val="1200"/>
              </a:spcAft>
            </a:pPr>
            <a:endParaRPr lang="en-US" sz="1800"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In this study, there are two groups, a group of exposed individuals (20 orange individuals) and a group of nonexposed individuals (20 green individuals). The two groups are followed through time (blue arrow) and the outcome of interest (red filled circle) is recorded in each group.</a:t>
            </a:r>
          </a:p>
          <a:p>
            <a:pPr marL="285750" marR="0" lvl="0" indent="-285750">
              <a:spcBef>
                <a:spcPts val="120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 incidence in the exposed is the number of exposed individuals with the outcome divided by the total number of exposed individuals: </a:t>
            </a:r>
          </a:p>
          <a:p>
            <a:pPr marL="742950" marR="0" lvl="1" indent="-285750">
              <a:spcBef>
                <a:spcPts val="120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(10 exposed individuals developed the outcome) / (20 exposed individuals)</a:t>
            </a:r>
          </a:p>
          <a:p>
            <a:pPr marL="742950" marR="0" lvl="1" indent="-285750">
              <a:spcBef>
                <a:spcPts val="120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Incidence rate of exposed = 10/20 = 0.5.</a:t>
            </a:r>
          </a:p>
          <a:p>
            <a:pPr marL="285750" marR="0" lvl="0"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 incidence in the nonexposed is the number of nonexposed individuals with the outcome divided by the total number of nonexposed individuals : </a:t>
            </a:r>
          </a:p>
          <a:p>
            <a:pPr marL="742950" marR="0" lvl="1"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(3 nonexposed individuals developed the outcome) / (20 nonexposed individuals)</a:t>
            </a:r>
          </a:p>
          <a:p>
            <a:pPr marL="742950" marR="0" lvl="1"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Incidence rate of nonexposed = 3/20 = 0.15.</a:t>
            </a:r>
          </a:p>
          <a:p>
            <a:pPr marL="285750" marR="0" lvl="0" indent="-285750">
              <a:spcBef>
                <a:spcPts val="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If there is a positive association between the exposure and outcome, we would expect that the incidence rate of disease among exposed would be </a:t>
            </a:r>
            <a:r>
              <a:rPr lang="en-US" sz="1800" b="1" u="sng" dirty="0">
                <a:effectLst/>
                <a:latin typeface="Symbol" panose="05050102010706020507" pitchFamily="18" charset="2"/>
                <a:ea typeface="Times New Roman" panose="02020603050405020304" pitchFamily="18" charset="0"/>
              </a:rPr>
              <a:t>greater than </a:t>
            </a:r>
            <a:r>
              <a:rPr lang="en-US" sz="1800" dirty="0">
                <a:effectLst/>
                <a:latin typeface="Symbol" panose="05050102010706020507" pitchFamily="18" charset="2"/>
                <a:ea typeface="Times New Roman" panose="02020603050405020304" pitchFamily="18" charset="0"/>
              </a:rPr>
              <a:t>the incidence rate of disease among non-exposed (also known as Incidence rate ratio)</a:t>
            </a:r>
          </a:p>
          <a:p>
            <a:pPr marL="285750" marR="0" lvl="0" indent="-285750">
              <a:spcBef>
                <a:spcPts val="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We then compare the incidence rate of the two groups: </a:t>
            </a:r>
          </a:p>
          <a:p>
            <a:pPr marL="742950" marR="0" lvl="1" indent="-285750">
              <a:spcBef>
                <a:spcPts val="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(incidence rate ratio = 0.5 / 0.15 = 3.33)</a:t>
            </a:r>
          </a:p>
          <a:p>
            <a:pPr marL="285750" marR="0" lvl="0" indent="-285750">
              <a:spcBef>
                <a:spcPts val="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 Incidence rate ration is (&gt; 1) this indicates a positive association between the exposure and outcome.</a:t>
            </a:r>
          </a:p>
          <a:p>
            <a:r>
              <a:rPr lang="en-US" b="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The table summarizes the results of the study. The rows represent the exposure status (i.e. exposed and non-exposed) while the columns represent the outcome status (i.e. disease and non-disease). For example cell A is the number of exposed individuals with the outcome (10 individuals) while cell D is the number of nonexposed individuals without the outcome (17 individuals). The incidence rate is also shown in the right-sided columns:</a:t>
            </a:r>
          </a:p>
          <a:p>
            <a:pPr marL="285750" marR="0" lvl="0" indent="-285750" rtl="0">
              <a:spcBef>
                <a:spcPts val="120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 Incidence rate of exposed = A/(A+B)=10/(10+10) = 0.5</a:t>
            </a:r>
          </a:p>
          <a:p>
            <a:pPr marL="285750" marR="0" lvl="0" indent="-285750">
              <a:spcBef>
                <a:spcPts val="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The Incidence rate of nonexposed = C/(C+D)=2/(3+17) = 0.15</a:t>
            </a:r>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377449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Case-Control Studies</a:t>
            </a:r>
          </a:p>
          <a:p>
            <a:endParaRPr lang="en-US" b="1" u="sng" dirty="0"/>
          </a:p>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Aim</a:t>
            </a:r>
            <a:r>
              <a:rPr lang="en-US" sz="1800" i="1" dirty="0">
                <a:effectLst/>
                <a:latin typeface="Times New Roman" panose="02020603050405020304" pitchFamily="18" charset="0"/>
                <a:ea typeface="Times New Roman" panose="02020603050405020304" pitchFamily="18" charset="0"/>
              </a:rPr>
              <a:t> </a:t>
            </a:r>
          </a:p>
          <a:p>
            <a:pPr marL="0" marR="0">
              <a:spcBef>
                <a:spcPts val="1200"/>
              </a:spcBef>
              <a:spcAft>
                <a:spcPts val="1200"/>
              </a:spcAft>
            </a:pPr>
            <a:r>
              <a:rPr lang="en-US" sz="1800" i="0" dirty="0">
                <a:effectLst/>
                <a:latin typeface="Times New Roman" panose="02020603050405020304" pitchFamily="18" charset="0"/>
                <a:ea typeface="Times New Roman" panose="02020603050405020304" pitchFamily="18" charset="0"/>
              </a:rPr>
              <a:t>To determine potential risk factors for a certain outcome</a:t>
            </a:r>
          </a:p>
          <a:p>
            <a:pPr marL="0" marR="0">
              <a:spcBef>
                <a:spcPts val="1200"/>
              </a:spcBef>
              <a:spcAft>
                <a:spcPts val="1200"/>
              </a:spcAft>
            </a:pPr>
            <a:endParaRPr lang="en-US" sz="1800" i="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Design</a:t>
            </a:r>
            <a:endParaRPr lang="en-US" sz="1800" b="1" dirty="0">
              <a:effectLst/>
              <a:latin typeface="Times New Roman" panose="02020603050405020304" pitchFamily="18" charset="0"/>
              <a:ea typeface="Times New Roman" panose="02020603050405020304" pitchFamily="18" charset="0"/>
            </a:endParaRPr>
          </a:p>
          <a:p>
            <a:pPr marL="285750" marR="0" lvl="0" indent="-285750">
              <a:spcBef>
                <a:spcPts val="120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Investigators identify cases (individuals with the outcome of interest) and controls (individuals with similar characteristics to the cases but without the outcome of interest).</a:t>
            </a:r>
          </a:p>
          <a:p>
            <a:pPr marL="285750" marR="0" lvl="0" indent="-285750">
              <a:spcBef>
                <a:spcPts val="0"/>
              </a:spcBef>
              <a:spcAft>
                <a:spcPts val="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Determine the exposure history for each group</a:t>
            </a:r>
          </a:p>
          <a:p>
            <a:pPr marL="285750" marR="0" lvl="0" indent="-285750">
              <a:spcBef>
                <a:spcPts val="0"/>
              </a:spcBef>
              <a:spcAft>
                <a:spcPts val="1200"/>
              </a:spcAft>
              <a:buFont typeface="Arial" panose="020B0604020202020204" pitchFamily="34" charset="0"/>
              <a:buChar char="•"/>
            </a:pPr>
            <a:r>
              <a:rPr lang="en-US" sz="1800" dirty="0">
                <a:effectLst/>
                <a:latin typeface="Symbol" panose="05050102010706020507" pitchFamily="18" charset="2"/>
                <a:ea typeface="Times New Roman" panose="02020603050405020304" pitchFamily="18" charset="0"/>
              </a:rPr>
              <a:t>If exposure is associated with the outcome, we expect to find that the likelihood of exposure among cases greater than the likelihood of exposure among controls</a:t>
            </a:r>
          </a:p>
          <a:p>
            <a:pPr marL="0" marR="0">
              <a:spcBef>
                <a:spcPts val="1200"/>
              </a:spcBef>
              <a:spcAft>
                <a:spcPts val="1200"/>
              </a:spcAft>
            </a:pPr>
            <a:endParaRPr lang="en-US" sz="1800" i="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Interpretation</a:t>
            </a:r>
            <a:endParaRPr lang="en-US" sz="1800" b="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If exposure is associated with an outcome, the likelihood of exposure among cases will be greater than the likelihood of exposure among controls.</a:t>
            </a:r>
          </a:p>
          <a:p>
            <a:pPr marL="0" marR="0">
              <a:spcBef>
                <a:spcPts val="1200"/>
              </a:spcBef>
              <a:spcAft>
                <a:spcPts val="1200"/>
              </a:spcAft>
            </a:pPr>
            <a:endParaRPr lang="en-US" sz="1800" i="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b="1" i="1" dirty="0">
                <a:effectLst/>
                <a:latin typeface="Times New Roman" panose="02020603050405020304" pitchFamily="18" charset="0"/>
                <a:ea typeface="Times New Roman" panose="02020603050405020304" pitchFamily="18" charset="0"/>
              </a:rPr>
              <a:t>Characteristics, strengths, and limitations</a:t>
            </a:r>
            <a:endParaRPr lang="en-US" sz="1800" b="1"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Case control studies investigate potential risk factors among individuals with the outcome. </a:t>
            </a:r>
          </a:p>
          <a:p>
            <a:pPr marL="0" marR="0">
              <a:spcBef>
                <a:spcPts val="1200"/>
              </a:spcBef>
              <a:spcAft>
                <a:spcPts val="1200"/>
              </a:spcAft>
            </a:pPr>
            <a:r>
              <a:rPr lang="en-US" sz="1800" dirty="0">
                <a:effectLst/>
                <a:latin typeface="Times New Roman" panose="02020603050405020304" pitchFamily="18" charset="0"/>
                <a:ea typeface="Times New Roman" panose="02020603050405020304" pitchFamily="18" charset="0"/>
              </a:rPr>
              <a:t>The study starts off by selecting or recruiting two groups, a group with the outcome or disease and a groups without the outcome or disease. Exposure levels are then measured for individuals within each groups. A positive association between exposure and outcome is present when then individuals within the disease group are more likely to be exposed compared to individuals within the non-disease group. </a:t>
            </a:r>
          </a:p>
          <a:p>
            <a:pPr marL="0" marR="0">
              <a:spcBef>
                <a:spcPts val="1200"/>
              </a:spcBef>
              <a:spcAft>
                <a:spcPts val="1200"/>
              </a:spcAft>
            </a:pPr>
            <a:endParaRPr lang="en-US" sz="1800" u="sng"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u="sng" dirty="0">
                <a:effectLst/>
                <a:latin typeface="Times New Roman" panose="02020603050405020304" pitchFamily="18" charset="0"/>
                <a:ea typeface="Times New Roman" panose="02020603050405020304" pitchFamily="18" charset="0"/>
              </a:rPr>
              <a:t>Strength</a:t>
            </a:r>
            <a:r>
              <a:rPr lang="en-US" sz="1800" dirty="0">
                <a:effectLst/>
                <a:latin typeface="Times New Roman" panose="02020603050405020304" pitchFamily="18" charset="0"/>
                <a:ea typeface="Times New Roman" panose="02020603050405020304" pitchFamily="18" charset="0"/>
              </a:rPr>
              <a:t>:</a:t>
            </a:r>
          </a:p>
          <a:p>
            <a:pPr marL="342900" marR="0" lvl="0" indent="-342900">
              <a:spcBef>
                <a:spcPts val="1200"/>
              </a:spcBef>
              <a:spcAft>
                <a:spcPts val="12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Study design of choice when the disease or outcome is rare. </a:t>
            </a:r>
          </a:p>
          <a:p>
            <a:pPr marL="342900" marR="0" lvl="0" indent="-342900">
              <a:spcBef>
                <a:spcPts val="1200"/>
              </a:spcBef>
              <a:spcAft>
                <a:spcPts val="12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Compared to cohort studies is less expensive and time consuming.</a:t>
            </a:r>
          </a:p>
          <a:p>
            <a:pPr marL="342900" marR="0" lvl="0" indent="-342900">
              <a:spcBef>
                <a:spcPts val="1200"/>
              </a:spcBef>
              <a:spcAft>
                <a:spcPts val="12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Can measure multiple exposures for a single outcome.</a:t>
            </a:r>
          </a:p>
          <a:p>
            <a:pPr marL="0" marR="0">
              <a:spcBef>
                <a:spcPts val="1200"/>
              </a:spcBef>
              <a:spcAft>
                <a:spcPts val="1200"/>
              </a:spcAft>
            </a:pPr>
            <a:endParaRPr lang="en-US" sz="1800" u="sng" dirty="0">
              <a:effectLst/>
              <a:latin typeface="Times New Roman" panose="02020603050405020304" pitchFamily="18" charset="0"/>
              <a:ea typeface="Times New Roman" panose="02020603050405020304" pitchFamily="18" charset="0"/>
            </a:endParaRPr>
          </a:p>
          <a:p>
            <a:pPr marL="0" marR="0">
              <a:spcBef>
                <a:spcPts val="1200"/>
              </a:spcBef>
              <a:spcAft>
                <a:spcPts val="1200"/>
              </a:spcAft>
            </a:pPr>
            <a:r>
              <a:rPr lang="en-US" sz="1800" u="sng" dirty="0">
                <a:effectLst/>
                <a:latin typeface="Times New Roman" panose="02020603050405020304" pitchFamily="18" charset="0"/>
                <a:ea typeface="Times New Roman" panose="02020603050405020304" pitchFamily="18" charset="0"/>
              </a:rPr>
              <a:t>Limitations</a:t>
            </a:r>
            <a:r>
              <a:rPr lang="en-US" sz="1800" dirty="0">
                <a:effectLst/>
                <a:latin typeface="Times New Roman" panose="02020603050405020304" pitchFamily="18" charset="0"/>
                <a:ea typeface="Times New Roman" panose="02020603050405020304" pitchFamily="18" charset="0"/>
              </a:rPr>
              <a:t>:</a:t>
            </a:r>
          </a:p>
          <a:p>
            <a:pPr marL="342900" marR="0" lvl="0" indent="-342900">
              <a:spcBef>
                <a:spcPts val="1200"/>
              </a:spcBef>
              <a:spcAft>
                <a:spcPts val="12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Does not establish a temporal relationship between exposure and outcome (causal inference cannot be determined).</a:t>
            </a:r>
          </a:p>
          <a:p>
            <a:pPr marL="342900" marR="0" lvl="0" indent="-342900">
              <a:spcBef>
                <a:spcPts val="1200"/>
              </a:spcBef>
              <a:spcAft>
                <a:spcPts val="12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Does not provide a measure or risk (incidence rate and incidence rate ratio).</a:t>
            </a:r>
          </a:p>
          <a:p>
            <a:pPr marL="342900" marR="0" lvl="0" indent="-342900">
              <a:spcBef>
                <a:spcPts val="1200"/>
              </a:spcBef>
              <a:spcAft>
                <a:spcPts val="12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Recall and interviewer bias.</a:t>
            </a:r>
          </a:p>
          <a:p>
            <a:pPr marL="342900" marR="0" lvl="0" indent="-342900">
              <a:spcBef>
                <a:spcPts val="1200"/>
              </a:spcBef>
              <a:spcAft>
                <a:spcPts val="12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Survivor bias.</a:t>
            </a:r>
          </a:p>
          <a:p>
            <a:pPr marL="342900" marR="0" lvl="0" indent="-342900">
              <a:spcBef>
                <a:spcPts val="1200"/>
              </a:spcBef>
              <a:spcAft>
                <a:spcPts val="120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Can only measure one outcome.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effectLst/>
                <a:latin typeface="Times New Roman" panose="02020603050405020304" pitchFamily="18" charset="0"/>
                <a:ea typeface="Times New Roman" panose="02020603050405020304" pitchFamily="18" charset="0"/>
              </a:rPr>
              <a:t>Examples of case-control studies</a:t>
            </a:r>
            <a:endParaRPr lang="en-US" sz="1800" dirty="0">
              <a:effectLst/>
              <a:latin typeface="Times New Roman" panose="02020603050405020304" pitchFamily="18" charset="0"/>
              <a:ea typeface="Times New Roman" panose="02020603050405020304" pitchFamily="18" charset="0"/>
            </a:endParaRPr>
          </a:p>
          <a:p>
            <a:endParaRPr lang="en-US" dirty="0"/>
          </a:p>
          <a:p>
            <a:r>
              <a:rPr lang="en-US" b="0" i="0" dirty="0">
                <a:solidFill>
                  <a:srgbClr val="222222"/>
                </a:solidFill>
                <a:effectLst/>
                <a:latin typeface="Arial" panose="020B0604020202020204" pitchFamily="34" charset="0"/>
              </a:rPr>
              <a:t>-Traffic related air pollution and incidence of childhood asthma</a:t>
            </a:r>
            <a:endParaRPr lang="en-US" dirty="0"/>
          </a:p>
          <a:p>
            <a:r>
              <a:rPr lang="en-US" b="0" i="0" dirty="0" err="1">
                <a:solidFill>
                  <a:srgbClr val="222222"/>
                </a:solidFill>
                <a:effectLst/>
                <a:latin typeface="Arial" panose="020B0604020202020204" pitchFamily="34" charset="0"/>
              </a:rPr>
              <a:t>Zmirou</a:t>
            </a:r>
            <a:r>
              <a:rPr lang="en-US" b="0" i="0" dirty="0">
                <a:solidFill>
                  <a:srgbClr val="222222"/>
                </a:solidFill>
                <a:effectLst/>
                <a:latin typeface="Arial" panose="020B0604020202020204" pitchFamily="34" charset="0"/>
              </a:rPr>
              <a:t>, D., Gauvin, S., Pin, I., </a:t>
            </a:r>
            <a:r>
              <a:rPr lang="en-US" b="0" i="0" dirty="0" err="1">
                <a:solidFill>
                  <a:srgbClr val="222222"/>
                </a:solidFill>
                <a:effectLst/>
                <a:latin typeface="Arial" panose="020B0604020202020204" pitchFamily="34" charset="0"/>
              </a:rPr>
              <a:t>Momas</a:t>
            </a:r>
            <a:r>
              <a:rPr lang="en-US" b="0" i="0" dirty="0">
                <a:solidFill>
                  <a:srgbClr val="222222"/>
                </a:solidFill>
                <a:effectLst/>
                <a:latin typeface="Arial" panose="020B0604020202020204" pitchFamily="34" charset="0"/>
              </a:rPr>
              <a:t>, I., Sahraoui, F., Just, J., Le </a:t>
            </a:r>
            <a:r>
              <a:rPr lang="en-US" b="0" i="0" dirty="0" err="1">
                <a:solidFill>
                  <a:srgbClr val="222222"/>
                </a:solidFill>
                <a:effectLst/>
                <a:latin typeface="Arial" panose="020B0604020202020204" pitchFamily="34" charset="0"/>
              </a:rPr>
              <a:t>Moullec</a:t>
            </a:r>
            <a:r>
              <a:rPr lang="en-US" b="0" i="0" dirty="0">
                <a:solidFill>
                  <a:srgbClr val="222222"/>
                </a:solidFill>
                <a:effectLst/>
                <a:latin typeface="Arial" panose="020B0604020202020204" pitchFamily="34" charset="0"/>
              </a:rPr>
              <a:t>, Y., </a:t>
            </a:r>
            <a:r>
              <a:rPr lang="en-US" b="0" i="0" dirty="0" err="1">
                <a:solidFill>
                  <a:srgbClr val="222222"/>
                </a:solidFill>
                <a:effectLst/>
                <a:latin typeface="Arial" panose="020B0604020202020204" pitchFamily="34" charset="0"/>
              </a:rPr>
              <a:t>Bremont</a:t>
            </a:r>
            <a:r>
              <a:rPr lang="en-US" b="0" i="0" dirty="0">
                <a:solidFill>
                  <a:srgbClr val="222222"/>
                </a:solidFill>
                <a:effectLst/>
                <a:latin typeface="Arial" panose="020B0604020202020204" pitchFamily="34" charset="0"/>
              </a:rPr>
              <a:t>, F., </a:t>
            </a:r>
            <a:r>
              <a:rPr lang="en-US" b="0" i="0" dirty="0" err="1">
                <a:solidFill>
                  <a:srgbClr val="222222"/>
                </a:solidFill>
                <a:effectLst/>
                <a:latin typeface="Arial" panose="020B0604020202020204" pitchFamily="34" charset="0"/>
              </a:rPr>
              <a:t>Cassadou</a:t>
            </a:r>
            <a:r>
              <a:rPr lang="en-US" b="0" i="0" dirty="0">
                <a:solidFill>
                  <a:srgbClr val="222222"/>
                </a:solidFill>
                <a:effectLst/>
                <a:latin typeface="Arial" panose="020B0604020202020204" pitchFamily="34" charset="0"/>
              </a:rPr>
              <a:t>, S., </a:t>
            </a:r>
            <a:r>
              <a:rPr lang="en-US" b="0" i="0" dirty="0" err="1">
                <a:solidFill>
                  <a:srgbClr val="222222"/>
                </a:solidFill>
                <a:effectLst/>
                <a:latin typeface="Arial" panose="020B0604020202020204" pitchFamily="34" charset="0"/>
              </a:rPr>
              <a:t>Reungoat</a:t>
            </a:r>
            <a:r>
              <a:rPr lang="en-US" b="0" i="0" dirty="0">
                <a:solidFill>
                  <a:srgbClr val="222222"/>
                </a:solidFill>
                <a:effectLst/>
                <a:latin typeface="Arial" panose="020B0604020202020204" pitchFamily="34" charset="0"/>
              </a:rPr>
              <a:t>, P. and Albertini, M., 2004. Traffic related air pollution and incidence of childhood asthma: results of the Vesta case-control study. </a:t>
            </a:r>
            <a:r>
              <a:rPr lang="en-US" b="0" i="1" dirty="0">
                <a:solidFill>
                  <a:srgbClr val="222222"/>
                </a:solidFill>
                <a:effectLst/>
                <a:latin typeface="Arial" panose="020B0604020202020204" pitchFamily="34" charset="0"/>
              </a:rPr>
              <a:t>Journal of Epidemiology &amp; Community Health</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58</a:t>
            </a:r>
            <a:r>
              <a:rPr lang="en-US" b="0" i="0" dirty="0">
                <a:solidFill>
                  <a:srgbClr val="222222"/>
                </a:solidFill>
                <a:effectLst/>
                <a:latin typeface="Arial" panose="020B0604020202020204" pitchFamily="34" charset="0"/>
              </a:rPr>
              <a:t>(1), pp.18-23.</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2025716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rkalotaibi@iau.edu.s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p:txBody>
          <a:bodyPr/>
          <a:lstStyle/>
          <a:p>
            <a:r>
              <a:rPr lang="en-US" dirty="0"/>
              <a:t>Case-Control Studies</a:t>
            </a:r>
          </a:p>
        </p:txBody>
      </p:sp>
      <p:pic>
        <p:nvPicPr>
          <p:cNvPr id="9" name="Picture 8" descr="Graphical user interface&#10;&#10;Description automatically generated with low confidence">
            <a:extLst>
              <a:ext uri="{FF2B5EF4-FFF2-40B4-BE49-F238E27FC236}">
                <a16:creationId xmlns:a16="http://schemas.microsoft.com/office/drawing/2014/main" id="{050E8C56-3E63-42B3-9DFE-CC770A6DB683}"/>
              </a:ext>
            </a:extLst>
          </p:cNvPr>
          <p:cNvPicPr>
            <a:picLocks noChangeAspect="1"/>
          </p:cNvPicPr>
          <p:nvPr/>
        </p:nvPicPr>
        <p:blipFill rotWithShape="1">
          <a:blip r:embed="rId3">
            <a:extLst>
              <a:ext uri="{28A0092B-C50C-407E-A947-70E740481C1C}">
                <a14:useLocalDpi xmlns:a14="http://schemas.microsoft.com/office/drawing/2010/main" val="0"/>
              </a:ext>
            </a:extLst>
          </a:blip>
          <a:srcRect l="11981" t="791" r="11100" b="19350"/>
          <a:stretch/>
        </p:blipFill>
        <p:spPr>
          <a:xfrm>
            <a:off x="-148281" y="1314826"/>
            <a:ext cx="7823554" cy="4611966"/>
          </a:xfrm>
          <a:prstGeom prst="rect">
            <a:avLst/>
          </a:prstGeom>
        </p:spPr>
      </p:pic>
      <p:pic>
        <p:nvPicPr>
          <p:cNvPr id="12" name="Picture 11" descr="Graphical user interface&#10;&#10;Description automatically generated with low confidence">
            <a:extLst>
              <a:ext uri="{FF2B5EF4-FFF2-40B4-BE49-F238E27FC236}">
                <a16:creationId xmlns:a16="http://schemas.microsoft.com/office/drawing/2014/main" id="{571A7CCC-D53D-40B7-8A1D-39EB580DCEBF}"/>
              </a:ext>
            </a:extLst>
          </p:cNvPr>
          <p:cNvPicPr>
            <a:picLocks noChangeAspect="1"/>
          </p:cNvPicPr>
          <p:nvPr/>
        </p:nvPicPr>
        <p:blipFill rotWithShape="1">
          <a:blip r:embed="rId3">
            <a:extLst>
              <a:ext uri="{28A0092B-C50C-407E-A947-70E740481C1C}">
                <a14:useLocalDpi xmlns:a14="http://schemas.microsoft.com/office/drawing/2010/main" val="0"/>
              </a:ext>
            </a:extLst>
          </a:blip>
          <a:srcRect t="83876"/>
          <a:stretch/>
        </p:blipFill>
        <p:spPr>
          <a:xfrm>
            <a:off x="531340" y="5880666"/>
            <a:ext cx="10302791" cy="931207"/>
          </a:xfrm>
          <a:prstGeom prst="rect">
            <a:avLst/>
          </a:prstGeom>
        </p:spPr>
      </p:pic>
      <p:pic>
        <p:nvPicPr>
          <p:cNvPr id="8" name="Picture 7">
            <a:extLst>
              <a:ext uri="{FF2B5EF4-FFF2-40B4-BE49-F238E27FC236}">
                <a16:creationId xmlns:a16="http://schemas.microsoft.com/office/drawing/2014/main" id="{38D9AF5D-3605-42B3-9332-7C783985DE5B}"/>
              </a:ext>
            </a:extLst>
          </p:cNvPr>
          <p:cNvPicPr>
            <a:picLocks noChangeAspect="1"/>
          </p:cNvPicPr>
          <p:nvPr/>
        </p:nvPicPr>
        <p:blipFill>
          <a:blip r:embed="rId4"/>
          <a:stretch>
            <a:fillRect/>
          </a:stretch>
        </p:blipFill>
        <p:spPr>
          <a:xfrm>
            <a:off x="7558232" y="3601452"/>
            <a:ext cx="4472468" cy="2106762"/>
          </a:xfrm>
          <a:prstGeom prst="rect">
            <a:avLst/>
          </a:prstGeom>
        </p:spPr>
      </p:pic>
      <p:pic>
        <p:nvPicPr>
          <p:cNvPr id="14" name="Picture 13">
            <a:extLst>
              <a:ext uri="{FF2B5EF4-FFF2-40B4-BE49-F238E27FC236}">
                <a16:creationId xmlns:a16="http://schemas.microsoft.com/office/drawing/2014/main" id="{3D262152-5D19-4CDA-8D07-C4F6B90DDFEB}"/>
              </a:ext>
            </a:extLst>
          </p:cNvPr>
          <p:cNvPicPr>
            <a:picLocks noChangeAspect="1"/>
          </p:cNvPicPr>
          <p:nvPr/>
        </p:nvPicPr>
        <p:blipFill>
          <a:blip r:embed="rId5"/>
          <a:stretch>
            <a:fillRect/>
          </a:stretch>
        </p:blipFill>
        <p:spPr>
          <a:xfrm>
            <a:off x="7558232" y="1314826"/>
            <a:ext cx="4472468" cy="2114174"/>
          </a:xfrm>
          <a:prstGeom prst="rect">
            <a:avLst/>
          </a:prstGeom>
        </p:spPr>
      </p:pic>
    </p:spTree>
    <p:extLst>
      <p:ext uri="{BB962C8B-B14F-4D97-AF65-F5344CB8AC3E}">
        <p14:creationId xmlns:p14="http://schemas.microsoft.com/office/powerpoint/2010/main" val="386337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p:txBody>
          <a:bodyPr/>
          <a:lstStyle/>
          <a:p>
            <a:r>
              <a:rPr lang="en-US" dirty="0"/>
              <a:t>Cross Sectional Studies</a:t>
            </a:r>
          </a:p>
        </p:txBody>
      </p:sp>
      <p:pic>
        <p:nvPicPr>
          <p:cNvPr id="11" name="Content Placeholder 10" descr="Graphical user interface, text, application&#10;&#10;Description automatically generated">
            <a:extLst>
              <a:ext uri="{FF2B5EF4-FFF2-40B4-BE49-F238E27FC236}">
                <a16:creationId xmlns:a16="http://schemas.microsoft.com/office/drawing/2014/main" id="{DB93B738-AD70-4BE8-A3A7-3F1BB77C7E0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6086" y="1384732"/>
            <a:ext cx="5711854" cy="5262101"/>
          </a:xfrm>
        </p:spPr>
      </p:pic>
      <p:graphicFrame>
        <p:nvGraphicFramePr>
          <p:cNvPr id="6" name="Table 13">
            <a:extLst>
              <a:ext uri="{FF2B5EF4-FFF2-40B4-BE49-F238E27FC236}">
                <a16:creationId xmlns:a16="http://schemas.microsoft.com/office/drawing/2014/main" id="{C12A9251-D24E-4A47-828F-9890034479FE}"/>
              </a:ext>
            </a:extLst>
          </p:cNvPr>
          <p:cNvGraphicFramePr>
            <a:graphicFrameLocks noGrp="1"/>
          </p:cNvGraphicFramePr>
          <p:nvPr>
            <p:extLst>
              <p:ext uri="{D42A27DB-BD31-4B8C-83A1-F6EECF244321}">
                <p14:modId xmlns:p14="http://schemas.microsoft.com/office/powerpoint/2010/main" val="317342691"/>
              </p:ext>
            </p:extLst>
          </p:nvPr>
        </p:nvGraphicFramePr>
        <p:xfrm>
          <a:off x="5917940" y="2287100"/>
          <a:ext cx="6128213" cy="3006640"/>
        </p:xfrm>
        <a:graphic>
          <a:graphicData uri="http://schemas.openxmlformats.org/drawingml/2006/table">
            <a:tbl>
              <a:tblPr firstRow="1" bandRow="1">
                <a:tableStyleId>{5C22544A-7EE6-4342-B048-85BDC9FD1C3A}</a:tableStyleId>
              </a:tblPr>
              <a:tblGrid>
                <a:gridCol w="1351703">
                  <a:extLst>
                    <a:ext uri="{9D8B030D-6E8A-4147-A177-3AD203B41FA5}">
                      <a16:colId xmlns:a16="http://schemas.microsoft.com/office/drawing/2014/main" val="3577994771"/>
                    </a:ext>
                  </a:extLst>
                </a:gridCol>
                <a:gridCol w="1592170">
                  <a:extLst>
                    <a:ext uri="{9D8B030D-6E8A-4147-A177-3AD203B41FA5}">
                      <a16:colId xmlns:a16="http://schemas.microsoft.com/office/drawing/2014/main" val="339993171"/>
                    </a:ext>
                  </a:extLst>
                </a:gridCol>
                <a:gridCol w="1592170">
                  <a:extLst>
                    <a:ext uri="{9D8B030D-6E8A-4147-A177-3AD203B41FA5}">
                      <a16:colId xmlns:a16="http://schemas.microsoft.com/office/drawing/2014/main" val="3264830922"/>
                    </a:ext>
                  </a:extLst>
                </a:gridCol>
                <a:gridCol w="1592170">
                  <a:extLst>
                    <a:ext uri="{9D8B030D-6E8A-4147-A177-3AD203B41FA5}">
                      <a16:colId xmlns:a16="http://schemas.microsoft.com/office/drawing/2014/main" val="3198559956"/>
                    </a:ext>
                  </a:extLst>
                </a:gridCol>
              </a:tblGrid>
              <a:tr h="696140">
                <a:tc>
                  <a:txBody>
                    <a:bodyPr/>
                    <a:lstStyle/>
                    <a:p>
                      <a:pPr algn="ctr"/>
                      <a:endParaRPr lang="en-US" dirty="0">
                        <a:solidFill>
                          <a:schemeClr val="tx1"/>
                        </a:solidFill>
                      </a:endParaRPr>
                    </a:p>
                  </a:txBody>
                  <a:tcPr anchor="ctr">
                    <a:solidFill>
                      <a:schemeClr val="bg2"/>
                    </a:solidFill>
                  </a:tcPr>
                </a:tc>
                <a:tc>
                  <a:txBody>
                    <a:bodyPr/>
                    <a:lstStyle/>
                    <a:p>
                      <a:pPr algn="ctr"/>
                      <a:r>
                        <a:rPr lang="en-US" dirty="0">
                          <a:solidFill>
                            <a:schemeClr val="tx1"/>
                          </a:solidFill>
                        </a:rPr>
                        <a:t>Disease</a:t>
                      </a:r>
                    </a:p>
                  </a:txBody>
                  <a:tcPr anchor="ctr">
                    <a:solidFill>
                      <a:schemeClr val="bg2"/>
                    </a:solidFill>
                  </a:tcPr>
                </a:tc>
                <a:tc>
                  <a:txBody>
                    <a:bodyPr/>
                    <a:lstStyle/>
                    <a:p>
                      <a:pPr algn="ctr"/>
                      <a:r>
                        <a:rPr lang="en-US" u="sng" dirty="0">
                          <a:solidFill>
                            <a:schemeClr val="tx1"/>
                          </a:solidFill>
                        </a:rPr>
                        <a:t>No</a:t>
                      </a:r>
                      <a:r>
                        <a:rPr lang="en-US" dirty="0">
                          <a:solidFill>
                            <a:schemeClr val="tx1"/>
                          </a:solidFill>
                        </a:rPr>
                        <a:t> Disease</a:t>
                      </a:r>
                    </a:p>
                  </a:txBody>
                  <a:tcPr anchor="ctr">
                    <a:solidFill>
                      <a:schemeClr val="bg2"/>
                    </a:solidFill>
                  </a:tcPr>
                </a:tc>
                <a:tc>
                  <a:txBody>
                    <a:bodyPr/>
                    <a:lstStyle/>
                    <a:p>
                      <a:pPr algn="ctr"/>
                      <a:r>
                        <a:rPr lang="en-US" dirty="0">
                          <a:solidFill>
                            <a:schemeClr val="tx1"/>
                          </a:solidFill>
                        </a:rPr>
                        <a:t>Total</a:t>
                      </a:r>
                    </a:p>
                  </a:txBody>
                  <a:tcPr anchor="ctr">
                    <a:solidFill>
                      <a:schemeClr val="bg2"/>
                    </a:solidFill>
                  </a:tcPr>
                </a:tc>
                <a:extLst>
                  <a:ext uri="{0D108BD9-81ED-4DB2-BD59-A6C34878D82A}">
                    <a16:rowId xmlns:a16="http://schemas.microsoft.com/office/drawing/2014/main" val="2013350072"/>
                  </a:ext>
                </a:extLst>
              </a:tr>
              <a:tr h="696140">
                <a:tc>
                  <a:txBody>
                    <a:bodyPr/>
                    <a:lstStyle/>
                    <a:p>
                      <a:pPr algn="ctr"/>
                      <a:r>
                        <a:rPr lang="en-US" dirty="0"/>
                        <a:t>Exposed</a:t>
                      </a:r>
                    </a:p>
                  </a:txBody>
                  <a:tcPr anchor="ctr">
                    <a:solidFill>
                      <a:schemeClr val="bg2"/>
                    </a:solidFill>
                  </a:tcPr>
                </a:tc>
                <a:tc>
                  <a:txBody>
                    <a:bodyPr/>
                    <a:lstStyle/>
                    <a:p>
                      <a:pPr algn="ctr"/>
                      <a:r>
                        <a:rPr lang="en-US" dirty="0"/>
                        <a:t>A</a:t>
                      </a:r>
                    </a:p>
                  </a:txBody>
                  <a:tcPr anchor="ctr">
                    <a:solidFill>
                      <a:srgbClr val="F8CECC"/>
                    </a:solidFill>
                  </a:tcPr>
                </a:tc>
                <a:tc>
                  <a:txBody>
                    <a:bodyPr/>
                    <a:lstStyle/>
                    <a:p>
                      <a:pPr algn="ctr"/>
                      <a:r>
                        <a:rPr lang="en-US" dirty="0"/>
                        <a:t>B</a:t>
                      </a:r>
                    </a:p>
                  </a:txBody>
                  <a:tcPr anchor="ctr">
                    <a:solidFill>
                      <a:srgbClr val="FFF2CC"/>
                    </a:solidFill>
                  </a:tcPr>
                </a:tc>
                <a:tc>
                  <a:txBody>
                    <a:bodyPr/>
                    <a:lstStyle/>
                    <a:p>
                      <a:pPr algn="ctr"/>
                      <a:r>
                        <a:rPr lang="en-US" dirty="0"/>
                        <a:t>A+B</a:t>
                      </a:r>
                    </a:p>
                  </a:txBody>
                  <a:tcPr anchor="ctr">
                    <a:solidFill>
                      <a:schemeClr val="bg2"/>
                    </a:solidFill>
                  </a:tcPr>
                </a:tc>
                <a:extLst>
                  <a:ext uri="{0D108BD9-81ED-4DB2-BD59-A6C34878D82A}">
                    <a16:rowId xmlns:a16="http://schemas.microsoft.com/office/drawing/2014/main" val="2430431293"/>
                  </a:ext>
                </a:extLst>
              </a:tr>
              <a:tr h="807180">
                <a:tc>
                  <a:txBody>
                    <a:bodyPr/>
                    <a:lstStyle/>
                    <a:p>
                      <a:pPr algn="ctr"/>
                      <a:r>
                        <a:rPr lang="en-US" dirty="0"/>
                        <a:t>Non-Exposed</a:t>
                      </a:r>
                    </a:p>
                  </a:txBody>
                  <a:tcPr anchor="ctr">
                    <a:solidFill>
                      <a:schemeClr val="bg2"/>
                    </a:solidFill>
                  </a:tcPr>
                </a:tc>
                <a:tc>
                  <a:txBody>
                    <a:bodyPr/>
                    <a:lstStyle/>
                    <a:p>
                      <a:pPr algn="ctr"/>
                      <a:r>
                        <a:rPr lang="en-US" dirty="0"/>
                        <a:t>C</a:t>
                      </a:r>
                    </a:p>
                  </a:txBody>
                  <a:tcPr anchor="ctr">
                    <a:solidFill>
                      <a:srgbClr val="E1D5E7"/>
                    </a:solidFill>
                  </a:tcPr>
                </a:tc>
                <a:tc>
                  <a:txBody>
                    <a:bodyPr/>
                    <a:lstStyle/>
                    <a:p>
                      <a:pPr algn="ctr"/>
                      <a:r>
                        <a:rPr lang="en-US" dirty="0"/>
                        <a:t>D</a:t>
                      </a:r>
                    </a:p>
                  </a:txBody>
                  <a:tcPr anchor="ctr">
                    <a:solidFill>
                      <a:srgbClr val="D5E8D4"/>
                    </a:solidFill>
                  </a:tcPr>
                </a:tc>
                <a:tc>
                  <a:txBody>
                    <a:bodyPr/>
                    <a:lstStyle/>
                    <a:p>
                      <a:pPr algn="ctr"/>
                      <a:r>
                        <a:rPr lang="en-US" dirty="0"/>
                        <a:t>C+D</a:t>
                      </a:r>
                    </a:p>
                  </a:txBody>
                  <a:tcPr anchor="ctr">
                    <a:solidFill>
                      <a:schemeClr val="bg2"/>
                    </a:solidFill>
                  </a:tcPr>
                </a:tc>
                <a:extLst>
                  <a:ext uri="{0D108BD9-81ED-4DB2-BD59-A6C34878D82A}">
                    <a16:rowId xmlns:a16="http://schemas.microsoft.com/office/drawing/2014/main" val="777682895"/>
                  </a:ext>
                </a:extLst>
              </a:tr>
              <a:tr h="807180">
                <a:tc>
                  <a:txBody>
                    <a:bodyPr/>
                    <a:lstStyle/>
                    <a:p>
                      <a:pPr algn="ctr"/>
                      <a:r>
                        <a:rPr lang="en-US" dirty="0"/>
                        <a:t>Total</a:t>
                      </a:r>
                    </a:p>
                  </a:txBody>
                  <a:tcPr anchor="ctr">
                    <a:solidFill>
                      <a:schemeClr val="bg2"/>
                    </a:solidFill>
                  </a:tcPr>
                </a:tc>
                <a:tc>
                  <a:txBody>
                    <a:bodyPr/>
                    <a:lstStyle/>
                    <a:p>
                      <a:pPr algn="ctr"/>
                      <a:r>
                        <a:rPr lang="en-US" dirty="0"/>
                        <a:t>A+C</a:t>
                      </a:r>
                    </a:p>
                  </a:txBody>
                  <a:tcPr anchor="ctr">
                    <a:solidFill>
                      <a:schemeClr val="bg2"/>
                    </a:solidFill>
                  </a:tcPr>
                </a:tc>
                <a:tc>
                  <a:txBody>
                    <a:bodyPr/>
                    <a:lstStyle/>
                    <a:p>
                      <a:pPr algn="ctr"/>
                      <a:r>
                        <a:rPr lang="en-US" dirty="0"/>
                        <a:t>B+D</a:t>
                      </a:r>
                    </a:p>
                  </a:txBody>
                  <a:tcPr anchor="ctr">
                    <a:solidFill>
                      <a:schemeClr val="bg2"/>
                    </a:solidFill>
                  </a:tcPr>
                </a:tc>
                <a:tc>
                  <a:txBody>
                    <a:bodyPr/>
                    <a:lstStyle/>
                    <a:p>
                      <a:pPr algn="ctr"/>
                      <a:r>
                        <a:rPr lang="en-US" dirty="0"/>
                        <a:t>A+B+C+D</a:t>
                      </a:r>
                    </a:p>
                  </a:txBody>
                  <a:tcPr anchor="ctr">
                    <a:solidFill>
                      <a:schemeClr val="bg2"/>
                    </a:solidFill>
                  </a:tcPr>
                </a:tc>
                <a:extLst>
                  <a:ext uri="{0D108BD9-81ED-4DB2-BD59-A6C34878D82A}">
                    <a16:rowId xmlns:a16="http://schemas.microsoft.com/office/drawing/2014/main" val="3907205375"/>
                  </a:ext>
                </a:extLst>
              </a:tr>
            </a:tbl>
          </a:graphicData>
        </a:graphic>
      </p:graphicFrame>
    </p:spTree>
    <p:extLst>
      <p:ext uri="{BB962C8B-B14F-4D97-AF65-F5344CB8AC3E}">
        <p14:creationId xmlns:p14="http://schemas.microsoft.com/office/powerpoint/2010/main" val="72743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p:txBody>
          <a:bodyPr/>
          <a:lstStyle/>
          <a:p>
            <a:r>
              <a:rPr lang="en-US" dirty="0"/>
              <a:t>Cross Sectional Studies</a:t>
            </a:r>
          </a:p>
        </p:txBody>
      </p:sp>
      <p:pic>
        <p:nvPicPr>
          <p:cNvPr id="7" name="Content Placeholder 6" descr="Diagram&#10;&#10;Description automatically generated">
            <a:extLst>
              <a:ext uri="{FF2B5EF4-FFF2-40B4-BE49-F238E27FC236}">
                <a16:creationId xmlns:a16="http://schemas.microsoft.com/office/drawing/2014/main" id="{EF69BED8-A292-4E4D-A6F5-1FC0D9C7EA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285" y="1142374"/>
            <a:ext cx="6878056" cy="4997500"/>
          </a:xfrm>
        </p:spPr>
      </p:pic>
      <p:graphicFrame>
        <p:nvGraphicFramePr>
          <p:cNvPr id="9" name="Table 13">
            <a:extLst>
              <a:ext uri="{FF2B5EF4-FFF2-40B4-BE49-F238E27FC236}">
                <a16:creationId xmlns:a16="http://schemas.microsoft.com/office/drawing/2014/main" id="{89C35DCF-BE9F-41A4-8AC7-90DE99BD5A18}"/>
              </a:ext>
            </a:extLst>
          </p:cNvPr>
          <p:cNvGraphicFramePr>
            <a:graphicFrameLocks noGrp="1"/>
          </p:cNvGraphicFramePr>
          <p:nvPr>
            <p:extLst>
              <p:ext uri="{D42A27DB-BD31-4B8C-83A1-F6EECF244321}">
                <p14:modId xmlns:p14="http://schemas.microsoft.com/office/powerpoint/2010/main" val="2755858968"/>
              </p:ext>
            </p:extLst>
          </p:nvPr>
        </p:nvGraphicFramePr>
        <p:xfrm>
          <a:off x="6902117" y="1227458"/>
          <a:ext cx="4852737" cy="2495304"/>
        </p:xfrm>
        <a:graphic>
          <a:graphicData uri="http://schemas.openxmlformats.org/drawingml/2006/table">
            <a:tbl>
              <a:tblPr firstRow="1" bandRow="1">
                <a:tableStyleId>{5C22544A-7EE6-4342-B048-85BDC9FD1C3A}</a:tableStyleId>
              </a:tblPr>
              <a:tblGrid>
                <a:gridCol w="1070370">
                  <a:extLst>
                    <a:ext uri="{9D8B030D-6E8A-4147-A177-3AD203B41FA5}">
                      <a16:colId xmlns:a16="http://schemas.microsoft.com/office/drawing/2014/main" val="3577994771"/>
                    </a:ext>
                  </a:extLst>
                </a:gridCol>
                <a:gridCol w="1260789">
                  <a:extLst>
                    <a:ext uri="{9D8B030D-6E8A-4147-A177-3AD203B41FA5}">
                      <a16:colId xmlns:a16="http://schemas.microsoft.com/office/drawing/2014/main" val="339993171"/>
                    </a:ext>
                  </a:extLst>
                </a:gridCol>
                <a:gridCol w="1260789">
                  <a:extLst>
                    <a:ext uri="{9D8B030D-6E8A-4147-A177-3AD203B41FA5}">
                      <a16:colId xmlns:a16="http://schemas.microsoft.com/office/drawing/2014/main" val="3264830922"/>
                    </a:ext>
                  </a:extLst>
                </a:gridCol>
                <a:gridCol w="1260789">
                  <a:extLst>
                    <a:ext uri="{9D8B030D-6E8A-4147-A177-3AD203B41FA5}">
                      <a16:colId xmlns:a16="http://schemas.microsoft.com/office/drawing/2014/main" val="3198559956"/>
                    </a:ext>
                  </a:extLst>
                </a:gridCol>
              </a:tblGrid>
              <a:tr h="551512">
                <a:tc>
                  <a:txBody>
                    <a:bodyPr/>
                    <a:lstStyle/>
                    <a:p>
                      <a:pPr algn="ctr"/>
                      <a:endParaRPr lang="en-US" dirty="0">
                        <a:solidFill>
                          <a:schemeClr val="tx1"/>
                        </a:solidFill>
                      </a:endParaRPr>
                    </a:p>
                  </a:txBody>
                  <a:tcPr anchor="ctr">
                    <a:solidFill>
                      <a:schemeClr val="bg2"/>
                    </a:solidFill>
                  </a:tcPr>
                </a:tc>
                <a:tc>
                  <a:txBody>
                    <a:bodyPr/>
                    <a:lstStyle/>
                    <a:p>
                      <a:pPr algn="ctr"/>
                      <a:r>
                        <a:rPr lang="en-US" dirty="0">
                          <a:solidFill>
                            <a:schemeClr val="tx1"/>
                          </a:solidFill>
                        </a:rPr>
                        <a:t>Disease</a:t>
                      </a:r>
                    </a:p>
                  </a:txBody>
                  <a:tcPr anchor="ctr">
                    <a:solidFill>
                      <a:schemeClr val="bg2"/>
                    </a:solidFill>
                  </a:tcPr>
                </a:tc>
                <a:tc>
                  <a:txBody>
                    <a:bodyPr/>
                    <a:lstStyle/>
                    <a:p>
                      <a:pPr algn="ctr"/>
                      <a:r>
                        <a:rPr lang="en-US" u="sng" dirty="0">
                          <a:solidFill>
                            <a:schemeClr val="tx1"/>
                          </a:solidFill>
                        </a:rPr>
                        <a:t>No</a:t>
                      </a:r>
                      <a:r>
                        <a:rPr lang="en-US" dirty="0">
                          <a:solidFill>
                            <a:schemeClr val="tx1"/>
                          </a:solidFill>
                        </a:rPr>
                        <a:t> Disease</a:t>
                      </a:r>
                    </a:p>
                  </a:txBody>
                  <a:tcPr anchor="ctr">
                    <a:solidFill>
                      <a:schemeClr val="bg2"/>
                    </a:solidFill>
                  </a:tcPr>
                </a:tc>
                <a:tc>
                  <a:txBody>
                    <a:bodyPr/>
                    <a:lstStyle/>
                    <a:p>
                      <a:pPr algn="ctr"/>
                      <a:r>
                        <a:rPr lang="en-US" dirty="0">
                          <a:solidFill>
                            <a:schemeClr val="tx1"/>
                          </a:solidFill>
                        </a:rPr>
                        <a:t>Total</a:t>
                      </a:r>
                    </a:p>
                  </a:txBody>
                  <a:tcPr anchor="ctr">
                    <a:solidFill>
                      <a:schemeClr val="bg2"/>
                    </a:solidFill>
                  </a:tcPr>
                </a:tc>
                <a:extLst>
                  <a:ext uri="{0D108BD9-81ED-4DB2-BD59-A6C34878D82A}">
                    <a16:rowId xmlns:a16="http://schemas.microsoft.com/office/drawing/2014/main" val="2013350072"/>
                  </a:ext>
                </a:extLst>
              </a:tr>
              <a:tr h="515837">
                <a:tc>
                  <a:txBody>
                    <a:bodyPr/>
                    <a:lstStyle/>
                    <a:p>
                      <a:pPr algn="ctr"/>
                      <a:r>
                        <a:rPr lang="en-US" dirty="0"/>
                        <a:t>Exposed</a:t>
                      </a:r>
                    </a:p>
                  </a:txBody>
                  <a:tcPr anchor="ctr">
                    <a:solidFill>
                      <a:schemeClr val="bg2"/>
                    </a:solidFill>
                  </a:tcPr>
                </a:tc>
                <a:tc>
                  <a:txBody>
                    <a:bodyPr/>
                    <a:lstStyle/>
                    <a:p>
                      <a:pPr algn="ctr"/>
                      <a:r>
                        <a:rPr lang="en-US" dirty="0"/>
                        <a:t>A</a:t>
                      </a:r>
                    </a:p>
                  </a:txBody>
                  <a:tcPr anchor="ctr">
                    <a:solidFill>
                      <a:srgbClr val="F8CECC"/>
                    </a:solidFill>
                  </a:tcPr>
                </a:tc>
                <a:tc>
                  <a:txBody>
                    <a:bodyPr/>
                    <a:lstStyle/>
                    <a:p>
                      <a:pPr algn="ctr"/>
                      <a:r>
                        <a:rPr lang="en-US" dirty="0"/>
                        <a:t>B</a:t>
                      </a:r>
                    </a:p>
                  </a:txBody>
                  <a:tcPr anchor="ctr">
                    <a:solidFill>
                      <a:srgbClr val="FFF2CC"/>
                    </a:solidFill>
                  </a:tcPr>
                </a:tc>
                <a:tc>
                  <a:txBody>
                    <a:bodyPr/>
                    <a:lstStyle/>
                    <a:p>
                      <a:pPr algn="ctr"/>
                      <a:r>
                        <a:rPr lang="en-US" dirty="0"/>
                        <a:t>A+B</a:t>
                      </a:r>
                    </a:p>
                  </a:txBody>
                  <a:tcPr anchor="ctr">
                    <a:solidFill>
                      <a:schemeClr val="bg2"/>
                    </a:solidFill>
                  </a:tcPr>
                </a:tc>
                <a:extLst>
                  <a:ext uri="{0D108BD9-81ED-4DB2-BD59-A6C34878D82A}">
                    <a16:rowId xmlns:a16="http://schemas.microsoft.com/office/drawing/2014/main" val="2430431293"/>
                  </a:ext>
                </a:extLst>
              </a:tr>
              <a:tr h="598117">
                <a:tc>
                  <a:txBody>
                    <a:bodyPr/>
                    <a:lstStyle/>
                    <a:p>
                      <a:pPr algn="ctr"/>
                      <a:r>
                        <a:rPr lang="en-US" dirty="0"/>
                        <a:t>Non-Exposed</a:t>
                      </a:r>
                    </a:p>
                  </a:txBody>
                  <a:tcPr anchor="ctr">
                    <a:solidFill>
                      <a:schemeClr val="bg2"/>
                    </a:solidFill>
                  </a:tcPr>
                </a:tc>
                <a:tc>
                  <a:txBody>
                    <a:bodyPr/>
                    <a:lstStyle/>
                    <a:p>
                      <a:pPr algn="ctr"/>
                      <a:r>
                        <a:rPr lang="en-US" dirty="0"/>
                        <a:t>C</a:t>
                      </a:r>
                    </a:p>
                  </a:txBody>
                  <a:tcPr anchor="ctr">
                    <a:solidFill>
                      <a:srgbClr val="E1D5E7"/>
                    </a:solidFill>
                  </a:tcPr>
                </a:tc>
                <a:tc>
                  <a:txBody>
                    <a:bodyPr/>
                    <a:lstStyle/>
                    <a:p>
                      <a:pPr algn="ctr"/>
                      <a:r>
                        <a:rPr lang="en-US" dirty="0"/>
                        <a:t>D</a:t>
                      </a:r>
                    </a:p>
                  </a:txBody>
                  <a:tcPr anchor="ctr">
                    <a:solidFill>
                      <a:srgbClr val="D5E8D4"/>
                    </a:solidFill>
                  </a:tcPr>
                </a:tc>
                <a:tc>
                  <a:txBody>
                    <a:bodyPr/>
                    <a:lstStyle/>
                    <a:p>
                      <a:pPr algn="ctr"/>
                      <a:r>
                        <a:rPr lang="en-US" dirty="0"/>
                        <a:t>C+D</a:t>
                      </a:r>
                    </a:p>
                  </a:txBody>
                  <a:tcPr anchor="ctr">
                    <a:solidFill>
                      <a:schemeClr val="bg2"/>
                    </a:solidFill>
                  </a:tcPr>
                </a:tc>
                <a:extLst>
                  <a:ext uri="{0D108BD9-81ED-4DB2-BD59-A6C34878D82A}">
                    <a16:rowId xmlns:a16="http://schemas.microsoft.com/office/drawing/2014/main" val="777682895"/>
                  </a:ext>
                </a:extLst>
              </a:tr>
              <a:tr h="787875">
                <a:tc>
                  <a:txBody>
                    <a:bodyPr/>
                    <a:lstStyle/>
                    <a:p>
                      <a:pPr algn="ctr"/>
                      <a:r>
                        <a:rPr lang="en-US" dirty="0"/>
                        <a:t>Total</a:t>
                      </a:r>
                    </a:p>
                  </a:txBody>
                  <a:tcPr anchor="ctr">
                    <a:solidFill>
                      <a:schemeClr val="bg2"/>
                    </a:solidFill>
                  </a:tcPr>
                </a:tc>
                <a:tc>
                  <a:txBody>
                    <a:bodyPr/>
                    <a:lstStyle/>
                    <a:p>
                      <a:pPr algn="ctr"/>
                      <a:r>
                        <a:rPr lang="en-US" dirty="0"/>
                        <a:t>A+C</a:t>
                      </a:r>
                    </a:p>
                  </a:txBody>
                  <a:tcPr anchor="ctr">
                    <a:solidFill>
                      <a:schemeClr val="bg2"/>
                    </a:solidFill>
                  </a:tcPr>
                </a:tc>
                <a:tc>
                  <a:txBody>
                    <a:bodyPr/>
                    <a:lstStyle/>
                    <a:p>
                      <a:pPr algn="ctr"/>
                      <a:r>
                        <a:rPr lang="en-US" dirty="0"/>
                        <a:t>B+D</a:t>
                      </a:r>
                    </a:p>
                  </a:txBody>
                  <a:tcPr anchor="ctr">
                    <a:solidFill>
                      <a:schemeClr val="bg2"/>
                    </a:solidFill>
                  </a:tcPr>
                </a:tc>
                <a:tc>
                  <a:txBody>
                    <a:bodyPr/>
                    <a:lstStyle/>
                    <a:p>
                      <a:pPr algn="ctr"/>
                      <a:r>
                        <a:rPr lang="en-US" dirty="0"/>
                        <a:t>A+B+C+D</a:t>
                      </a:r>
                    </a:p>
                  </a:txBody>
                  <a:tcPr anchor="ctr">
                    <a:solidFill>
                      <a:schemeClr val="bg2"/>
                    </a:solidFill>
                  </a:tcPr>
                </a:tc>
                <a:extLst>
                  <a:ext uri="{0D108BD9-81ED-4DB2-BD59-A6C34878D82A}">
                    <a16:rowId xmlns:a16="http://schemas.microsoft.com/office/drawing/2014/main" val="3907205375"/>
                  </a:ext>
                </a:extLst>
              </a:tr>
            </a:tbl>
          </a:graphicData>
        </a:graphic>
      </p:graphicFrame>
      <p:graphicFrame>
        <p:nvGraphicFramePr>
          <p:cNvPr id="10" name="Table 13">
            <a:extLst>
              <a:ext uri="{FF2B5EF4-FFF2-40B4-BE49-F238E27FC236}">
                <a16:creationId xmlns:a16="http://schemas.microsoft.com/office/drawing/2014/main" id="{426ADECF-0DC9-4AA8-B7F8-5B6B469A97B5}"/>
              </a:ext>
            </a:extLst>
          </p:cNvPr>
          <p:cNvGraphicFramePr>
            <a:graphicFrameLocks noGrp="1"/>
          </p:cNvGraphicFramePr>
          <p:nvPr>
            <p:extLst>
              <p:ext uri="{D42A27DB-BD31-4B8C-83A1-F6EECF244321}">
                <p14:modId xmlns:p14="http://schemas.microsoft.com/office/powerpoint/2010/main" val="3277375573"/>
              </p:ext>
            </p:extLst>
          </p:nvPr>
        </p:nvGraphicFramePr>
        <p:xfrm>
          <a:off x="6902117" y="3807847"/>
          <a:ext cx="4852737" cy="2495304"/>
        </p:xfrm>
        <a:graphic>
          <a:graphicData uri="http://schemas.openxmlformats.org/drawingml/2006/table">
            <a:tbl>
              <a:tblPr firstRow="1" bandRow="1">
                <a:tableStyleId>{5C22544A-7EE6-4342-B048-85BDC9FD1C3A}</a:tableStyleId>
              </a:tblPr>
              <a:tblGrid>
                <a:gridCol w="1070370">
                  <a:extLst>
                    <a:ext uri="{9D8B030D-6E8A-4147-A177-3AD203B41FA5}">
                      <a16:colId xmlns:a16="http://schemas.microsoft.com/office/drawing/2014/main" val="3577994771"/>
                    </a:ext>
                  </a:extLst>
                </a:gridCol>
                <a:gridCol w="1260789">
                  <a:extLst>
                    <a:ext uri="{9D8B030D-6E8A-4147-A177-3AD203B41FA5}">
                      <a16:colId xmlns:a16="http://schemas.microsoft.com/office/drawing/2014/main" val="339993171"/>
                    </a:ext>
                  </a:extLst>
                </a:gridCol>
                <a:gridCol w="1260789">
                  <a:extLst>
                    <a:ext uri="{9D8B030D-6E8A-4147-A177-3AD203B41FA5}">
                      <a16:colId xmlns:a16="http://schemas.microsoft.com/office/drawing/2014/main" val="3264830922"/>
                    </a:ext>
                  </a:extLst>
                </a:gridCol>
                <a:gridCol w="1260789">
                  <a:extLst>
                    <a:ext uri="{9D8B030D-6E8A-4147-A177-3AD203B41FA5}">
                      <a16:colId xmlns:a16="http://schemas.microsoft.com/office/drawing/2014/main" val="3198559956"/>
                    </a:ext>
                  </a:extLst>
                </a:gridCol>
              </a:tblGrid>
              <a:tr h="551512">
                <a:tc>
                  <a:txBody>
                    <a:bodyPr/>
                    <a:lstStyle/>
                    <a:p>
                      <a:pPr algn="ctr"/>
                      <a:endParaRPr lang="en-US" dirty="0">
                        <a:solidFill>
                          <a:schemeClr val="tx1"/>
                        </a:solidFill>
                      </a:endParaRPr>
                    </a:p>
                  </a:txBody>
                  <a:tcPr anchor="ctr">
                    <a:solidFill>
                      <a:schemeClr val="bg2"/>
                    </a:solidFill>
                  </a:tcPr>
                </a:tc>
                <a:tc>
                  <a:txBody>
                    <a:bodyPr/>
                    <a:lstStyle/>
                    <a:p>
                      <a:pPr algn="ctr"/>
                      <a:r>
                        <a:rPr lang="en-US" dirty="0">
                          <a:solidFill>
                            <a:schemeClr val="tx1"/>
                          </a:solidFill>
                        </a:rPr>
                        <a:t>Disease</a:t>
                      </a:r>
                    </a:p>
                  </a:txBody>
                  <a:tcPr anchor="ctr">
                    <a:solidFill>
                      <a:schemeClr val="bg2"/>
                    </a:solidFill>
                  </a:tcPr>
                </a:tc>
                <a:tc>
                  <a:txBody>
                    <a:bodyPr/>
                    <a:lstStyle/>
                    <a:p>
                      <a:pPr algn="ctr"/>
                      <a:r>
                        <a:rPr lang="en-US" u="sng" dirty="0">
                          <a:solidFill>
                            <a:schemeClr val="tx1"/>
                          </a:solidFill>
                        </a:rPr>
                        <a:t>No</a:t>
                      </a:r>
                      <a:r>
                        <a:rPr lang="en-US" dirty="0">
                          <a:solidFill>
                            <a:schemeClr val="tx1"/>
                          </a:solidFill>
                        </a:rPr>
                        <a:t> Disease</a:t>
                      </a:r>
                    </a:p>
                  </a:txBody>
                  <a:tcPr anchor="ctr">
                    <a:solidFill>
                      <a:schemeClr val="bg2"/>
                    </a:solidFill>
                  </a:tcPr>
                </a:tc>
                <a:tc>
                  <a:txBody>
                    <a:bodyPr/>
                    <a:lstStyle/>
                    <a:p>
                      <a:pPr algn="ctr"/>
                      <a:r>
                        <a:rPr lang="en-US" dirty="0">
                          <a:solidFill>
                            <a:schemeClr val="tx1"/>
                          </a:solidFill>
                        </a:rPr>
                        <a:t>Total</a:t>
                      </a:r>
                    </a:p>
                  </a:txBody>
                  <a:tcPr anchor="ctr">
                    <a:solidFill>
                      <a:schemeClr val="bg2"/>
                    </a:solidFill>
                  </a:tcPr>
                </a:tc>
                <a:extLst>
                  <a:ext uri="{0D108BD9-81ED-4DB2-BD59-A6C34878D82A}">
                    <a16:rowId xmlns:a16="http://schemas.microsoft.com/office/drawing/2014/main" val="2013350072"/>
                  </a:ext>
                </a:extLst>
              </a:tr>
              <a:tr h="515837">
                <a:tc>
                  <a:txBody>
                    <a:bodyPr/>
                    <a:lstStyle/>
                    <a:p>
                      <a:pPr algn="ctr"/>
                      <a:r>
                        <a:rPr lang="en-US" dirty="0"/>
                        <a:t>Exposed</a:t>
                      </a:r>
                    </a:p>
                  </a:txBody>
                  <a:tcPr anchor="ctr">
                    <a:solidFill>
                      <a:schemeClr val="bg2"/>
                    </a:solidFill>
                  </a:tcPr>
                </a:tc>
                <a:tc>
                  <a:txBody>
                    <a:bodyPr/>
                    <a:lstStyle/>
                    <a:p>
                      <a:pPr algn="ctr"/>
                      <a:r>
                        <a:rPr lang="en-US" dirty="0"/>
                        <a:t>5</a:t>
                      </a:r>
                    </a:p>
                  </a:txBody>
                  <a:tcPr anchor="ctr">
                    <a:solidFill>
                      <a:srgbClr val="F8CECC"/>
                    </a:solidFill>
                  </a:tcPr>
                </a:tc>
                <a:tc>
                  <a:txBody>
                    <a:bodyPr/>
                    <a:lstStyle/>
                    <a:p>
                      <a:pPr algn="ctr"/>
                      <a:r>
                        <a:rPr lang="en-US" dirty="0"/>
                        <a:t>14</a:t>
                      </a:r>
                    </a:p>
                  </a:txBody>
                  <a:tcPr anchor="ctr">
                    <a:solidFill>
                      <a:srgbClr val="FFF2CC"/>
                    </a:solidFill>
                  </a:tcPr>
                </a:tc>
                <a:tc>
                  <a:txBody>
                    <a:bodyPr/>
                    <a:lstStyle/>
                    <a:p>
                      <a:pPr algn="ctr"/>
                      <a:r>
                        <a:rPr lang="en-US" dirty="0"/>
                        <a:t>19</a:t>
                      </a:r>
                    </a:p>
                  </a:txBody>
                  <a:tcPr anchor="ctr">
                    <a:solidFill>
                      <a:schemeClr val="bg2"/>
                    </a:solidFill>
                  </a:tcPr>
                </a:tc>
                <a:extLst>
                  <a:ext uri="{0D108BD9-81ED-4DB2-BD59-A6C34878D82A}">
                    <a16:rowId xmlns:a16="http://schemas.microsoft.com/office/drawing/2014/main" val="2430431293"/>
                  </a:ext>
                </a:extLst>
              </a:tr>
              <a:tr h="598117">
                <a:tc>
                  <a:txBody>
                    <a:bodyPr/>
                    <a:lstStyle/>
                    <a:p>
                      <a:pPr algn="ctr"/>
                      <a:r>
                        <a:rPr lang="en-US" dirty="0"/>
                        <a:t>Non-Exposed</a:t>
                      </a:r>
                    </a:p>
                  </a:txBody>
                  <a:tcPr anchor="ctr">
                    <a:solidFill>
                      <a:schemeClr val="bg2"/>
                    </a:solidFill>
                  </a:tcPr>
                </a:tc>
                <a:tc>
                  <a:txBody>
                    <a:bodyPr/>
                    <a:lstStyle/>
                    <a:p>
                      <a:pPr algn="ctr"/>
                      <a:r>
                        <a:rPr lang="en-US" dirty="0"/>
                        <a:t>11</a:t>
                      </a:r>
                    </a:p>
                  </a:txBody>
                  <a:tcPr anchor="ctr">
                    <a:solidFill>
                      <a:srgbClr val="E1D5E7"/>
                    </a:solidFill>
                  </a:tcPr>
                </a:tc>
                <a:tc>
                  <a:txBody>
                    <a:bodyPr/>
                    <a:lstStyle/>
                    <a:p>
                      <a:pPr algn="ctr"/>
                      <a:r>
                        <a:rPr lang="en-US" dirty="0"/>
                        <a:t>42</a:t>
                      </a:r>
                    </a:p>
                  </a:txBody>
                  <a:tcPr anchor="ctr">
                    <a:solidFill>
                      <a:srgbClr val="D5E8D4"/>
                    </a:solidFill>
                  </a:tcPr>
                </a:tc>
                <a:tc>
                  <a:txBody>
                    <a:bodyPr/>
                    <a:lstStyle/>
                    <a:p>
                      <a:pPr algn="ctr"/>
                      <a:r>
                        <a:rPr lang="en-US" dirty="0"/>
                        <a:t>53</a:t>
                      </a:r>
                    </a:p>
                  </a:txBody>
                  <a:tcPr anchor="ctr">
                    <a:solidFill>
                      <a:schemeClr val="bg2"/>
                    </a:solidFill>
                  </a:tcPr>
                </a:tc>
                <a:extLst>
                  <a:ext uri="{0D108BD9-81ED-4DB2-BD59-A6C34878D82A}">
                    <a16:rowId xmlns:a16="http://schemas.microsoft.com/office/drawing/2014/main" val="777682895"/>
                  </a:ext>
                </a:extLst>
              </a:tr>
              <a:tr h="787875">
                <a:tc>
                  <a:txBody>
                    <a:bodyPr/>
                    <a:lstStyle/>
                    <a:p>
                      <a:pPr algn="ctr"/>
                      <a:r>
                        <a:rPr lang="en-US" dirty="0"/>
                        <a:t>Total</a:t>
                      </a:r>
                    </a:p>
                  </a:txBody>
                  <a:tcPr anchor="ctr">
                    <a:solidFill>
                      <a:schemeClr val="bg2"/>
                    </a:solidFill>
                  </a:tcPr>
                </a:tc>
                <a:tc>
                  <a:txBody>
                    <a:bodyPr/>
                    <a:lstStyle/>
                    <a:p>
                      <a:pPr algn="ctr"/>
                      <a:r>
                        <a:rPr lang="en-US" dirty="0"/>
                        <a:t>16</a:t>
                      </a:r>
                    </a:p>
                  </a:txBody>
                  <a:tcPr anchor="ctr">
                    <a:solidFill>
                      <a:schemeClr val="bg2"/>
                    </a:solidFill>
                  </a:tcPr>
                </a:tc>
                <a:tc>
                  <a:txBody>
                    <a:bodyPr/>
                    <a:lstStyle/>
                    <a:p>
                      <a:pPr algn="ctr"/>
                      <a:r>
                        <a:rPr lang="en-US" dirty="0"/>
                        <a:t>56</a:t>
                      </a:r>
                    </a:p>
                  </a:txBody>
                  <a:tcPr anchor="ctr">
                    <a:solidFill>
                      <a:schemeClr val="bg2"/>
                    </a:solidFill>
                  </a:tcPr>
                </a:tc>
                <a:tc>
                  <a:txBody>
                    <a:bodyPr/>
                    <a:lstStyle/>
                    <a:p>
                      <a:pPr algn="ctr"/>
                      <a:r>
                        <a:rPr lang="en-US" dirty="0"/>
                        <a:t>72</a:t>
                      </a:r>
                    </a:p>
                  </a:txBody>
                  <a:tcPr anchor="ctr">
                    <a:solidFill>
                      <a:schemeClr val="bg2"/>
                    </a:solidFill>
                  </a:tcPr>
                </a:tc>
                <a:extLst>
                  <a:ext uri="{0D108BD9-81ED-4DB2-BD59-A6C34878D82A}">
                    <a16:rowId xmlns:a16="http://schemas.microsoft.com/office/drawing/2014/main" val="3907205375"/>
                  </a:ext>
                </a:extLst>
              </a:tr>
            </a:tbl>
          </a:graphicData>
        </a:graphic>
      </p:graphicFrame>
    </p:spTree>
    <p:extLst>
      <p:ext uri="{BB962C8B-B14F-4D97-AF65-F5344CB8AC3E}">
        <p14:creationId xmlns:p14="http://schemas.microsoft.com/office/powerpoint/2010/main" val="553245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p:txBody>
          <a:bodyPr/>
          <a:lstStyle/>
          <a:p>
            <a:r>
              <a:rPr lang="en-US" dirty="0"/>
              <a:t>Time Series </a:t>
            </a:r>
          </a:p>
        </p:txBody>
      </p:sp>
      <p:sp>
        <p:nvSpPr>
          <p:cNvPr id="3" name="Content Placeholder 2">
            <a:extLst>
              <a:ext uri="{FF2B5EF4-FFF2-40B4-BE49-F238E27FC236}">
                <a16:creationId xmlns:a16="http://schemas.microsoft.com/office/drawing/2014/main" id="{F4286A75-AF66-479E-92B1-C5A3AF60D3C6}"/>
              </a:ext>
            </a:extLst>
          </p:cNvPr>
          <p:cNvSpPr>
            <a:spLocks noGrp="1"/>
          </p:cNvSpPr>
          <p:nvPr>
            <p:ph idx="1"/>
          </p:nvPr>
        </p:nvSpPr>
        <p:spPr>
          <a:xfrm>
            <a:off x="7169609" y="1537094"/>
            <a:ext cx="4753686" cy="4771129"/>
          </a:xfrm>
        </p:spPr>
        <p:txBody>
          <a:bodyPr>
            <a:normAutofit/>
          </a:bodyPr>
          <a:lstStyle/>
          <a:p>
            <a:r>
              <a:rPr lang="en-US" sz="3600" dirty="0"/>
              <a:t>Sequence of health-related measurements</a:t>
            </a:r>
          </a:p>
          <a:p>
            <a:r>
              <a:rPr lang="en-US" sz="3600" dirty="0"/>
              <a:t>Regular time intervals</a:t>
            </a:r>
          </a:p>
          <a:p>
            <a:r>
              <a:rPr lang="en-US" sz="3600" dirty="0"/>
              <a:t>Is there a temporal pattern indicating an association?</a:t>
            </a:r>
          </a:p>
          <a:p>
            <a:endParaRPr lang="en-US" sz="3600" dirty="0"/>
          </a:p>
        </p:txBody>
      </p:sp>
      <p:pic>
        <p:nvPicPr>
          <p:cNvPr id="5" name="Picture 4" descr="A screenshot of a video game&#10;&#10;Description automatically generated with medium confidence">
            <a:extLst>
              <a:ext uri="{FF2B5EF4-FFF2-40B4-BE49-F238E27FC236}">
                <a16:creationId xmlns:a16="http://schemas.microsoft.com/office/drawing/2014/main" id="{BCD99F6A-A4B3-4089-B38E-8C415D05A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94" y="1537093"/>
            <a:ext cx="6511070" cy="2875723"/>
          </a:xfrm>
          <a:prstGeom prst="rect">
            <a:avLst/>
          </a:prstGeom>
        </p:spPr>
      </p:pic>
    </p:spTree>
    <p:extLst>
      <p:ext uri="{BB962C8B-B14F-4D97-AF65-F5344CB8AC3E}">
        <p14:creationId xmlns:p14="http://schemas.microsoft.com/office/powerpoint/2010/main" val="956399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p:txBody>
          <a:bodyPr/>
          <a:lstStyle/>
          <a:p>
            <a:r>
              <a:rPr lang="en-US" dirty="0"/>
              <a:t>Time Series </a:t>
            </a:r>
          </a:p>
        </p:txBody>
      </p:sp>
      <p:sp>
        <p:nvSpPr>
          <p:cNvPr id="3" name="Content Placeholder 2">
            <a:extLst>
              <a:ext uri="{FF2B5EF4-FFF2-40B4-BE49-F238E27FC236}">
                <a16:creationId xmlns:a16="http://schemas.microsoft.com/office/drawing/2014/main" id="{F4286A75-AF66-479E-92B1-C5A3AF60D3C6}"/>
              </a:ext>
            </a:extLst>
          </p:cNvPr>
          <p:cNvSpPr>
            <a:spLocks noGrp="1"/>
          </p:cNvSpPr>
          <p:nvPr>
            <p:ph idx="1"/>
          </p:nvPr>
        </p:nvSpPr>
        <p:spPr>
          <a:xfrm>
            <a:off x="6809873" y="1585220"/>
            <a:ext cx="4522661" cy="4771129"/>
          </a:xfrm>
        </p:spPr>
        <p:txBody>
          <a:bodyPr/>
          <a:lstStyle/>
          <a:p>
            <a:pPr marL="0" indent="0">
              <a:buNone/>
            </a:pPr>
            <a:r>
              <a:rPr lang="en-US" dirty="0"/>
              <a:t>The Epidemic curve:</a:t>
            </a:r>
          </a:p>
          <a:p>
            <a:r>
              <a:rPr lang="en-US" dirty="0"/>
              <a:t>Exposure source</a:t>
            </a:r>
          </a:p>
          <a:p>
            <a:r>
              <a:rPr lang="en-US" dirty="0"/>
              <a:t>Exposure duration</a:t>
            </a:r>
          </a:p>
          <a:p>
            <a:r>
              <a:rPr lang="en-US" dirty="0"/>
              <a:t>Likely exposure period</a:t>
            </a:r>
          </a:p>
          <a:p>
            <a:r>
              <a:rPr lang="en-US" dirty="0"/>
              <a:t>Incubation period</a:t>
            </a:r>
          </a:p>
          <a:p>
            <a:r>
              <a:rPr lang="en-US" dirty="0"/>
              <a:t>Magnitude of outcome</a:t>
            </a:r>
          </a:p>
          <a:p>
            <a:r>
              <a:rPr lang="en-US" dirty="0"/>
              <a:t>Time trend in outcome </a:t>
            </a:r>
          </a:p>
        </p:txBody>
      </p:sp>
      <p:pic>
        <p:nvPicPr>
          <p:cNvPr id="4" name="Picture 2">
            <a:extLst>
              <a:ext uri="{FF2B5EF4-FFF2-40B4-BE49-F238E27FC236}">
                <a16:creationId xmlns:a16="http://schemas.microsoft.com/office/drawing/2014/main" id="{DF34668B-55A6-4C2A-9B11-04D98FAB7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37" y="1337492"/>
            <a:ext cx="6123128" cy="418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48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p:txBody>
          <a:bodyPr/>
          <a:lstStyle/>
          <a:p>
            <a:r>
              <a:rPr lang="en-US" dirty="0"/>
              <a:t>Time Series - Example </a:t>
            </a:r>
          </a:p>
        </p:txBody>
      </p:sp>
      <p:pic>
        <p:nvPicPr>
          <p:cNvPr id="6" name="Picture 5">
            <a:extLst>
              <a:ext uri="{FF2B5EF4-FFF2-40B4-BE49-F238E27FC236}">
                <a16:creationId xmlns:a16="http://schemas.microsoft.com/office/drawing/2014/main" id="{9EF50386-903B-4E53-808B-635E4AD3E079}"/>
              </a:ext>
            </a:extLst>
          </p:cNvPr>
          <p:cNvPicPr>
            <a:picLocks noChangeAspect="1"/>
          </p:cNvPicPr>
          <p:nvPr/>
        </p:nvPicPr>
        <p:blipFill>
          <a:blip r:embed="rId3"/>
          <a:stretch>
            <a:fillRect/>
          </a:stretch>
        </p:blipFill>
        <p:spPr>
          <a:xfrm>
            <a:off x="2291937" y="1208595"/>
            <a:ext cx="6840031" cy="4870573"/>
          </a:xfrm>
          <a:prstGeom prst="rect">
            <a:avLst/>
          </a:prstGeom>
        </p:spPr>
      </p:pic>
      <p:sp>
        <p:nvSpPr>
          <p:cNvPr id="8" name="TextBox 7">
            <a:extLst>
              <a:ext uri="{FF2B5EF4-FFF2-40B4-BE49-F238E27FC236}">
                <a16:creationId xmlns:a16="http://schemas.microsoft.com/office/drawing/2014/main" id="{D573C329-6177-4CF8-94CB-27B5B57D2684}"/>
              </a:ext>
            </a:extLst>
          </p:cNvPr>
          <p:cNvSpPr txBox="1"/>
          <p:nvPr/>
        </p:nvSpPr>
        <p:spPr>
          <a:xfrm>
            <a:off x="493295" y="6079168"/>
            <a:ext cx="10335125" cy="538609"/>
          </a:xfrm>
          <a:prstGeom prst="rect">
            <a:avLst/>
          </a:prstGeom>
          <a:noFill/>
        </p:spPr>
        <p:txBody>
          <a:bodyPr wrap="square">
            <a:spAutoFit/>
          </a:bodyPr>
          <a:lstStyle/>
          <a:p>
            <a:pPr algn="l"/>
            <a:r>
              <a:rPr lang="en-US" sz="1800" b="0" i="0" u="none" strike="noStrike" baseline="0" dirty="0">
                <a:latin typeface="AdvPAC59"/>
              </a:rPr>
              <a:t>Per capita cigarette consumption and male lung cancer incidence in the United States over the last century. </a:t>
            </a:r>
            <a:endParaRPr lang="en-US" dirty="0">
              <a:solidFill>
                <a:srgbClr val="222222"/>
              </a:solidFill>
              <a:effectLst/>
              <a:latin typeface="AdvPAC59"/>
            </a:endParaRPr>
          </a:p>
          <a:p>
            <a:pPr algn="l"/>
            <a:r>
              <a:rPr lang="en-US" sz="1100" b="0" i="1" dirty="0">
                <a:solidFill>
                  <a:srgbClr val="222222"/>
                </a:solidFill>
                <a:latin typeface="AdvPAC59"/>
              </a:rPr>
              <a:t>Source: </a:t>
            </a:r>
            <a:r>
              <a:rPr lang="en-US" sz="1100" b="0" i="0" dirty="0">
                <a:solidFill>
                  <a:srgbClr val="222222"/>
                </a:solidFill>
                <a:effectLst/>
                <a:latin typeface="Arial" panose="020B0604020202020204" pitchFamily="34" charset="0"/>
              </a:rPr>
              <a:t>Doss, M., 2016. Changing the paradigm of cancer screening, prevention, and treatment. </a:t>
            </a:r>
            <a:r>
              <a:rPr lang="en-US" sz="1100" b="0" i="1" dirty="0">
                <a:solidFill>
                  <a:srgbClr val="222222"/>
                </a:solidFill>
                <a:effectLst/>
                <a:latin typeface="Arial" panose="020B0604020202020204" pitchFamily="34" charset="0"/>
              </a:rPr>
              <a:t>Dose-Response</a:t>
            </a:r>
            <a:r>
              <a:rPr lang="en-US" sz="1100" b="0" i="0" dirty="0">
                <a:solidFill>
                  <a:srgbClr val="222222"/>
                </a:solidFill>
                <a:effectLst/>
                <a:latin typeface="Arial" panose="020B0604020202020204" pitchFamily="34" charset="0"/>
              </a:rPr>
              <a:t>, </a:t>
            </a:r>
            <a:r>
              <a:rPr lang="en-US" sz="1100" b="0" i="1" dirty="0">
                <a:solidFill>
                  <a:srgbClr val="222222"/>
                </a:solidFill>
                <a:effectLst/>
                <a:latin typeface="Arial" panose="020B0604020202020204" pitchFamily="34" charset="0"/>
              </a:rPr>
              <a:t>14</a:t>
            </a:r>
            <a:r>
              <a:rPr lang="en-US" sz="1100" b="0" i="0" dirty="0">
                <a:solidFill>
                  <a:srgbClr val="222222"/>
                </a:solidFill>
                <a:effectLst/>
                <a:latin typeface="Arial" panose="020B0604020202020204" pitchFamily="34" charset="0"/>
              </a:rPr>
              <a:t>(4), p.1559325816680539.</a:t>
            </a:r>
            <a:endParaRPr lang="en-US" sz="1100" dirty="0"/>
          </a:p>
        </p:txBody>
      </p:sp>
    </p:spTree>
    <p:extLst>
      <p:ext uri="{BB962C8B-B14F-4D97-AF65-F5344CB8AC3E}">
        <p14:creationId xmlns:p14="http://schemas.microsoft.com/office/powerpoint/2010/main" val="649860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a:xfrm>
            <a:off x="669758" y="114914"/>
            <a:ext cx="10515600" cy="931207"/>
          </a:xfrm>
        </p:spPr>
        <p:txBody>
          <a:bodyPr/>
          <a:lstStyle/>
          <a:p>
            <a:r>
              <a:rPr lang="en-US" dirty="0"/>
              <a:t>Summary</a:t>
            </a:r>
          </a:p>
        </p:txBody>
      </p:sp>
      <p:graphicFrame>
        <p:nvGraphicFramePr>
          <p:cNvPr id="4" name="Table 4">
            <a:extLst>
              <a:ext uri="{FF2B5EF4-FFF2-40B4-BE49-F238E27FC236}">
                <a16:creationId xmlns:a16="http://schemas.microsoft.com/office/drawing/2014/main" id="{C6907D7E-B479-4585-85A4-85EFBCD7CB09}"/>
              </a:ext>
            </a:extLst>
          </p:cNvPr>
          <p:cNvGraphicFramePr>
            <a:graphicFrameLocks noGrp="1"/>
          </p:cNvGraphicFramePr>
          <p:nvPr>
            <p:ph idx="1"/>
            <p:extLst>
              <p:ext uri="{D42A27DB-BD31-4B8C-83A1-F6EECF244321}">
                <p14:modId xmlns:p14="http://schemas.microsoft.com/office/powerpoint/2010/main" val="657215743"/>
              </p:ext>
            </p:extLst>
          </p:nvPr>
        </p:nvGraphicFramePr>
        <p:xfrm>
          <a:off x="8020" y="1178468"/>
          <a:ext cx="12183980" cy="5679532"/>
        </p:xfrm>
        <a:graphic>
          <a:graphicData uri="http://schemas.openxmlformats.org/drawingml/2006/table">
            <a:tbl>
              <a:tblPr firstRow="1" bandRow="1">
                <a:tableStyleId>{5C22544A-7EE6-4342-B048-85BDC9FD1C3A}</a:tableStyleId>
              </a:tblPr>
              <a:tblGrid>
                <a:gridCol w="1519991">
                  <a:extLst>
                    <a:ext uri="{9D8B030D-6E8A-4147-A177-3AD203B41FA5}">
                      <a16:colId xmlns:a16="http://schemas.microsoft.com/office/drawing/2014/main" val="140296292"/>
                    </a:ext>
                  </a:extLst>
                </a:gridCol>
                <a:gridCol w="3272589">
                  <a:extLst>
                    <a:ext uri="{9D8B030D-6E8A-4147-A177-3AD203B41FA5}">
                      <a16:colId xmlns:a16="http://schemas.microsoft.com/office/drawing/2014/main" val="104640607"/>
                    </a:ext>
                  </a:extLst>
                </a:gridCol>
                <a:gridCol w="4355432">
                  <a:extLst>
                    <a:ext uri="{9D8B030D-6E8A-4147-A177-3AD203B41FA5}">
                      <a16:colId xmlns:a16="http://schemas.microsoft.com/office/drawing/2014/main" val="2600329186"/>
                    </a:ext>
                  </a:extLst>
                </a:gridCol>
                <a:gridCol w="3035968">
                  <a:extLst>
                    <a:ext uri="{9D8B030D-6E8A-4147-A177-3AD203B41FA5}">
                      <a16:colId xmlns:a16="http://schemas.microsoft.com/office/drawing/2014/main" val="1710842272"/>
                    </a:ext>
                  </a:extLst>
                </a:gridCol>
              </a:tblGrid>
              <a:tr h="636768">
                <a:tc>
                  <a:txBody>
                    <a:bodyPr/>
                    <a:lstStyle/>
                    <a:p>
                      <a:r>
                        <a:rPr lang="en-US" sz="1400" dirty="0"/>
                        <a:t>Study Design</a:t>
                      </a:r>
                    </a:p>
                  </a:txBody>
                  <a:tcPr/>
                </a:tc>
                <a:tc>
                  <a:txBody>
                    <a:bodyPr/>
                    <a:lstStyle/>
                    <a:p>
                      <a:r>
                        <a:rPr lang="en-US" sz="1400" dirty="0"/>
                        <a:t>Description</a:t>
                      </a:r>
                    </a:p>
                  </a:txBody>
                  <a:tcPr/>
                </a:tc>
                <a:tc>
                  <a:txBody>
                    <a:bodyPr/>
                    <a:lstStyle/>
                    <a:p>
                      <a:r>
                        <a:rPr lang="en-US" sz="1400" dirty="0"/>
                        <a:t>Strength</a:t>
                      </a:r>
                    </a:p>
                  </a:txBody>
                  <a:tcPr/>
                </a:tc>
                <a:tc>
                  <a:txBody>
                    <a:bodyPr/>
                    <a:lstStyle/>
                    <a:p>
                      <a:r>
                        <a:rPr lang="en-US" sz="1400" dirty="0"/>
                        <a:t>Weakness</a:t>
                      </a:r>
                    </a:p>
                  </a:txBody>
                  <a:tcPr/>
                </a:tc>
                <a:extLst>
                  <a:ext uri="{0D108BD9-81ED-4DB2-BD59-A6C34878D82A}">
                    <a16:rowId xmlns:a16="http://schemas.microsoft.com/office/drawing/2014/main" val="2662139609"/>
                  </a:ext>
                </a:extLst>
              </a:tr>
              <a:tr h="1402631">
                <a:tc>
                  <a:txBody>
                    <a:bodyPr/>
                    <a:lstStyle/>
                    <a:p>
                      <a:r>
                        <a:rPr lang="en-US" sz="1400" dirty="0"/>
                        <a:t>Cross sectional</a:t>
                      </a:r>
                    </a:p>
                  </a:txBody>
                  <a:tcPr/>
                </a:tc>
                <a:tc>
                  <a:txBody>
                    <a:bodyPr/>
                    <a:lstStyle/>
                    <a:p>
                      <a:r>
                        <a:rPr lang="en-US" sz="1400" dirty="0"/>
                        <a:t>“Snapshot” in time. Both exposure and disease status are collected. May be used to measure frequency and prevalence of disease or exposure.</a:t>
                      </a:r>
                    </a:p>
                  </a:txBody>
                  <a:tcPr/>
                </a:tc>
                <a:tc>
                  <a:txBody>
                    <a:bodyPr/>
                    <a:lstStyle/>
                    <a:p>
                      <a:pPr marL="285750" indent="-285750">
                        <a:buFont typeface="Arial" panose="020B0604020202020204" pitchFamily="34" charset="0"/>
                        <a:buChar char="•"/>
                      </a:pPr>
                      <a:r>
                        <a:rPr lang="en-US" sz="1400" dirty="0"/>
                        <a:t>Easy and inexpensive to conduct.</a:t>
                      </a:r>
                    </a:p>
                    <a:p>
                      <a:pPr marL="285750" indent="-285750">
                        <a:buFont typeface="Arial" panose="020B0604020202020204" pitchFamily="34" charset="0"/>
                        <a:buChar char="•"/>
                      </a:pPr>
                      <a:r>
                        <a:rPr lang="en-US" sz="1400" dirty="0"/>
                        <a:t>Can measure multiple exposure and outcomes simultaneously.</a:t>
                      </a:r>
                    </a:p>
                    <a:p>
                      <a:pPr marL="285750" indent="-285750">
                        <a:buFont typeface="Arial" panose="020B0604020202020204" pitchFamily="34" charset="0"/>
                        <a:buChar char="•"/>
                      </a:pPr>
                      <a:r>
                        <a:rPr lang="en-US" sz="1400" dirty="0"/>
                        <a:t>Control over measurements and study population</a:t>
                      </a:r>
                    </a:p>
                    <a:p>
                      <a:pPr marL="285750" indent="-285750">
                        <a:buFont typeface="Arial" panose="020B0604020202020204" pitchFamily="34" charset="0"/>
                        <a:buChar char="•"/>
                      </a:pPr>
                      <a:r>
                        <a:rPr lang="en-US" sz="1400" dirty="0"/>
                        <a:t>Can determine prevalence</a:t>
                      </a:r>
                    </a:p>
                  </a:txBody>
                  <a:tcPr/>
                </a:tc>
                <a:tc>
                  <a:txBody>
                    <a:bodyPr/>
                    <a:lstStyle/>
                    <a:p>
                      <a:pPr marL="285750" indent="-285750">
                        <a:buFont typeface="Arial" panose="020B0604020202020204" pitchFamily="34" charset="0"/>
                        <a:buChar char="•"/>
                      </a:pPr>
                      <a:r>
                        <a:rPr lang="en-US" sz="1400" dirty="0"/>
                        <a:t>Temporality cannot be determined</a:t>
                      </a:r>
                    </a:p>
                    <a:p>
                      <a:pPr marL="285750" indent="-285750">
                        <a:buFont typeface="Arial" panose="020B0604020202020204" pitchFamily="34" charset="0"/>
                        <a:buChar char="•"/>
                      </a:pPr>
                      <a:r>
                        <a:rPr lang="en-US" sz="1400" dirty="0"/>
                        <a:t>Potential bias if low response rate</a:t>
                      </a:r>
                    </a:p>
                    <a:p>
                      <a:pPr marL="285750" indent="-285750">
                        <a:buFont typeface="Arial" panose="020B0604020202020204" pitchFamily="34" charset="0"/>
                        <a:buChar char="•"/>
                      </a:pPr>
                      <a:r>
                        <a:rPr lang="en-US" sz="1400" dirty="0"/>
                        <a:t>Not optimal for rare exposure or outcomes</a:t>
                      </a:r>
                    </a:p>
                    <a:p>
                      <a:pPr marL="285750" indent="-285750">
                        <a:buFont typeface="Arial" panose="020B0604020202020204" pitchFamily="34" charset="0"/>
                        <a:buChar char="•"/>
                      </a:pPr>
                      <a:r>
                        <a:rPr lang="en-US" sz="1400" dirty="0"/>
                        <a:t>Cannot determine incidence or relative risk</a:t>
                      </a:r>
                    </a:p>
                  </a:txBody>
                  <a:tcPr/>
                </a:tc>
                <a:extLst>
                  <a:ext uri="{0D108BD9-81ED-4DB2-BD59-A6C34878D82A}">
                    <a16:rowId xmlns:a16="http://schemas.microsoft.com/office/drawing/2014/main" val="1086475825"/>
                  </a:ext>
                </a:extLst>
              </a:tr>
              <a:tr h="1161167">
                <a:tc>
                  <a:txBody>
                    <a:bodyPr/>
                    <a:lstStyle/>
                    <a:p>
                      <a:r>
                        <a:rPr lang="en-US" sz="1400" dirty="0"/>
                        <a:t>Case-Control</a:t>
                      </a:r>
                    </a:p>
                  </a:txBody>
                  <a:tcPr/>
                </a:tc>
                <a:tc>
                  <a:txBody>
                    <a:bodyPr/>
                    <a:lstStyle/>
                    <a:p>
                      <a:r>
                        <a:rPr lang="en-US" sz="1400" dirty="0"/>
                        <a:t>Individuals with outcome are compared to those without the outcome in terms of their exposure status. </a:t>
                      </a:r>
                    </a:p>
                  </a:txBody>
                  <a:tcPr/>
                </a:tc>
                <a:tc>
                  <a:txBody>
                    <a:bodyPr/>
                    <a:lstStyle/>
                    <a:p>
                      <a:pPr marL="285750" indent="-285750">
                        <a:buFont typeface="Arial" panose="020B0604020202020204" pitchFamily="34" charset="0"/>
                        <a:buChar char="•"/>
                      </a:pPr>
                      <a:r>
                        <a:rPr lang="en-US" sz="1400" dirty="0"/>
                        <a:t>Effective for rare outcomes</a:t>
                      </a:r>
                    </a:p>
                    <a:p>
                      <a:pPr marL="285750" indent="-285750">
                        <a:buFont typeface="Arial" panose="020B0604020202020204" pitchFamily="34" charset="0"/>
                        <a:buChar char="•"/>
                      </a:pPr>
                      <a:r>
                        <a:rPr lang="en-US" sz="1400" dirty="0"/>
                        <a:t>Less expensive and time consuming to cohort studies.</a:t>
                      </a:r>
                    </a:p>
                    <a:p>
                      <a:pPr marL="285750" indent="-285750">
                        <a:buFont typeface="Arial" panose="020B0604020202020204" pitchFamily="34" charset="0"/>
                        <a:buChar char="•"/>
                      </a:pPr>
                      <a:r>
                        <a:rPr lang="en-US" sz="1400" dirty="0"/>
                        <a:t>Determines the  odds ratio (in rare outcomes the odds ratio is a good estimate of the relative risk)</a:t>
                      </a:r>
                    </a:p>
                  </a:txBody>
                  <a:tcPr/>
                </a:tc>
                <a:tc>
                  <a:txBody>
                    <a:bodyPr/>
                    <a:lstStyle/>
                    <a:p>
                      <a:pPr marL="285750" indent="-285750">
                        <a:buFont typeface="Arial" panose="020B0604020202020204" pitchFamily="34" charset="0"/>
                        <a:buChar char="•"/>
                      </a:pPr>
                      <a:r>
                        <a:rPr lang="en-US" sz="1400" dirty="0"/>
                        <a:t>Potential recall bias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Cannot determine incidence or prevalence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Only one outcome may be studied</a:t>
                      </a:r>
                    </a:p>
                  </a:txBody>
                  <a:tcPr/>
                </a:tc>
                <a:extLst>
                  <a:ext uri="{0D108BD9-81ED-4DB2-BD59-A6C34878D82A}">
                    <a16:rowId xmlns:a16="http://schemas.microsoft.com/office/drawing/2014/main" val="3541183400"/>
                  </a:ext>
                </a:extLst>
              </a:tr>
              <a:tr h="1292948">
                <a:tc>
                  <a:txBody>
                    <a:bodyPr/>
                    <a:lstStyle/>
                    <a:p>
                      <a:r>
                        <a:rPr lang="en-US" sz="1400" dirty="0"/>
                        <a:t>Cohort</a:t>
                      </a:r>
                    </a:p>
                  </a:txBody>
                  <a:tcPr/>
                </a:tc>
                <a:tc>
                  <a:txBody>
                    <a:bodyPr/>
                    <a:lstStyle/>
                    <a:p>
                      <a:r>
                        <a:rPr lang="en-US" sz="1400" dirty="0"/>
                        <a:t>Study starts with exposure status and individuals are followed up. Outcome rates are compared between exposed and non-exposed. Can be either retrospective or prospective.</a:t>
                      </a:r>
                    </a:p>
                  </a:txBody>
                  <a:tcPr/>
                </a:tc>
                <a:tc>
                  <a:txBody>
                    <a:bodyPr/>
                    <a:lstStyle/>
                    <a:p>
                      <a:pPr marL="285750" indent="-285750">
                        <a:buFont typeface="Arial" panose="020B0604020202020204" pitchFamily="34" charset="0"/>
                        <a:buChar char="•"/>
                      </a:pPr>
                      <a:r>
                        <a:rPr lang="en-US" sz="1400" dirty="0"/>
                        <a:t>“Gold standard” for observational studies</a:t>
                      </a:r>
                    </a:p>
                    <a:p>
                      <a:pPr marL="285750" indent="-285750">
                        <a:buFont typeface="Arial" panose="020B0604020202020204" pitchFamily="34" charset="0"/>
                        <a:buChar char="•"/>
                      </a:pPr>
                      <a:r>
                        <a:rPr lang="en-US" sz="1400" dirty="0"/>
                        <a:t>Temporality established (time sequence of events</a:t>
                      </a:r>
                    </a:p>
                    <a:p>
                      <a:pPr marL="285750" indent="-285750">
                        <a:buFont typeface="Arial" panose="020B0604020202020204" pitchFamily="34" charset="0"/>
                        <a:buChar char="•"/>
                      </a:pPr>
                      <a:r>
                        <a:rPr lang="en-US" sz="1400" dirty="0"/>
                        <a:t>Able to determine incidence and relative risk</a:t>
                      </a:r>
                    </a:p>
                    <a:p>
                      <a:pPr marL="285750" indent="-285750">
                        <a:buFont typeface="Arial" panose="020B0604020202020204" pitchFamily="34" charset="0"/>
                        <a:buChar char="•"/>
                      </a:pPr>
                      <a:endParaRPr lang="en-US" sz="1400" dirty="0"/>
                    </a:p>
                  </a:txBody>
                  <a:tcPr/>
                </a:tc>
                <a:tc>
                  <a:txBody>
                    <a:bodyPr/>
                    <a:lstStyle/>
                    <a:p>
                      <a:pPr marL="285750" indent="-285750">
                        <a:buFont typeface="Arial" panose="020B0604020202020204" pitchFamily="34" charset="0"/>
                        <a:buChar char="•"/>
                      </a:pPr>
                      <a:r>
                        <a:rPr lang="en-US" sz="1400" dirty="0"/>
                        <a:t>Expensive to conduct</a:t>
                      </a:r>
                    </a:p>
                    <a:p>
                      <a:pPr marL="285750" indent="-285750">
                        <a:buFont typeface="Arial" panose="020B0604020202020204" pitchFamily="34" charset="0"/>
                        <a:buChar char="•"/>
                      </a:pPr>
                      <a:r>
                        <a:rPr lang="en-US" sz="1400" dirty="0"/>
                        <a:t>Time consuming</a:t>
                      </a:r>
                    </a:p>
                    <a:p>
                      <a:pPr marL="285750" indent="-285750">
                        <a:buFont typeface="Arial" panose="020B0604020202020204" pitchFamily="34" charset="0"/>
                        <a:buChar char="•"/>
                      </a:pPr>
                      <a:r>
                        <a:rPr lang="en-US" sz="1400" dirty="0"/>
                        <a:t>Not optimal for rare outcomes</a:t>
                      </a:r>
                    </a:p>
                  </a:txBody>
                  <a:tcPr/>
                </a:tc>
                <a:extLst>
                  <a:ext uri="{0D108BD9-81ED-4DB2-BD59-A6C34878D82A}">
                    <a16:rowId xmlns:a16="http://schemas.microsoft.com/office/drawing/2014/main" val="459501068"/>
                  </a:ext>
                </a:extLst>
              </a:tr>
              <a:tr h="1186018">
                <a:tc>
                  <a:txBody>
                    <a:bodyPr/>
                    <a:lstStyle/>
                    <a:p>
                      <a:r>
                        <a:rPr lang="en-US" sz="1400" dirty="0"/>
                        <a:t>Time Series</a:t>
                      </a:r>
                    </a:p>
                  </a:txBody>
                  <a:tcPr/>
                </a:tc>
                <a:tc>
                  <a:txBody>
                    <a:bodyPr/>
                    <a:lstStyle/>
                    <a:p>
                      <a:r>
                        <a:rPr lang="en-US" sz="1400" dirty="0"/>
                        <a:t>A sequence of health-related outcomes or measurements are gathered over several time periods.</a:t>
                      </a:r>
                    </a:p>
                  </a:txBody>
                  <a:tcPr/>
                </a:tc>
                <a:tc>
                  <a:txBody>
                    <a:bodyPr/>
                    <a:lstStyle/>
                    <a:p>
                      <a:pPr marL="285750" indent="-285750">
                        <a:buFont typeface="Arial" panose="020B0604020202020204" pitchFamily="34" charset="0"/>
                        <a:buChar char="•"/>
                      </a:pPr>
                      <a:r>
                        <a:rPr lang="en-US" sz="1400" dirty="0"/>
                        <a:t>Determine temporality or sequence of events</a:t>
                      </a:r>
                    </a:p>
                    <a:p>
                      <a:pPr marL="285750" indent="-285750">
                        <a:buFont typeface="Arial" panose="020B0604020202020204" pitchFamily="34" charset="0"/>
                        <a:buChar char="•"/>
                      </a:pPr>
                      <a:r>
                        <a:rPr lang="en-US" sz="1400" dirty="0"/>
                        <a:t>Determine change in health-related events over time</a:t>
                      </a:r>
                    </a:p>
                    <a:p>
                      <a:pPr marL="285750" indent="-285750">
                        <a:buFont typeface="Arial" panose="020B0604020202020204" pitchFamily="34" charset="0"/>
                        <a:buChar char="•"/>
                      </a:pPr>
                      <a:r>
                        <a:rPr lang="en-US" sz="1400" dirty="0"/>
                        <a:t>In infectious disease outbreaks may be able to determine the point source of infection</a:t>
                      </a:r>
                    </a:p>
                    <a:p>
                      <a:pPr marL="285750" indent="-285750">
                        <a:buFont typeface="Arial" panose="020B0604020202020204" pitchFamily="34" charset="0"/>
                        <a:buChar char="•"/>
                      </a:pPr>
                      <a:r>
                        <a:rPr lang="en-US" sz="1400" dirty="0"/>
                        <a:t>Generate hypothesis of causality</a:t>
                      </a:r>
                    </a:p>
                  </a:txBody>
                  <a:tcPr/>
                </a:tc>
                <a:tc>
                  <a:txBody>
                    <a:bodyPr/>
                    <a:lstStyle/>
                    <a:p>
                      <a:pPr marL="285750" indent="-285750">
                        <a:buFont typeface="Arial" panose="020B0604020202020204" pitchFamily="34" charset="0"/>
                        <a:buChar char="•"/>
                      </a:pPr>
                      <a:r>
                        <a:rPr lang="en-US" sz="1400" dirty="0"/>
                        <a:t>Ecological bias</a:t>
                      </a:r>
                    </a:p>
                    <a:p>
                      <a:pPr marL="285750" indent="-285750">
                        <a:buFont typeface="Arial" panose="020B0604020202020204" pitchFamily="34" charset="0"/>
                        <a:buChar char="•"/>
                      </a:pPr>
                      <a:r>
                        <a:rPr lang="en-US" sz="1400" dirty="0"/>
                        <a:t>Potential age, cohort, and period effect.</a:t>
                      </a:r>
                    </a:p>
                    <a:p>
                      <a:pPr marL="285750" indent="-285750">
                        <a:buFont typeface="Arial" panose="020B0604020202020204" pitchFamily="34" charset="0"/>
                        <a:buChar char="•"/>
                      </a:pPr>
                      <a:endParaRPr lang="en-US" sz="1400" dirty="0"/>
                    </a:p>
                  </a:txBody>
                  <a:tcPr/>
                </a:tc>
                <a:extLst>
                  <a:ext uri="{0D108BD9-81ED-4DB2-BD59-A6C34878D82A}">
                    <a16:rowId xmlns:a16="http://schemas.microsoft.com/office/drawing/2014/main" val="296946245"/>
                  </a:ext>
                </a:extLst>
              </a:tr>
            </a:tbl>
          </a:graphicData>
        </a:graphic>
      </p:graphicFrame>
    </p:spTree>
    <p:extLst>
      <p:ext uri="{BB962C8B-B14F-4D97-AF65-F5344CB8AC3E}">
        <p14:creationId xmlns:p14="http://schemas.microsoft.com/office/powerpoint/2010/main" val="101054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p:txBody>
          <a:bodyPr/>
          <a:lstStyle/>
          <a:p>
            <a:r>
              <a:rPr lang="en-US" dirty="0"/>
              <a:t>Sources and references</a:t>
            </a:r>
          </a:p>
        </p:txBody>
      </p:sp>
      <p:sp>
        <p:nvSpPr>
          <p:cNvPr id="3" name="Content Placeholder 2">
            <a:extLst>
              <a:ext uri="{FF2B5EF4-FFF2-40B4-BE49-F238E27FC236}">
                <a16:creationId xmlns:a16="http://schemas.microsoft.com/office/drawing/2014/main" id="{F4286A75-AF66-479E-92B1-C5A3AF60D3C6}"/>
              </a:ext>
            </a:extLst>
          </p:cNvPr>
          <p:cNvSpPr>
            <a:spLocks noGrp="1"/>
          </p:cNvSpPr>
          <p:nvPr>
            <p:ph idx="1"/>
          </p:nvPr>
        </p:nvSpPr>
        <p:spPr/>
        <p:txBody>
          <a:bodyPr>
            <a:normAutofit fontScale="62500" lnSpcReduction="20000"/>
          </a:bodyPr>
          <a:lstStyle/>
          <a:p>
            <a:r>
              <a:rPr lang="en-US" b="0" i="0" dirty="0">
                <a:solidFill>
                  <a:srgbClr val="222222"/>
                </a:solidFill>
                <a:effectLst/>
                <a:latin typeface="Arial" panose="020B0604020202020204" pitchFamily="34" charset="0"/>
              </a:rPr>
              <a:t>Merrill, R.M., 2008. Environmental epidemiology: principles and methods. Jones &amp; Bartlett Learning.</a:t>
            </a:r>
          </a:p>
          <a:p>
            <a:r>
              <a:rPr lang="en-US" b="0" i="0" dirty="0">
                <a:solidFill>
                  <a:srgbClr val="222222"/>
                </a:solidFill>
                <a:effectLst/>
                <a:latin typeface="Arial" panose="020B0604020202020204" pitchFamily="34" charset="0"/>
              </a:rPr>
              <a:t>https://www.cdc.gov/training/quicklearns/exposure/index.html</a:t>
            </a:r>
          </a:p>
          <a:p>
            <a:r>
              <a:rPr lang="en-US" b="0" i="0" dirty="0">
                <a:solidFill>
                  <a:srgbClr val="222222"/>
                </a:solidFill>
                <a:effectLst/>
                <a:latin typeface="Arial" panose="020B0604020202020204" pitchFamily="34" charset="0"/>
              </a:rPr>
              <a:t>Doss, M., 2016. Changing the paradigm of cancer screening, prevention, and treatment. Dose-Response, 14(4), p.1559325816680539.</a:t>
            </a:r>
          </a:p>
          <a:p>
            <a:r>
              <a:rPr lang="en-US" b="0" i="0" dirty="0" err="1">
                <a:solidFill>
                  <a:srgbClr val="222222"/>
                </a:solidFill>
                <a:effectLst/>
                <a:latin typeface="Arial" panose="020B0604020202020204" pitchFamily="34" charset="0"/>
              </a:rPr>
              <a:t>Kannel</a:t>
            </a:r>
            <a:r>
              <a:rPr lang="en-US" b="0" i="0" dirty="0">
                <a:solidFill>
                  <a:srgbClr val="222222"/>
                </a:solidFill>
                <a:effectLst/>
                <a:latin typeface="Arial" panose="020B0604020202020204" pitchFamily="34" charset="0"/>
              </a:rPr>
              <a:t>, W.B. and McGee, D.L., 1979. Diabetes and cardiovascular disease: the Framingham study. Jama, 241(19), pp.2035-2038.</a:t>
            </a:r>
          </a:p>
          <a:p>
            <a:r>
              <a:rPr lang="en-US" b="0" i="0" dirty="0">
                <a:solidFill>
                  <a:srgbClr val="222222"/>
                </a:solidFill>
                <a:effectLst/>
                <a:latin typeface="Arial" panose="020B0604020202020204" pitchFamily="34" charset="0"/>
              </a:rPr>
              <a:t>Belanger, C.F., </a:t>
            </a:r>
            <a:r>
              <a:rPr lang="en-US" b="0" i="0" dirty="0" err="1">
                <a:solidFill>
                  <a:srgbClr val="222222"/>
                </a:solidFill>
                <a:effectLst/>
                <a:latin typeface="Arial" panose="020B0604020202020204" pitchFamily="34" charset="0"/>
              </a:rPr>
              <a:t>Hennekens</a:t>
            </a:r>
            <a:r>
              <a:rPr lang="en-US" b="0" i="0" dirty="0">
                <a:solidFill>
                  <a:srgbClr val="222222"/>
                </a:solidFill>
                <a:effectLst/>
                <a:latin typeface="Arial" panose="020B0604020202020204" pitchFamily="34" charset="0"/>
              </a:rPr>
              <a:t>, C.H., Rosner, B. and </a:t>
            </a:r>
            <a:r>
              <a:rPr lang="en-US" b="0" i="0" dirty="0" err="1">
                <a:solidFill>
                  <a:srgbClr val="222222"/>
                </a:solidFill>
                <a:effectLst/>
                <a:latin typeface="Arial" panose="020B0604020202020204" pitchFamily="34" charset="0"/>
              </a:rPr>
              <a:t>Speizer</a:t>
            </a:r>
            <a:r>
              <a:rPr lang="en-US" b="0" i="0" dirty="0">
                <a:solidFill>
                  <a:srgbClr val="222222"/>
                </a:solidFill>
                <a:effectLst/>
                <a:latin typeface="Arial" panose="020B0604020202020204" pitchFamily="34" charset="0"/>
              </a:rPr>
              <a:t>, F.E., 1978. The nurses’ health study. Am J </a:t>
            </a:r>
            <a:r>
              <a:rPr lang="en-US" b="0" i="0" dirty="0" err="1">
                <a:solidFill>
                  <a:srgbClr val="222222"/>
                </a:solidFill>
                <a:effectLst/>
                <a:latin typeface="Arial" panose="020B0604020202020204" pitchFamily="34" charset="0"/>
              </a:rPr>
              <a:t>Nurs</a:t>
            </a:r>
            <a:r>
              <a:rPr lang="en-US" b="0" i="0" dirty="0">
                <a:solidFill>
                  <a:srgbClr val="222222"/>
                </a:solidFill>
                <a:effectLst/>
                <a:latin typeface="Arial" panose="020B0604020202020204" pitchFamily="34" charset="0"/>
              </a:rPr>
              <a:t>, 78(6), pp.1039-1040.</a:t>
            </a:r>
          </a:p>
          <a:p>
            <a:r>
              <a:rPr lang="en-US" b="0" i="0" dirty="0" err="1">
                <a:solidFill>
                  <a:srgbClr val="222222"/>
                </a:solidFill>
                <a:effectLst/>
                <a:latin typeface="Arial" panose="020B0604020202020204" pitchFamily="34" charset="0"/>
              </a:rPr>
              <a:t>Zmirou</a:t>
            </a:r>
            <a:r>
              <a:rPr lang="en-US" b="0" i="0" dirty="0">
                <a:solidFill>
                  <a:srgbClr val="222222"/>
                </a:solidFill>
                <a:effectLst/>
                <a:latin typeface="Arial" panose="020B0604020202020204" pitchFamily="34" charset="0"/>
              </a:rPr>
              <a:t>, D., Gauvin, S., Pin, I., </a:t>
            </a:r>
            <a:r>
              <a:rPr lang="en-US" b="0" i="0" dirty="0" err="1">
                <a:solidFill>
                  <a:srgbClr val="222222"/>
                </a:solidFill>
                <a:effectLst/>
                <a:latin typeface="Arial" panose="020B0604020202020204" pitchFamily="34" charset="0"/>
              </a:rPr>
              <a:t>Momas</a:t>
            </a:r>
            <a:r>
              <a:rPr lang="en-US" b="0" i="0" dirty="0">
                <a:solidFill>
                  <a:srgbClr val="222222"/>
                </a:solidFill>
                <a:effectLst/>
                <a:latin typeface="Arial" panose="020B0604020202020204" pitchFamily="34" charset="0"/>
              </a:rPr>
              <a:t>, I., Sahraoui, F., Just, J., Le </a:t>
            </a:r>
            <a:r>
              <a:rPr lang="en-US" b="0" i="0" dirty="0" err="1">
                <a:solidFill>
                  <a:srgbClr val="222222"/>
                </a:solidFill>
                <a:effectLst/>
                <a:latin typeface="Arial" panose="020B0604020202020204" pitchFamily="34" charset="0"/>
              </a:rPr>
              <a:t>Moullec</a:t>
            </a:r>
            <a:r>
              <a:rPr lang="en-US" b="0" i="0" dirty="0">
                <a:solidFill>
                  <a:srgbClr val="222222"/>
                </a:solidFill>
                <a:effectLst/>
                <a:latin typeface="Arial" panose="020B0604020202020204" pitchFamily="34" charset="0"/>
              </a:rPr>
              <a:t>, Y., </a:t>
            </a:r>
            <a:r>
              <a:rPr lang="en-US" b="0" i="0" dirty="0" err="1">
                <a:solidFill>
                  <a:srgbClr val="222222"/>
                </a:solidFill>
                <a:effectLst/>
                <a:latin typeface="Arial" panose="020B0604020202020204" pitchFamily="34" charset="0"/>
              </a:rPr>
              <a:t>Bremont</a:t>
            </a:r>
            <a:r>
              <a:rPr lang="en-US" b="0" i="0" dirty="0">
                <a:solidFill>
                  <a:srgbClr val="222222"/>
                </a:solidFill>
                <a:effectLst/>
                <a:latin typeface="Arial" panose="020B0604020202020204" pitchFamily="34" charset="0"/>
              </a:rPr>
              <a:t>, F., </a:t>
            </a:r>
            <a:r>
              <a:rPr lang="en-US" b="0" i="0" dirty="0" err="1">
                <a:solidFill>
                  <a:srgbClr val="222222"/>
                </a:solidFill>
                <a:effectLst/>
                <a:latin typeface="Arial" panose="020B0604020202020204" pitchFamily="34" charset="0"/>
              </a:rPr>
              <a:t>Cassadou</a:t>
            </a:r>
            <a:r>
              <a:rPr lang="en-US" b="0" i="0" dirty="0">
                <a:solidFill>
                  <a:srgbClr val="222222"/>
                </a:solidFill>
                <a:effectLst/>
                <a:latin typeface="Arial" panose="020B0604020202020204" pitchFamily="34" charset="0"/>
              </a:rPr>
              <a:t>, S., </a:t>
            </a:r>
            <a:r>
              <a:rPr lang="en-US" b="0" i="0" dirty="0" err="1">
                <a:solidFill>
                  <a:srgbClr val="222222"/>
                </a:solidFill>
                <a:effectLst/>
                <a:latin typeface="Arial" panose="020B0604020202020204" pitchFamily="34" charset="0"/>
              </a:rPr>
              <a:t>Reungoat</a:t>
            </a:r>
            <a:r>
              <a:rPr lang="en-US" b="0" i="0" dirty="0">
                <a:solidFill>
                  <a:srgbClr val="222222"/>
                </a:solidFill>
                <a:effectLst/>
                <a:latin typeface="Arial" panose="020B0604020202020204" pitchFamily="34" charset="0"/>
              </a:rPr>
              <a:t>, P. and Albertini, M., 2004. Traffic related air pollution and incidence of childhood asthma: results of the Vesta case-control study. Journal of Epidemiology &amp; Community Health, 58(1), pp.18-23.</a:t>
            </a:r>
          </a:p>
          <a:p>
            <a:r>
              <a:rPr lang="en-US" b="0" i="0" dirty="0">
                <a:solidFill>
                  <a:srgbClr val="222222"/>
                </a:solidFill>
                <a:effectLst/>
                <a:latin typeface="Arial" panose="020B0604020202020204" pitchFamily="34" charset="0"/>
              </a:rPr>
              <a:t>Vert, C., Sánchez-Benavides, G., Martínez, D., </a:t>
            </a:r>
            <a:r>
              <a:rPr lang="en-US" b="0" i="0" dirty="0" err="1">
                <a:solidFill>
                  <a:srgbClr val="222222"/>
                </a:solidFill>
                <a:effectLst/>
                <a:latin typeface="Arial" panose="020B0604020202020204" pitchFamily="34" charset="0"/>
              </a:rPr>
              <a:t>Gotsens</a:t>
            </a:r>
            <a:r>
              <a:rPr lang="en-US" b="0" i="0" dirty="0">
                <a:solidFill>
                  <a:srgbClr val="222222"/>
                </a:solidFill>
                <a:effectLst/>
                <a:latin typeface="Arial" panose="020B0604020202020204" pitchFamily="34" charset="0"/>
              </a:rPr>
              <a:t>, X., </a:t>
            </a:r>
            <a:r>
              <a:rPr lang="en-US" b="0" i="0" dirty="0" err="1">
                <a:solidFill>
                  <a:srgbClr val="222222"/>
                </a:solidFill>
                <a:effectLst/>
                <a:latin typeface="Arial" panose="020B0604020202020204" pitchFamily="34" charset="0"/>
              </a:rPr>
              <a:t>Gramunt</a:t>
            </a:r>
            <a:r>
              <a:rPr lang="en-US" b="0" i="0" dirty="0">
                <a:solidFill>
                  <a:srgbClr val="222222"/>
                </a:solidFill>
                <a:effectLst/>
                <a:latin typeface="Arial" panose="020B0604020202020204" pitchFamily="34" charset="0"/>
              </a:rPr>
              <a:t>, N., </a:t>
            </a:r>
            <a:r>
              <a:rPr lang="en-US" b="0" i="0" dirty="0" err="1">
                <a:solidFill>
                  <a:srgbClr val="222222"/>
                </a:solidFill>
                <a:effectLst/>
                <a:latin typeface="Arial" panose="020B0604020202020204" pitchFamily="34" charset="0"/>
              </a:rPr>
              <a:t>Cirach</a:t>
            </a:r>
            <a:r>
              <a:rPr lang="en-US" b="0" i="0" dirty="0">
                <a:solidFill>
                  <a:srgbClr val="222222"/>
                </a:solidFill>
                <a:effectLst/>
                <a:latin typeface="Arial" panose="020B0604020202020204" pitchFamily="34" charset="0"/>
              </a:rPr>
              <a:t>, M., </a:t>
            </a:r>
            <a:r>
              <a:rPr lang="en-US" b="0" i="0" dirty="0" err="1">
                <a:solidFill>
                  <a:srgbClr val="222222"/>
                </a:solidFill>
                <a:effectLst/>
                <a:latin typeface="Arial" panose="020B0604020202020204" pitchFamily="34" charset="0"/>
              </a:rPr>
              <a:t>Molinuevo</a:t>
            </a:r>
            <a:r>
              <a:rPr lang="en-US" b="0" i="0" dirty="0">
                <a:solidFill>
                  <a:srgbClr val="222222"/>
                </a:solidFill>
                <a:effectLst/>
                <a:latin typeface="Arial" panose="020B0604020202020204" pitchFamily="34" charset="0"/>
              </a:rPr>
              <a:t>, J.L., </a:t>
            </a:r>
            <a:r>
              <a:rPr lang="en-US" b="0" i="0" dirty="0" err="1">
                <a:solidFill>
                  <a:srgbClr val="222222"/>
                </a:solidFill>
                <a:effectLst/>
                <a:latin typeface="Arial" panose="020B0604020202020204" pitchFamily="34" charset="0"/>
              </a:rPr>
              <a:t>Sunyer</a:t>
            </a:r>
            <a:r>
              <a:rPr lang="en-US" b="0" i="0" dirty="0">
                <a:solidFill>
                  <a:srgbClr val="222222"/>
                </a:solidFill>
                <a:effectLst/>
                <a:latin typeface="Arial" panose="020B0604020202020204" pitchFamily="34" charset="0"/>
              </a:rPr>
              <a:t>, J., </a:t>
            </a:r>
            <a:r>
              <a:rPr lang="en-US" b="0" i="0" dirty="0" err="1">
                <a:solidFill>
                  <a:srgbClr val="222222"/>
                </a:solidFill>
                <a:effectLst/>
                <a:latin typeface="Arial" panose="020B0604020202020204" pitchFamily="34" charset="0"/>
              </a:rPr>
              <a:t>Nieuwenhuijsen</a:t>
            </a:r>
            <a:r>
              <a:rPr lang="en-US" b="0" i="0" dirty="0">
                <a:solidFill>
                  <a:srgbClr val="222222"/>
                </a:solidFill>
                <a:effectLst/>
                <a:latin typeface="Arial" panose="020B0604020202020204" pitchFamily="34" charset="0"/>
              </a:rPr>
              <a:t>, M.J., </a:t>
            </a:r>
            <a:r>
              <a:rPr lang="en-US" b="0" i="0" dirty="0" err="1">
                <a:solidFill>
                  <a:srgbClr val="222222"/>
                </a:solidFill>
                <a:effectLst/>
                <a:latin typeface="Arial" panose="020B0604020202020204" pitchFamily="34" charset="0"/>
              </a:rPr>
              <a:t>Crous-Bou</a:t>
            </a:r>
            <a:r>
              <a:rPr lang="en-US" b="0" i="0" dirty="0">
                <a:solidFill>
                  <a:srgbClr val="222222"/>
                </a:solidFill>
                <a:effectLst/>
                <a:latin typeface="Arial" panose="020B0604020202020204" pitchFamily="34" charset="0"/>
              </a:rPr>
              <a:t>, M. and Gascon, M., 2017. Effect of long-term exposure to air pollution on anxiety and depression in adults: A cross-sectional study. International journal of hygiene and environmental health, 220(6), pp.1074-1080.</a:t>
            </a:r>
          </a:p>
          <a:p>
            <a:r>
              <a:rPr lang="en-US" b="0" i="0" dirty="0">
                <a:solidFill>
                  <a:srgbClr val="222222"/>
                </a:solidFill>
                <a:effectLst/>
                <a:latin typeface="Arial" panose="020B0604020202020204" pitchFamily="34" charset="0"/>
              </a:rPr>
              <a:t>Schwartz, J. and Marcus, A., 1990. Mortality and air pollution j </a:t>
            </a:r>
            <a:r>
              <a:rPr lang="en-US" b="0" i="0" dirty="0" err="1">
                <a:solidFill>
                  <a:srgbClr val="222222"/>
                </a:solidFill>
                <a:effectLst/>
                <a:latin typeface="Arial" panose="020B0604020202020204" pitchFamily="34" charset="0"/>
              </a:rPr>
              <a:t>london</a:t>
            </a:r>
            <a:r>
              <a:rPr lang="en-US" b="0" i="0" dirty="0">
                <a:solidFill>
                  <a:srgbClr val="222222"/>
                </a:solidFill>
                <a:effectLst/>
                <a:latin typeface="Arial" panose="020B0604020202020204" pitchFamily="34" charset="0"/>
              </a:rPr>
              <a:t>: a time series analysis. American journal of epidemiology, 131(1), pp.185-194.</a:t>
            </a:r>
          </a:p>
          <a:p>
            <a:endParaRPr lang="en-US" b="0" i="0" dirty="0">
              <a:solidFill>
                <a:srgbClr val="222222"/>
              </a:solidFill>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3688982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Rothman, K.J., Greenland, S. and Lash, T.L. eds., 2008. Modern epidemiology. Lippincott Williams &amp; Wilkins.</a:t>
            </a:r>
          </a:p>
          <a:p>
            <a:r>
              <a:rPr lang="en-US" dirty="0" err="1"/>
              <a:t>Gordis</a:t>
            </a:r>
            <a:r>
              <a:rPr lang="en-US" dirty="0"/>
              <a:t> 2014. Epidemiology, Philadelphia, PA, Saunders/Elsevier.</a:t>
            </a:r>
          </a:p>
          <a:p>
            <a:r>
              <a:rPr lang="en-US" dirty="0" err="1"/>
              <a:t>Szklo</a:t>
            </a:r>
            <a:r>
              <a:rPr lang="en-US" dirty="0"/>
              <a:t>, M. and Nieto, F.J., 2014. Epidemiology: beyond the basics. Jones &amp; Bartlett Publishers.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0755489" cy="931207"/>
          </a:xfrm>
        </p:spPr>
        <p:txBody>
          <a:bodyPr>
            <a:normAutofit fontScale="90000"/>
          </a:bodyPr>
          <a:lstStyle/>
          <a:p>
            <a:r>
              <a:rPr lang="en-US" dirty="0"/>
              <a:t>Lecture #27: </a:t>
            </a:r>
            <a:r>
              <a:rPr lang="fr-FR" dirty="0" err="1"/>
              <a:t>Observational</a:t>
            </a:r>
            <a:r>
              <a:rPr lang="fr-FR" dirty="0"/>
              <a:t> </a:t>
            </a:r>
            <a:r>
              <a:rPr lang="fr-FR" dirty="0" err="1"/>
              <a:t>Analytical</a:t>
            </a:r>
            <a:r>
              <a:rPr lang="fr-FR" dirty="0"/>
              <a:t> </a:t>
            </a:r>
            <a:r>
              <a:rPr lang="fr-FR" dirty="0" err="1"/>
              <a:t>Epidemiological</a:t>
            </a:r>
            <a:r>
              <a:rPr lang="fr-FR" dirty="0"/>
              <a:t> </a:t>
            </a:r>
            <a:r>
              <a:rPr lang="fr-FR" dirty="0" err="1"/>
              <a:t>Studies</a:t>
            </a:r>
            <a:endParaRPr lang="en-US" dirty="0"/>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938992"/>
          </a:xfrm>
          <a:prstGeom prst="rect">
            <a:avLst/>
          </a:prstGeom>
          <a:noFill/>
        </p:spPr>
        <p:txBody>
          <a:bodyPr wrap="square" rtlCol="0">
            <a:spAutoFit/>
          </a:bodyPr>
          <a:lstStyle/>
          <a:p>
            <a:pPr algn="ctr"/>
            <a:r>
              <a:rPr lang="en-US" sz="2400" b="1" dirty="0"/>
              <a:t>Raed Khalid Alotaibi</a:t>
            </a:r>
          </a:p>
          <a:p>
            <a:pPr algn="ctr"/>
            <a:r>
              <a:rPr lang="en-US" sz="2400" b="1" dirty="0"/>
              <a:t>Imam Abdulrahman Bin Faisal University</a:t>
            </a:r>
          </a:p>
          <a:p>
            <a:pPr algn="ctr"/>
            <a:r>
              <a:rPr lang="en-US" sz="2400" b="1" dirty="0">
                <a:hlinkClick r:id="rId3"/>
              </a:rPr>
              <a:t>rkalotaibi@iau.edu.sa</a:t>
            </a:r>
            <a:r>
              <a:rPr lang="en-US" sz="2400" b="1" dirty="0"/>
              <a:t> +966508284310</a:t>
            </a:r>
          </a:p>
          <a:p>
            <a:pPr algn="ctr"/>
            <a:r>
              <a:rPr lang="en-US" sz="2400" b="1" dirty="0"/>
              <a:t>Declaration of any conflicts of interest</a:t>
            </a:r>
          </a:p>
          <a:p>
            <a:pPr algn="ctr"/>
            <a:r>
              <a:rPr lang="en-US" sz="2400" b="1" dirty="0"/>
              <a:t>Lecture Track(s): HT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p:txBody>
          <a:bodyPr/>
          <a:lstStyle/>
          <a:p>
            <a:r>
              <a:rPr lang="en-US" dirty="0"/>
              <a:t>Experimental Design and Causal Inference</a:t>
            </a:r>
          </a:p>
        </p:txBody>
      </p:sp>
      <p:pic>
        <p:nvPicPr>
          <p:cNvPr id="6" name="Content Placeholder 5">
            <a:extLst>
              <a:ext uri="{FF2B5EF4-FFF2-40B4-BE49-F238E27FC236}">
                <a16:creationId xmlns:a16="http://schemas.microsoft.com/office/drawing/2014/main" id="{81EA0345-1CAC-4C53-8B3B-F04E71694C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8959" y="1869945"/>
            <a:ext cx="8513081" cy="3118110"/>
          </a:xfrm>
          <a:prstGeom prst="rect">
            <a:avLst/>
          </a:prstGeom>
        </p:spPr>
      </p:pic>
      <p:sp>
        <p:nvSpPr>
          <p:cNvPr id="8" name="TextBox 7">
            <a:extLst>
              <a:ext uri="{FF2B5EF4-FFF2-40B4-BE49-F238E27FC236}">
                <a16:creationId xmlns:a16="http://schemas.microsoft.com/office/drawing/2014/main" id="{FF49590C-4C4B-4DA3-9AE0-141872A4B938}"/>
              </a:ext>
            </a:extLst>
          </p:cNvPr>
          <p:cNvSpPr txBox="1"/>
          <p:nvPr/>
        </p:nvSpPr>
        <p:spPr>
          <a:xfrm>
            <a:off x="336884" y="5287282"/>
            <a:ext cx="10888579" cy="830997"/>
          </a:xfrm>
          <a:prstGeom prst="rect">
            <a:avLst/>
          </a:prstGeom>
          <a:noFill/>
        </p:spPr>
        <p:txBody>
          <a:bodyPr wrap="square">
            <a:spAutoFit/>
          </a:bodyPr>
          <a:lstStyle/>
          <a:p>
            <a:pPr algn="ctr"/>
            <a:r>
              <a:rPr lang="en-US" sz="2400" dirty="0"/>
              <a:t>A procedure conducted by changing the level of the variable of interest in a controlled environment to examine the effect on an outcome. </a:t>
            </a:r>
          </a:p>
        </p:txBody>
      </p:sp>
    </p:spTree>
    <p:extLst>
      <p:ext uri="{BB962C8B-B14F-4D97-AF65-F5344CB8AC3E}">
        <p14:creationId xmlns:p14="http://schemas.microsoft.com/office/powerpoint/2010/main" val="164202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C038-8E47-4ADF-BB86-2D6CECA96674}"/>
              </a:ext>
            </a:extLst>
          </p:cNvPr>
          <p:cNvSpPr>
            <a:spLocks noGrp="1"/>
          </p:cNvSpPr>
          <p:nvPr>
            <p:ph type="title"/>
          </p:nvPr>
        </p:nvSpPr>
        <p:spPr/>
        <p:txBody>
          <a:bodyPr/>
          <a:lstStyle/>
          <a:p>
            <a:r>
              <a:rPr lang="en-US" dirty="0"/>
              <a:t>Experimental Design and Causal Inference</a:t>
            </a:r>
          </a:p>
        </p:txBody>
      </p:sp>
      <p:pic>
        <p:nvPicPr>
          <p:cNvPr id="4" name="Content Placeholder 5" descr="Diagram&#10;&#10;Description automatically generated">
            <a:extLst>
              <a:ext uri="{FF2B5EF4-FFF2-40B4-BE49-F238E27FC236}">
                <a16:creationId xmlns:a16="http://schemas.microsoft.com/office/drawing/2014/main" id="{2F0E3D61-FE4F-48D7-A46C-6418F230AF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0328" y="1489661"/>
            <a:ext cx="8279417" cy="4770437"/>
          </a:xfrm>
          <a:prstGeom prst="rect">
            <a:avLst/>
          </a:prstGeom>
        </p:spPr>
      </p:pic>
    </p:spTree>
    <p:extLst>
      <p:ext uri="{BB962C8B-B14F-4D97-AF65-F5344CB8AC3E}">
        <p14:creationId xmlns:p14="http://schemas.microsoft.com/office/powerpoint/2010/main" val="3224799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p:txBody>
          <a:bodyPr/>
          <a:lstStyle/>
          <a:p>
            <a:r>
              <a:rPr lang="en-US" dirty="0"/>
              <a:t>Study Designs and Types</a:t>
            </a:r>
          </a:p>
        </p:txBody>
      </p:sp>
      <p:pic>
        <p:nvPicPr>
          <p:cNvPr id="6" name="Picture 5" descr="Graphical user interface, diagram&#10;&#10;Description automatically generated">
            <a:extLst>
              <a:ext uri="{FF2B5EF4-FFF2-40B4-BE49-F238E27FC236}">
                <a16:creationId xmlns:a16="http://schemas.microsoft.com/office/drawing/2014/main" id="{38AC4079-BC32-4229-B5C2-4A96AC053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242" y="1415546"/>
            <a:ext cx="4845196" cy="5121277"/>
          </a:xfrm>
          <a:prstGeom prst="rect">
            <a:avLst/>
          </a:prstGeom>
        </p:spPr>
      </p:pic>
    </p:spTree>
    <p:extLst>
      <p:ext uri="{BB962C8B-B14F-4D97-AF65-F5344CB8AC3E}">
        <p14:creationId xmlns:p14="http://schemas.microsoft.com/office/powerpoint/2010/main" val="3516524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E172-A7D5-43DF-A823-E0E1DDE8A5DD}"/>
              </a:ext>
            </a:extLst>
          </p:cNvPr>
          <p:cNvSpPr>
            <a:spLocks noGrp="1"/>
          </p:cNvSpPr>
          <p:nvPr>
            <p:ph type="title"/>
          </p:nvPr>
        </p:nvSpPr>
        <p:spPr/>
        <p:txBody>
          <a:bodyPr/>
          <a:lstStyle/>
          <a:p>
            <a:r>
              <a:rPr lang="en-US" dirty="0"/>
              <a:t>Study Designs and Types</a:t>
            </a:r>
          </a:p>
        </p:txBody>
      </p:sp>
      <p:graphicFrame>
        <p:nvGraphicFramePr>
          <p:cNvPr id="4" name="Table 4">
            <a:extLst>
              <a:ext uri="{FF2B5EF4-FFF2-40B4-BE49-F238E27FC236}">
                <a16:creationId xmlns:a16="http://schemas.microsoft.com/office/drawing/2014/main" id="{99848633-30CB-4F41-8C37-5C7638AE189F}"/>
              </a:ext>
            </a:extLst>
          </p:cNvPr>
          <p:cNvGraphicFramePr>
            <a:graphicFrameLocks noGrp="1"/>
          </p:cNvGraphicFramePr>
          <p:nvPr>
            <p:ph idx="1"/>
            <p:extLst>
              <p:ext uri="{D42A27DB-BD31-4B8C-83A1-F6EECF244321}">
                <p14:modId xmlns:p14="http://schemas.microsoft.com/office/powerpoint/2010/main" val="3920687370"/>
              </p:ext>
            </p:extLst>
          </p:nvPr>
        </p:nvGraphicFramePr>
        <p:xfrm>
          <a:off x="579520" y="1366452"/>
          <a:ext cx="11032960" cy="5034348"/>
        </p:xfrm>
        <a:graphic>
          <a:graphicData uri="http://schemas.openxmlformats.org/drawingml/2006/table">
            <a:tbl>
              <a:tblPr firstRow="1" bandRow="1">
                <a:tableStyleId>{5C22544A-7EE6-4342-B048-85BDC9FD1C3A}</a:tableStyleId>
              </a:tblPr>
              <a:tblGrid>
                <a:gridCol w="2307401">
                  <a:extLst>
                    <a:ext uri="{9D8B030D-6E8A-4147-A177-3AD203B41FA5}">
                      <a16:colId xmlns:a16="http://schemas.microsoft.com/office/drawing/2014/main" val="211497675"/>
                    </a:ext>
                  </a:extLst>
                </a:gridCol>
                <a:gridCol w="4289973">
                  <a:extLst>
                    <a:ext uri="{9D8B030D-6E8A-4147-A177-3AD203B41FA5}">
                      <a16:colId xmlns:a16="http://schemas.microsoft.com/office/drawing/2014/main" val="2134540852"/>
                    </a:ext>
                  </a:extLst>
                </a:gridCol>
                <a:gridCol w="4435586">
                  <a:extLst>
                    <a:ext uri="{9D8B030D-6E8A-4147-A177-3AD203B41FA5}">
                      <a16:colId xmlns:a16="http://schemas.microsoft.com/office/drawing/2014/main" val="947360203"/>
                    </a:ext>
                  </a:extLst>
                </a:gridCol>
              </a:tblGrid>
              <a:tr h="479062">
                <a:tc>
                  <a:txBody>
                    <a:bodyPr/>
                    <a:lstStyle/>
                    <a:p>
                      <a:endParaRPr lang="en-US" sz="2000" dirty="0"/>
                    </a:p>
                  </a:txBody>
                  <a:tcPr/>
                </a:tc>
                <a:tc>
                  <a:txBody>
                    <a:bodyPr/>
                    <a:lstStyle/>
                    <a:p>
                      <a:r>
                        <a:rPr lang="en-US" sz="2000" dirty="0"/>
                        <a:t>Descriptive</a:t>
                      </a:r>
                    </a:p>
                  </a:txBody>
                  <a:tcPr/>
                </a:tc>
                <a:tc>
                  <a:txBody>
                    <a:bodyPr/>
                    <a:lstStyle/>
                    <a:p>
                      <a:r>
                        <a:rPr lang="en-US" sz="2000" dirty="0"/>
                        <a:t>Analytic</a:t>
                      </a:r>
                    </a:p>
                  </a:txBody>
                  <a:tcPr/>
                </a:tc>
                <a:extLst>
                  <a:ext uri="{0D108BD9-81ED-4DB2-BD59-A6C34878D82A}">
                    <a16:rowId xmlns:a16="http://schemas.microsoft.com/office/drawing/2014/main" val="1915263617"/>
                  </a:ext>
                </a:extLst>
              </a:tr>
              <a:tr h="733382">
                <a:tc>
                  <a:txBody>
                    <a:bodyPr/>
                    <a:lstStyle/>
                    <a:p>
                      <a:r>
                        <a:rPr lang="en-US" sz="2000" dirty="0"/>
                        <a:t>Comparison group</a:t>
                      </a:r>
                    </a:p>
                  </a:txBody>
                  <a:tcPr/>
                </a:tc>
                <a:tc>
                  <a:txBody>
                    <a:bodyPr/>
                    <a:lstStyle/>
                    <a:p>
                      <a:r>
                        <a:rPr lang="en-US" sz="2000" dirty="0"/>
                        <a:t>No</a:t>
                      </a:r>
                    </a:p>
                  </a:txBody>
                  <a:tcPr/>
                </a:tc>
                <a:tc>
                  <a:txBody>
                    <a:bodyPr/>
                    <a:lstStyle/>
                    <a:p>
                      <a:r>
                        <a:rPr lang="en-US" sz="2000" dirty="0"/>
                        <a:t>Yes</a:t>
                      </a:r>
                    </a:p>
                  </a:txBody>
                  <a:tcPr/>
                </a:tc>
                <a:extLst>
                  <a:ext uri="{0D108BD9-81ED-4DB2-BD59-A6C34878D82A}">
                    <a16:rowId xmlns:a16="http://schemas.microsoft.com/office/drawing/2014/main" val="1960819460"/>
                  </a:ext>
                </a:extLst>
              </a:tr>
              <a:tr h="764381">
                <a:tc>
                  <a:txBody>
                    <a:bodyPr/>
                    <a:lstStyle/>
                    <a:p>
                      <a:r>
                        <a:rPr lang="en-US" sz="2000" dirty="0"/>
                        <a:t>Nature</a:t>
                      </a:r>
                    </a:p>
                  </a:txBody>
                  <a:tcPr/>
                </a:tc>
                <a:tc>
                  <a:txBody>
                    <a:bodyPr/>
                    <a:lstStyle/>
                    <a:p>
                      <a:r>
                        <a:rPr lang="en-US" sz="2000" dirty="0"/>
                        <a:t>Observational</a:t>
                      </a:r>
                    </a:p>
                  </a:txBody>
                  <a:tcPr/>
                </a:tc>
                <a:tc>
                  <a:txBody>
                    <a:bodyPr/>
                    <a:lstStyle/>
                    <a:p>
                      <a:r>
                        <a:rPr lang="en-US" sz="2000" dirty="0"/>
                        <a:t>Observational or Experimental</a:t>
                      </a:r>
                    </a:p>
                  </a:txBody>
                  <a:tcPr/>
                </a:tc>
                <a:extLst>
                  <a:ext uri="{0D108BD9-81ED-4DB2-BD59-A6C34878D82A}">
                    <a16:rowId xmlns:a16="http://schemas.microsoft.com/office/drawing/2014/main" val="187377126"/>
                  </a:ext>
                </a:extLst>
              </a:tr>
              <a:tr h="764381">
                <a:tc>
                  <a:txBody>
                    <a:bodyPr/>
                    <a:lstStyle/>
                    <a:p>
                      <a:r>
                        <a:rPr lang="en-US" sz="2000" dirty="0"/>
                        <a:t>Answers the …</a:t>
                      </a:r>
                    </a:p>
                  </a:txBody>
                  <a:tcPr/>
                </a:tc>
                <a:tc>
                  <a:txBody>
                    <a:bodyPr/>
                    <a:lstStyle/>
                    <a:p>
                      <a:r>
                        <a:rPr lang="en-US" sz="2000" dirty="0"/>
                        <a:t>What, who, where and when</a:t>
                      </a:r>
                    </a:p>
                  </a:txBody>
                  <a:tcPr/>
                </a:tc>
                <a:tc>
                  <a:txBody>
                    <a:bodyPr/>
                    <a:lstStyle/>
                    <a:p>
                      <a:r>
                        <a:rPr lang="en-US" sz="2000" dirty="0"/>
                        <a:t>Why and how</a:t>
                      </a:r>
                    </a:p>
                  </a:txBody>
                  <a:tcPr/>
                </a:tc>
                <a:extLst>
                  <a:ext uri="{0D108BD9-81ED-4DB2-BD59-A6C34878D82A}">
                    <a16:rowId xmlns:a16="http://schemas.microsoft.com/office/drawing/2014/main" val="2743401476"/>
                  </a:ext>
                </a:extLst>
              </a:tr>
              <a:tr h="764381">
                <a:tc>
                  <a:txBody>
                    <a:bodyPr/>
                    <a:lstStyle/>
                    <a:p>
                      <a:r>
                        <a:rPr lang="en-US" sz="2000" dirty="0"/>
                        <a:t>Describes the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Place, person and time</a:t>
                      </a:r>
                    </a:p>
                  </a:txBody>
                  <a:tcPr/>
                </a:tc>
                <a:tc>
                  <a:txBody>
                    <a:bodyPr/>
                    <a:lstStyle/>
                    <a:p>
                      <a:r>
                        <a:rPr lang="en-US" sz="2000" dirty="0"/>
                        <a:t>Strengths of association between X and Y</a:t>
                      </a:r>
                    </a:p>
                  </a:txBody>
                  <a:tcPr/>
                </a:tc>
                <a:extLst>
                  <a:ext uri="{0D108BD9-81ED-4DB2-BD59-A6C34878D82A}">
                    <a16:rowId xmlns:a16="http://schemas.microsoft.com/office/drawing/2014/main" val="3527135628"/>
                  </a:ext>
                </a:extLst>
              </a:tr>
              <a:tr h="424656">
                <a:tc>
                  <a:txBody>
                    <a:bodyPr/>
                    <a:lstStyle/>
                    <a:p>
                      <a:r>
                        <a:rPr lang="en-US" sz="2000" dirty="0"/>
                        <a:t>Hypothesis</a:t>
                      </a:r>
                    </a:p>
                  </a:txBody>
                  <a:tcPr/>
                </a:tc>
                <a:tc>
                  <a:txBody>
                    <a:bodyPr/>
                    <a:lstStyle/>
                    <a:p>
                      <a:r>
                        <a:rPr lang="en-US" sz="2000" dirty="0"/>
                        <a:t>Generates hypothesis</a:t>
                      </a:r>
                    </a:p>
                  </a:txBody>
                  <a:tcPr/>
                </a:tc>
                <a:tc>
                  <a:txBody>
                    <a:bodyPr/>
                    <a:lstStyle/>
                    <a:p>
                      <a:r>
                        <a:rPr lang="en-US" sz="2000" dirty="0"/>
                        <a:t>Test hypothesis</a:t>
                      </a:r>
                    </a:p>
                  </a:txBody>
                  <a:tcPr/>
                </a:tc>
                <a:extLst>
                  <a:ext uri="{0D108BD9-81ED-4DB2-BD59-A6C34878D82A}">
                    <a16:rowId xmlns:a16="http://schemas.microsoft.com/office/drawing/2014/main" val="3644005950"/>
                  </a:ext>
                </a:extLst>
              </a:tr>
              <a:tr h="1104105">
                <a:tc>
                  <a:txBody>
                    <a:bodyPr/>
                    <a:lstStyle/>
                    <a:p>
                      <a:r>
                        <a:rPr lang="en-US" sz="2000" dirty="0"/>
                        <a:t>Examples</a:t>
                      </a:r>
                    </a:p>
                  </a:txBody>
                  <a:tcPr/>
                </a:tc>
                <a:tc>
                  <a:txBody>
                    <a:bodyPr/>
                    <a:lstStyle/>
                    <a:p>
                      <a:r>
                        <a:rPr lang="en-US" sz="2000" dirty="0"/>
                        <a:t>Case studies,  cross-sectional, and ecological</a:t>
                      </a:r>
                    </a:p>
                  </a:txBody>
                  <a:tcPr/>
                </a:tc>
                <a:tc>
                  <a:txBody>
                    <a:bodyPr/>
                    <a:lstStyle/>
                    <a:p>
                      <a:r>
                        <a:rPr lang="en-US" sz="2000" dirty="0"/>
                        <a:t>Experimental, cohort, case-control and case-crossover</a:t>
                      </a:r>
                    </a:p>
                  </a:txBody>
                  <a:tcPr/>
                </a:tc>
                <a:extLst>
                  <a:ext uri="{0D108BD9-81ED-4DB2-BD59-A6C34878D82A}">
                    <a16:rowId xmlns:a16="http://schemas.microsoft.com/office/drawing/2014/main" val="3154682425"/>
                  </a:ext>
                </a:extLst>
              </a:tr>
            </a:tbl>
          </a:graphicData>
        </a:graphic>
      </p:graphicFrame>
    </p:spTree>
    <p:extLst>
      <p:ext uri="{BB962C8B-B14F-4D97-AF65-F5344CB8AC3E}">
        <p14:creationId xmlns:p14="http://schemas.microsoft.com/office/powerpoint/2010/main" val="115262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p:txBody>
          <a:bodyPr/>
          <a:lstStyle/>
          <a:p>
            <a:r>
              <a:rPr lang="en-US" dirty="0"/>
              <a:t>Cohort Studies</a:t>
            </a:r>
          </a:p>
        </p:txBody>
      </p:sp>
      <p:pic>
        <p:nvPicPr>
          <p:cNvPr id="7" name="Content Placeholder 6" descr="Graphical user interface&#10;&#10;Description automatically generated">
            <a:extLst>
              <a:ext uri="{FF2B5EF4-FFF2-40B4-BE49-F238E27FC236}">
                <a16:creationId xmlns:a16="http://schemas.microsoft.com/office/drawing/2014/main" id="{FB13A2A5-05F5-4BA3-91E8-7C5C16311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7260"/>
            <a:ext cx="5990492" cy="5615021"/>
          </a:xfrm>
          <a:prstGeom prst="rect">
            <a:avLst/>
          </a:prstGeom>
        </p:spPr>
      </p:pic>
      <p:graphicFrame>
        <p:nvGraphicFramePr>
          <p:cNvPr id="8" name="Table 13">
            <a:extLst>
              <a:ext uri="{FF2B5EF4-FFF2-40B4-BE49-F238E27FC236}">
                <a16:creationId xmlns:a16="http://schemas.microsoft.com/office/drawing/2014/main" id="{DDD4B561-2249-4D43-8BCA-0E6469D88E3B}"/>
              </a:ext>
            </a:extLst>
          </p:cNvPr>
          <p:cNvGraphicFramePr>
            <a:graphicFrameLocks noGrp="1"/>
          </p:cNvGraphicFramePr>
          <p:nvPr>
            <p:extLst>
              <p:ext uri="{D42A27DB-BD31-4B8C-83A1-F6EECF244321}">
                <p14:modId xmlns:p14="http://schemas.microsoft.com/office/powerpoint/2010/main" val="771256154"/>
              </p:ext>
            </p:extLst>
          </p:nvPr>
        </p:nvGraphicFramePr>
        <p:xfrm>
          <a:off x="5990492" y="2220140"/>
          <a:ext cx="6334300" cy="2417720"/>
        </p:xfrm>
        <a:graphic>
          <a:graphicData uri="http://schemas.openxmlformats.org/drawingml/2006/table">
            <a:tbl>
              <a:tblPr firstRow="1" bandRow="1">
                <a:tableStyleId>{5C22544A-7EE6-4342-B048-85BDC9FD1C3A}</a:tableStyleId>
              </a:tblPr>
              <a:tblGrid>
                <a:gridCol w="1109024">
                  <a:extLst>
                    <a:ext uri="{9D8B030D-6E8A-4147-A177-3AD203B41FA5}">
                      <a16:colId xmlns:a16="http://schemas.microsoft.com/office/drawing/2014/main" val="3577994771"/>
                    </a:ext>
                  </a:extLst>
                </a:gridCol>
                <a:gridCol w="1306319">
                  <a:extLst>
                    <a:ext uri="{9D8B030D-6E8A-4147-A177-3AD203B41FA5}">
                      <a16:colId xmlns:a16="http://schemas.microsoft.com/office/drawing/2014/main" val="339993171"/>
                    </a:ext>
                  </a:extLst>
                </a:gridCol>
                <a:gridCol w="1306319">
                  <a:extLst>
                    <a:ext uri="{9D8B030D-6E8A-4147-A177-3AD203B41FA5}">
                      <a16:colId xmlns:a16="http://schemas.microsoft.com/office/drawing/2014/main" val="3264830922"/>
                    </a:ext>
                  </a:extLst>
                </a:gridCol>
                <a:gridCol w="1306319">
                  <a:extLst>
                    <a:ext uri="{9D8B030D-6E8A-4147-A177-3AD203B41FA5}">
                      <a16:colId xmlns:a16="http://schemas.microsoft.com/office/drawing/2014/main" val="3435345984"/>
                    </a:ext>
                  </a:extLst>
                </a:gridCol>
                <a:gridCol w="1306319">
                  <a:extLst>
                    <a:ext uri="{9D8B030D-6E8A-4147-A177-3AD203B41FA5}">
                      <a16:colId xmlns:a16="http://schemas.microsoft.com/office/drawing/2014/main" val="3198559956"/>
                    </a:ext>
                  </a:extLst>
                </a:gridCol>
              </a:tblGrid>
              <a:tr h="696140">
                <a:tc>
                  <a:txBody>
                    <a:bodyPr/>
                    <a:lstStyle/>
                    <a:p>
                      <a:pPr algn="ctr"/>
                      <a:endParaRPr lang="en-US" dirty="0">
                        <a:solidFill>
                          <a:schemeClr val="tx1"/>
                        </a:solidFill>
                      </a:endParaRPr>
                    </a:p>
                  </a:txBody>
                  <a:tcPr anchor="ctr">
                    <a:solidFill>
                      <a:schemeClr val="bg2"/>
                    </a:solidFill>
                  </a:tcPr>
                </a:tc>
                <a:tc>
                  <a:txBody>
                    <a:bodyPr/>
                    <a:lstStyle/>
                    <a:p>
                      <a:pPr algn="ctr"/>
                      <a:r>
                        <a:rPr lang="en-US" dirty="0">
                          <a:solidFill>
                            <a:schemeClr val="tx1"/>
                          </a:solidFill>
                        </a:rPr>
                        <a:t>Disease</a:t>
                      </a:r>
                    </a:p>
                  </a:txBody>
                  <a:tcPr anchor="ctr">
                    <a:solidFill>
                      <a:schemeClr val="bg2"/>
                    </a:solidFill>
                  </a:tcPr>
                </a:tc>
                <a:tc>
                  <a:txBody>
                    <a:bodyPr/>
                    <a:lstStyle/>
                    <a:p>
                      <a:pPr algn="ctr"/>
                      <a:r>
                        <a:rPr lang="en-US" u="sng" dirty="0">
                          <a:solidFill>
                            <a:schemeClr val="tx1"/>
                          </a:solidFill>
                        </a:rPr>
                        <a:t>No</a:t>
                      </a:r>
                      <a:r>
                        <a:rPr lang="en-US" dirty="0">
                          <a:solidFill>
                            <a:schemeClr val="tx1"/>
                          </a:solidFill>
                        </a:rPr>
                        <a:t> Disease</a:t>
                      </a:r>
                    </a:p>
                  </a:txBody>
                  <a:tcPr anchor="ctr">
                    <a:solidFill>
                      <a:schemeClr val="bg2"/>
                    </a:solidFill>
                  </a:tcPr>
                </a:tc>
                <a:tc>
                  <a:txBody>
                    <a:bodyPr/>
                    <a:lstStyle/>
                    <a:p>
                      <a:pPr algn="ctr"/>
                      <a:r>
                        <a:rPr lang="en-US" dirty="0">
                          <a:solidFill>
                            <a:schemeClr val="tx1"/>
                          </a:solidFill>
                        </a:rPr>
                        <a:t>Total</a:t>
                      </a:r>
                    </a:p>
                  </a:txBody>
                  <a:tcPr anchor="ctr">
                    <a:solidFill>
                      <a:schemeClr val="bg2"/>
                    </a:solidFill>
                  </a:tcPr>
                </a:tc>
                <a:tc>
                  <a:txBody>
                    <a:bodyPr/>
                    <a:lstStyle/>
                    <a:p>
                      <a:pPr algn="ctr"/>
                      <a:r>
                        <a:rPr lang="en-US" dirty="0">
                          <a:solidFill>
                            <a:schemeClr val="tx1"/>
                          </a:solidFill>
                        </a:rPr>
                        <a:t>Incidence Rates of Disease</a:t>
                      </a:r>
                    </a:p>
                  </a:txBody>
                  <a:tcPr anchor="ctr">
                    <a:solidFill>
                      <a:schemeClr val="bg2"/>
                    </a:solidFill>
                  </a:tcPr>
                </a:tc>
                <a:extLst>
                  <a:ext uri="{0D108BD9-81ED-4DB2-BD59-A6C34878D82A}">
                    <a16:rowId xmlns:a16="http://schemas.microsoft.com/office/drawing/2014/main" val="2013350072"/>
                  </a:ext>
                </a:extLst>
              </a:tr>
              <a:tr h="696140">
                <a:tc>
                  <a:txBody>
                    <a:bodyPr/>
                    <a:lstStyle/>
                    <a:p>
                      <a:pPr algn="ctr"/>
                      <a:r>
                        <a:rPr lang="en-US" dirty="0"/>
                        <a:t>Exposed</a:t>
                      </a:r>
                    </a:p>
                  </a:txBody>
                  <a:tcPr anchor="ctr">
                    <a:solidFill>
                      <a:schemeClr val="bg2"/>
                    </a:solidFill>
                  </a:tcPr>
                </a:tc>
                <a:tc>
                  <a:txBody>
                    <a:bodyPr/>
                    <a:lstStyle/>
                    <a:p>
                      <a:pPr algn="ctr"/>
                      <a:r>
                        <a:rPr lang="en-US" dirty="0"/>
                        <a:t>A</a:t>
                      </a:r>
                    </a:p>
                  </a:txBody>
                  <a:tcPr anchor="ctr">
                    <a:solidFill>
                      <a:srgbClr val="F8CECC"/>
                    </a:solidFill>
                  </a:tcPr>
                </a:tc>
                <a:tc>
                  <a:txBody>
                    <a:bodyPr/>
                    <a:lstStyle/>
                    <a:p>
                      <a:pPr algn="ctr"/>
                      <a:r>
                        <a:rPr lang="en-US" dirty="0"/>
                        <a:t>B</a:t>
                      </a:r>
                    </a:p>
                  </a:txBody>
                  <a:tcPr anchor="ctr">
                    <a:solidFill>
                      <a:srgbClr val="FFF2CC"/>
                    </a:solidFill>
                  </a:tcPr>
                </a:tc>
                <a:tc>
                  <a:txBody>
                    <a:bodyPr/>
                    <a:lstStyle/>
                    <a:p>
                      <a:pPr algn="ctr"/>
                      <a:r>
                        <a:rPr lang="en-US" dirty="0"/>
                        <a:t>A+B</a:t>
                      </a:r>
                    </a:p>
                  </a:txBody>
                  <a:tcPr anchor="ctr">
                    <a:solidFill>
                      <a:schemeClr val="bg2"/>
                    </a:solidFill>
                  </a:tcPr>
                </a:tc>
                <a:tc>
                  <a:txBody>
                    <a:bodyPr/>
                    <a:lstStyle/>
                    <a:p>
                      <a:pPr algn="ctr"/>
                      <a:r>
                        <a:rPr lang="en-US" dirty="0"/>
                        <a:t>A / (A+B)</a:t>
                      </a:r>
                    </a:p>
                  </a:txBody>
                  <a:tcPr anchor="ctr">
                    <a:solidFill>
                      <a:schemeClr val="bg2"/>
                    </a:solidFill>
                  </a:tcPr>
                </a:tc>
                <a:extLst>
                  <a:ext uri="{0D108BD9-81ED-4DB2-BD59-A6C34878D82A}">
                    <a16:rowId xmlns:a16="http://schemas.microsoft.com/office/drawing/2014/main" val="2430431293"/>
                  </a:ext>
                </a:extLst>
              </a:tr>
              <a:tr h="807180">
                <a:tc>
                  <a:txBody>
                    <a:bodyPr/>
                    <a:lstStyle/>
                    <a:p>
                      <a:pPr algn="ctr"/>
                      <a:r>
                        <a:rPr lang="en-US" dirty="0"/>
                        <a:t>Non-Exposed</a:t>
                      </a:r>
                    </a:p>
                  </a:txBody>
                  <a:tcPr anchor="ctr">
                    <a:solidFill>
                      <a:schemeClr val="bg2"/>
                    </a:solidFill>
                  </a:tcPr>
                </a:tc>
                <a:tc>
                  <a:txBody>
                    <a:bodyPr/>
                    <a:lstStyle/>
                    <a:p>
                      <a:pPr algn="ctr"/>
                      <a:r>
                        <a:rPr lang="en-US" dirty="0"/>
                        <a:t>C</a:t>
                      </a:r>
                    </a:p>
                  </a:txBody>
                  <a:tcPr anchor="ctr">
                    <a:solidFill>
                      <a:srgbClr val="E1D5E7"/>
                    </a:solidFill>
                  </a:tcPr>
                </a:tc>
                <a:tc>
                  <a:txBody>
                    <a:bodyPr/>
                    <a:lstStyle/>
                    <a:p>
                      <a:pPr algn="ctr"/>
                      <a:r>
                        <a:rPr lang="en-US" dirty="0"/>
                        <a:t>D</a:t>
                      </a:r>
                    </a:p>
                  </a:txBody>
                  <a:tcPr anchor="ctr">
                    <a:solidFill>
                      <a:srgbClr val="D5E8D4"/>
                    </a:solidFill>
                  </a:tcPr>
                </a:tc>
                <a:tc>
                  <a:txBody>
                    <a:bodyPr/>
                    <a:lstStyle/>
                    <a:p>
                      <a:pPr algn="ctr"/>
                      <a:r>
                        <a:rPr lang="en-US" dirty="0"/>
                        <a:t>C+D</a:t>
                      </a:r>
                    </a:p>
                  </a:txBody>
                  <a:tcPr anchor="ctr">
                    <a:solidFill>
                      <a:schemeClr val="bg2"/>
                    </a:solidFill>
                  </a:tcPr>
                </a:tc>
                <a:tc>
                  <a:txBody>
                    <a:bodyPr/>
                    <a:lstStyle/>
                    <a:p>
                      <a:pPr algn="ctr"/>
                      <a:r>
                        <a:rPr lang="en-US" dirty="0"/>
                        <a:t>C / (C+D)</a:t>
                      </a:r>
                    </a:p>
                  </a:txBody>
                  <a:tcPr anchor="ctr">
                    <a:solidFill>
                      <a:schemeClr val="bg2"/>
                    </a:solidFill>
                  </a:tcPr>
                </a:tc>
                <a:extLst>
                  <a:ext uri="{0D108BD9-81ED-4DB2-BD59-A6C34878D82A}">
                    <a16:rowId xmlns:a16="http://schemas.microsoft.com/office/drawing/2014/main" val="777682895"/>
                  </a:ext>
                </a:extLst>
              </a:tr>
            </a:tbl>
          </a:graphicData>
        </a:graphic>
      </p:graphicFrame>
    </p:spTree>
    <p:extLst>
      <p:ext uri="{BB962C8B-B14F-4D97-AF65-F5344CB8AC3E}">
        <p14:creationId xmlns:p14="http://schemas.microsoft.com/office/powerpoint/2010/main" val="416878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p:txBody>
          <a:bodyPr/>
          <a:lstStyle/>
          <a:p>
            <a:r>
              <a:rPr lang="en-US" dirty="0"/>
              <a:t>Cohort Studies</a:t>
            </a:r>
          </a:p>
        </p:txBody>
      </p:sp>
      <p:pic>
        <p:nvPicPr>
          <p:cNvPr id="4" name="Picture 3" descr="A picture containing diagram&#10;&#10;Description automatically generated">
            <a:extLst>
              <a:ext uri="{FF2B5EF4-FFF2-40B4-BE49-F238E27FC236}">
                <a16:creationId xmlns:a16="http://schemas.microsoft.com/office/drawing/2014/main" id="{B154655C-36F9-4023-A7DA-1E4B1A235A2C}"/>
              </a:ext>
            </a:extLst>
          </p:cNvPr>
          <p:cNvPicPr>
            <a:picLocks noChangeAspect="1"/>
          </p:cNvPicPr>
          <p:nvPr/>
        </p:nvPicPr>
        <p:blipFill rotWithShape="1">
          <a:blip r:embed="rId3">
            <a:extLst>
              <a:ext uri="{28A0092B-C50C-407E-A947-70E740481C1C}">
                <a14:useLocalDpi xmlns:a14="http://schemas.microsoft.com/office/drawing/2010/main" val="0"/>
              </a:ext>
            </a:extLst>
          </a:blip>
          <a:srcRect l="2174"/>
          <a:stretch/>
        </p:blipFill>
        <p:spPr>
          <a:xfrm>
            <a:off x="-23445" y="1332485"/>
            <a:ext cx="6858000" cy="5377039"/>
          </a:xfrm>
          <a:prstGeom prst="rect">
            <a:avLst/>
          </a:prstGeom>
        </p:spPr>
      </p:pic>
      <p:pic>
        <p:nvPicPr>
          <p:cNvPr id="9" name="Picture 8">
            <a:extLst>
              <a:ext uri="{FF2B5EF4-FFF2-40B4-BE49-F238E27FC236}">
                <a16:creationId xmlns:a16="http://schemas.microsoft.com/office/drawing/2014/main" id="{BE77CF4C-A294-4244-B8D0-DF39C33E3EE3}"/>
              </a:ext>
            </a:extLst>
          </p:cNvPr>
          <p:cNvPicPr>
            <a:picLocks noChangeAspect="1"/>
          </p:cNvPicPr>
          <p:nvPr/>
        </p:nvPicPr>
        <p:blipFill>
          <a:blip r:embed="rId4"/>
          <a:stretch>
            <a:fillRect/>
          </a:stretch>
        </p:blipFill>
        <p:spPr>
          <a:xfrm>
            <a:off x="6834555" y="3890906"/>
            <a:ext cx="5237207" cy="2027790"/>
          </a:xfrm>
          <a:prstGeom prst="rect">
            <a:avLst/>
          </a:prstGeom>
        </p:spPr>
      </p:pic>
      <p:pic>
        <p:nvPicPr>
          <p:cNvPr id="10" name="Picture 9">
            <a:extLst>
              <a:ext uri="{FF2B5EF4-FFF2-40B4-BE49-F238E27FC236}">
                <a16:creationId xmlns:a16="http://schemas.microsoft.com/office/drawing/2014/main" id="{2CDB44E7-8E38-476C-B8B9-A02D2F1BE2A5}"/>
              </a:ext>
            </a:extLst>
          </p:cNvPr>
          <p:cNvPicPr>
            <a:picLocks noChangeAspect="1"/>
          </p:cNvPicPr>
          <p:nvPr/>
        </p:nvPicPr>
        <p:blipFill>
          <a:blip r:embed="rId5"/>
          <a:stretch>
            <a:fillRect/>
          </a:stretch>
        </p:blipFill>
        <p:spPr>
          <a:xfrm>
            <a:off x="6834555" y="1659170"/>
            <a:ext cx="5237207" cy="2027790"/>
          </a:xfrm>
          <a:prstGeom prst="rect">
            <a:avLst/>
          </a:prstGeom>
        </p:spPr>
      </p:pic>
    </p:spTree>
    <p:extLst>
      <p:ext uri="{BB962C8B-B14F-4D97-AF65-F5344CB8AC3E}">
        <p14:creationId xmlns:p14="http://schemas.microsoft.com/office/powerpoint/2010/main" val="354014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879A-314A-47CB-85BE-6C6B6255464B}"/>
              </a:ext>
            </a:extLst>
          </p:cNvPr>
          <p:cNvSpPr>
            <a:spLocks noGrp="1"/>
          </p:cNvSpPr>
          <p:nvPr>
            <p:ph type="title"/>
          </p:nvPr>
        </p:nvSpPr>
        <p:spPr/>
        <p:txBody>
          <a:bodyPr anchor="ctr"/>
          <a:lstStyle/>
          <a:p>
            <a:r>
              <a:rPr lang="en-US" dirty="0"/>
              <a:t>Case-Control Studies</a:t>
            </a:r>
          </a:p>
        </p:txBody>
      </p:sp>
      <p:graphicFrame>
        <p:nvGraphicFramePr>
          <p:cNvPr id="8" name="Table 13">
            <a:extLst>
              <a:ext uri="{FF2B5EF4-FFF2-40B4-BE49-F238E27FC236}">
                <a16:creationId xmlns:a16="http://schemas.microsoft.com/office/drawing/2014/main" id="{1755A3CC-4043-453B-8F9B-237BB84E19C8}"/>
              </a:ext>
            </a:extLst>
          </p:cNvPr>
          <p:cNvGraphicFramePr>
            <a:graphicFrameLocks noGrp="1"/>
          </p:cNvGraphicFramePr>
          <p:nvPr>
            <p:extLst>
              <p:ext uri="{D42A27DB-BD31-4B8C-83A1-F6EECF244321}">
                <p14:modId xmlns:p14="http://schemas.microsoft.com/office/powerpoint/2010/main" val="2884322475"/>
              </p:ext>
            </p:extLst>
          </p:nvPr>
        </p:nvGraphicFramePr>
        <p:xfrm>
          <a:off x="6220326" y="1633131"/>
          <a:ext cx="5883442" cy="2722302"/>
        </p:xfrm>
        <a:graphic>
          <a:graphicData uri="http://schemas.openxmlformats.org/drawingml/2006/table">
            <a:tbl>
              <a:tblPr firstRow="1" bandRow="1">
                <a:tableStyleId>{5C22544A-7EE6-4342-B048-85BDC9FD1C3A}</a:tableStyleId>
              </a:tblPr>
              <a:tblGrid>
                <a:gridCol w="2289895">
                  <a:extLst>
                    <a:ext uri="{9D8B030D-6E8A-4147-A177-3AD203B41FA5}">
                      <a16:colId xmlns:a16="http://schemas.microsoft.com/office/drawing/2014/main" val="3577994771"/>
                    </a:ext>
                  </a:extLst>
                </a:gridCol>
                <a:gridCol w="1972484">
                  <a:extLst>
                    <a:ext uri="{9D8B030D-6E8A-4147-A177-3AD203B41FA5}">
                      <a16:colId xmlns:a16="http://schemas.microsoft.com/office/drawing/2014/main" val="339993171"/>
                    </a:ext>
                  </a:extLst>
                </a:gridCol>
                <a:gridCol w="1621063">
                  <a:extLst>
                    <a:ext uri="{9D8B030D-6E8A-4147-A177-3AD203B41FA5}">
                      <a16:colId xmlns:a16="http://schemas.microsoft.com/office/drawing/2014/main" val="3264830922"/>
                    </a:ext>
                  </a:extLst>
                </a:gridCol>
              </a:tblGrid>
              <a:tr h="428787">
                <a:tc>
                  <a:txBody>
                    <a:bodyPr/>
                    <a:lstStyle/>
                    <a:p>
                      <a:pPr algn="ctr"/>
                      <a:endParaRPr lang="en-US" dirty="0">
                        <a:solidFill>
                          <a:schemeClr val="tx1"/>
                        </a:solidFill>
                      </a:endParaRPr>
                    </a:p>
                  </a:txBody>
                  <a:tcPr anchor="ctr">
                    <a:solidFill>
                      <a:schemeClr val="bg2"/>
                    </a:solidFill>
                  </a:tcPr>
                </a:tc>
                <a:tc>
                  <a:txBody>
                    <a:bodyPr/>
                    <a:lstStyle/>
                    <a:p>
                      <a:pPr algn="ctr"/>
                      <a:r>
                        <a:rPr lang="en-US" dirty="0">
                          <a:solidFill>
                            <a:schemeClr val="tx1"/>
                          </a:solidFill>
                        </a:rPr>
                        <a:t>Disease</a:t>
                      </a:r>
                    </a:p>
                  </a:txBody>
                  <a:tcPr anchor="ctr">
                    <a:solidFill>
                      <a:schemeClr val="bg2"/>
                    </a:solidFill>
                  </a:tcPr>
                </a:tc>
                <a:tc>
                  <a:txBody>
                    <a:bodyPr/>
                    <a:lstStyle/>
                    <a:p>
                      <a:pPr algn="ctr"/>
                      <a:r>
                        <a:rPr lang="en-US" u="sng" dirty="0">
                          <a:solidFill>
                            <a:schemeClr val="tx1"/>
                          </a:solidFill>
                        </a:rPr>
                        <a:t>No</a:t>
                      </a:r>
                      <a:r>
                        <a:rPr lang="en-US" dirty="0">
                          <a:solidFill>
                            <a:schemeClr val="tx1"/>
                          </a:solidFill>
                        </a:rPr>
                        <a:t> Disease</a:t>
                      </a:r>
                    </a:p>
                  </a:txBody>
                  <a:tcPr anchor="ctr">
                    <a:solidFill>
                      <a:schemeClr val="bg2"/>
                    </a:solidFill>
                  </a:tcPr>
                </a:tc>
                <a:extLst>
                  <a:ext uri="{0D108BD9-81ED-4DB2-BD59-A6C34878D82A}">
                    <a16:rowId xmlns:a16="http://schemas.microsoft.com/office/drawing/2014/main" val="2013350072"/>
                  </a:ext>
                </a:extLst>
              </a:tr>
              <a:tr h="428787">
                <a:tc>
                  <a:txBody>
                    <a:bodyPr/>
                    <a:lstStyle/>
                    <a:p>
                      <a:pPr algn="ctr"/>
                      <a:r>
                        <a:rPr lang="en-US" dirty="0"/>
                        <a:t>Exposed</a:t>
                      </a:r>
                    </a:p>
                  </a:txBody>
                  <a:tcPr anchor="ctr">
                    <a:solidFill>
                      <a:schemeClr val="bg2"/>
                    </a:solidFill>
                  </a:tcPr>
                </a:tc>
                <a:tc>
                  <a:txBody>
                    <a:bodyPr/>
                    <a:lstStyle/>
                    <a:p>
                      <a:pPr algn="ctr"/>
                      <a:r>
                        <a:rPr lang="en-US" dirty="0"/>
                        <a:t>A</a:t>
                      </a:r>
                    </a:p>
                  </a:txBody>
                  <a:tcPr anchor="ctr">
                    <a:solidFill>
                      <a:srgbClr val="F8CECC"/>
                    </a:solidFill>
                  </a:tcPr>
                </a:tc>
                <a:tc>
                  <a:txBody>
                    <a:bodyPr/>
                    <a:lstStyle/>
                    <a:p>
                      <a:pPr algn="ctr"/>
                      <a:r>
                        <a:rPr lang="en-US" dirty="0"/>
                        <a:t>B</a:t>
                      </a:r>
                    </a:p>
                  </a:txBody>
                  <a:tcPr anchor="ctr">
                    <a:solidFill>
                      <a:srgbClr val="FFF2CC"/>
                    </a:solidFill>
                  </a:tcPr>
                </a:tc>
                <a:extLst>
                  <a:ext uri="{0D108BD9-81ED-4DB2-BD59-A6C34878D82A}">
                    <a16:rowId xmlns:a16="http://schemas.microsoft.com/office/drawing/2014/main" val="2430431293"/>
                  </a:ext>
                </a:extLst>
              </a:tr>
              <a:tr h="497181">
                <a:tc>
                  <a:txBody>
                    <a:bodyPr/>
                    <a:lstStyle/>
                    <a:p>
                      <a:pPr algn="ctr"/>
                      <a:r>
                        <a:rPr lang="en-US" dirty="0"/>
                        <a:t>Non-Exposed</a:t>
                      </a:r>
                    </a:p>
                  </a:txBody>
                  <a:tcPr anchor="ctr">
                    <a:solidFill>
                      <a:schemeClr val="bg2"/>
                    </a:solidFill>
                  </a:tcPr>
                </a:tc>
                <a:tc>
                  <a:txBody>
                    <a:bodyPr/>
                    <a:lstStyle/>
                    <a:p>
                      <a:pPr algn="ctr"/>
                      <a:r>
                        <a:rPr lang="en-US" dirty="0"/>
                        <a:t>C</a:t>
                      </a:r>
                    </a:p>
                  </a:txBody>
                  <a:tcPr anchor="ctr">
                    <a:solidFill>
                      <a:srgbClr val="E1D5E7"/>
                    </a:solidFill>
                  </a:tcPr>
                </a:tc>
                <a:tc>
                  <a:txBody>
                    <a:bodyPr/>
                    <a:lstStyle/>
                    <a:p>
                      <a:pPr algn="ctr"/>
                      <a:r>
                        <a:rPr lang="en-US" dirty="0"/>
                        <a:t>D</a:t>
                      </a:r>
                    </a:p>
                  </a:txBody>
                  <a:tcPr anchor="ctr">
                    <a:solidFill>
                      <a:srgbClr val="D5E8D4"/>
                    </a:solidFill>
                  </a:tcPr>
                </a:tc>
                <a:extLst>
                  <a:ext uri="{0D108BD9-81ED-4DB2-BD59-A6C34878D82A}">
                    <a16:rowId xmlns:a16="http://schemas.microsoft.com/office/drawing/2014/main" val="777682895"/>
                  </a:ext>
                </a:extLst>
              </a:tr>
              <a:tr h="428787">
                <a:tc>
                  <a:txBody>
                    <a:bodyPr/>
                    <a:lstStyle/>
                    <a:p>
                      <a:pPr algn="ctr"/>
                      <a:r>
                        <a:rPr lang="en-US" dirty="0"/>
                        <a:t>Total</a:t>
                      </a:r>
                    </a:p>
                  </a:txBody>
                  <a:tcPr anchor="ctr">
                    <a:solidFill>
                      <a:schemeClr val="bg2"/>
                    </a:solidFill>
                  </a:tcPr>
                </a:tc>
                <a:tc>
                  <a:txBody>
                    <a:bodyPr/>
                    <a:lstStyle/>
                    <a:p>
                      <a:pPr algn="ctr"/>
                      <a:r>
                        <a:rPr lang="en-US" dirty="0"/>
                        <a:t>A+C</a:t>
                      </a:r>
                    </a:p>
                  </a:txBody>
                  <a:tcPr anchor="ctr">
                    <a:solidFill>
                      <a:schemeClr val="bg2"/>
                    </a:solidFill>
                  </a:tcPr>
                </a:tc>
                <a:tc>
                  <a:txBody>
                    <a:bodyPr/>
                    <a:lstStyle/>
                    <a:p>
                      <a:pPr algn="ctr"/>
                      <a:r>
                        <a:rPr lang="en-US" dirty="0"/>
                        <a:t>B+D</a:t>
                      </a:r>
                    </a:p>
                  </a:txBody>
                  <a:tcPr anchor="ctr">
                    <a:solidFill>
                      <a:schemeClr val="bg2"/>
                    </a:solidFill>
                  </a:tcPr>
                </a:tc>
                <a:extLst>
                  <a:ext uri="{0D108BD9-81ED-4DB2-BD59-A6C34878D82A}">
                    <a16:rowId xmlns:a16="http://schemas.microsoft.com/office/drawing/2014/main" val="2683705069"/>
                  </a:ext>
                </a:extLst>
              </a:tr>
              <a:tr h="509973">
                <a:tc>
                  <a:txBody>
                    <a:bodyPr/>
                    <a:lstStyle/>
                    <a:p>
                      <a:pPr algn="ctr"/>
                      <a:r>
                        <a:rPr lang="en-US" dirty="0"/>
                        <a:t>Odds of  exposure</a:t>
                      </a:r>
                    </a:p>
                  </a:txBody>
                  <a:tcPr anchor="ctr">
                    <a:solidFill>
                      <a:schemeClr val="bg2"/>
                    </a:solidFill>
                  </a:tcPr>
                </a:tc>
                <a:tc>
                  <a:txBody>
                    <a:bodyPr/>
                    <a:lstStyle/>
                    <a:p>
                      <a:pPr algn="ctr"/>
                      <a:r>
                        <a:rPr lang="en-US" dirty="0"/>
                        <a:t>A / C</a:t>
                      </a:r>
                    </a:p>
                  </a:txBody>
                  <a:tcPr anchor="ctr">
                    <a:solidFill>
                      <a:schemeClr val="bg2"/>
                    </a:solidFill>
                  </a:tcPr>
                </a:tc>
                <a:tc>
                  <a:txBody>
                    <a:bodyPr/>
                    <a:lstStyle/>
                    <a:p>
                      <a:pPr algn="ctr"/>
                      <a:r>
                        <a:rPr lang="en-US" dirty="0"/>
                        <a:t>B / D</a:t>
                      </a:r>
                    </a:p>
                  </a:txBody>
                  <a:tcPr anchor="ctr">
                    <a:solidFill>
                      <a:schemeClr val="bg2"/>
                    </a:solidFill>
                  </a:tcPr>
                </a:tc>
                <a:extLst>
                  <a:ext uri="{0D108BD9-81ED-4DB2-BD59-A6C34878D82A}">
                    <a16:rowId xmlns:a16="http://schemas.microsoft.com/office/drawing/2014/main" val="2014357693"/>
                  </a:ext>
                </a:extLst>
              </a:tr>
              <a:tr h="428787">
                <a:tc>
                  <a:txBody>
                    <a:bodyPr/>
                    <a:lstStyle/>
                    <a:p>
                      <a:pPr algn="ctr"/>
                      <a:r>
                        <a:rPr lang="en-US" dirty="0"/>
                        <a:t>Odds Ratio</a:t>
                      </a:r>
                    </a:p>
                  </a:txBody>
                  <a:tcPr anchor="ctr">
                    <a:solidFill>
                      <a:schemeClr val="bg2"/>
                    </a:solidFill>
                  </a:tcPr>
                </a:tc>
                <a:tc gridSpan="2">
                  <a:txBody>
                    <a:bodyPr/>
                    <a:lstStyle/>
                    <a:p>
                      <a:pPr algn="ctr"/>
                      <a:r>
                        <a:rPr lang="en-US" dirty="0"/>
                        <a:t>(A/C) / (B/D)</a:t>
                      </a:r>
                    </a:p>
                  </a:txBody>
                  <a:tcPr anchor="ctr">
                    <a:solidFill>
                      <a:schemeClr val="bg2"/>
                    </a:solidFill>
                  </a:tcPr>
                </a:tc>
                <a:tc hMerge="1">
                  <a:txBody>
                    <a:bodyPr/>
                    <a:lstStyle/>
                    <a:p>
                      <a:pPr algn="ctr"/>
                      <a:endParaRPr lang="en-US" dirty="0"/>
                    </a:p>
                  </a:txBody>
                  <a:tcPr anchor="ctr">
                    <a:solidFill>
                      <a:schemeClr val="bg2"/>
                    </a:solidFill>
                  </a:tcPr>
                </a:tc>
                <a:extLst>
                  <a:ext uri="{0D108BD9-81ED-4DB2-BD59-A6C34878D82A}">
                    <a16:rowId xmlns:a16="http://schemas.microsoft.com/office/drawing/2014/main" val="1001987115"/>
                  </a:ext>
                </a:extLst>
              </a:tr>
            </a:tbl>
          </a:graphicData>
        </a:graphic>
      </p:graphicFrame>
      <p:pic>
        <p:nvPicPr>
          <p:cNvPr id="6" name="Picture 5" descr="A screenshot of a computer&#10;&#10;Description automatically generated with low confidence">
            <a:extLst>
              <a:ext uri="{FF2B5EF4-FFF2-40B4-BE49-F238E27FC236}">
                <a16:creationId xmlns:a16="http://schemas.microsoft.com/office/drawing/2014/main" id="{709C5F97-C111-4207-8DD6-B87F16B75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39" y="1512391"/>
            <a:ext cx="5443406" cy="4771178"/>
          </a:xfrm>
          <a:prstGeom prst="rect">
            <a:avLst/>
          </a:prstGeom>
        </p:spPr>
      </p:pic>
    </p:spTree>
    <p:extLst>
      <p:ext uri="{BB962C8B-B14F-4D97-AF65-F5344CB8AC3E}">
        <p14:creationId xmlns:p14="http://schemas.microsoft.com/office/powerpoint/2010/main" val="3091161260"/>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6203</TotalTime>
  <Words>4485</Words>
  <Application>Microsoft Office PowerPoint</Application>
  <PresentationFormat>Widescreen</PresentationFormat>
  <Paragraphs>440</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AdvPAC59</vt:lpstr>
      <vt:lpstr>Arial</vt:lpstr>
      <vt:lpstr>Calibri</vt:lpstr>
      <vt:lpstr>Calibri Light</vt:lpstr>
      <vt:lpstr>Courier New</vt:lpstr>
      <vt:lpstr>Symbol</vt:lpstr>
      <vt:lpstr>Times New Roman</vt:lpstr>
      <vt:lpstr>Office Theme</vt:lpstr>
      <vt:lpstr>PowerPoint Presentation</vt:lpstr>
      <vt:lpstr>Lecture #27: Observational Analytical Epidemiological Studies</vt:lpstr>
      <vt:lpstr>Experimental Design and Causal Inference</vt:lpstr>
      <vt:lpstr>Experimental Design and Causal Inference</vt:lpstr>
      <vt:lpstr>Study Designs and Types</vt:lpstr>
      <vt:lpstr>Study Designs and Types</vt:lpstr>
      <vt:lpstr>Cohort Studies</vt:lpstr>
      <vt:lpstr>Cohort Studies</vt:lpstr>
      <vt:lpstr>Case-Control Studies</vt:lpstr>
      <vt:lpstr>Case-Control Studies</vt:lpstr>
      <vt:lpstr>Cross Sectional Studies</vt:lpstr>
      <vt:lpstr>Cross Sectional Studies</vt:lpstr>
      <vt:lpstr>Time Series </vt:lpstr>
      <vt:lpstr>Time Series </vt:lpstr>
      <vt:lpstr>Time Series - Example </vt:lpstr>
      <vt:lpstr>Summary</vt:lpstr>
      <vt:lpstr>Sources and references</vt:lpstr>
      <vt:lpstr>Reading 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Haneen Khreis</cp:lastModifiedBy>
  <cp:revision>223</cp:revision>
  <dcterms:created xsi:type="dcterms:W3CDTF">2019-05-01T18:04:34Z</dcterms:created>
  <dcterms:modified xsi:type="dcterms:W3CDTF">2021-06-27T21:43:19Z</dcterms:modified>
</cp:coreProperties>
</file>