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45" r:id="rId2"/>
    <p:sldId id="446" r:id="rId3"/>
    <p:sldId id="475" r:id="rId4"/>
    <p:sldId id="477" r:id="rId5"/>
    <p:sldId id="480" r:id="rId6"/>
    <p:sldId id="470" r:id="rId7"/>
    <p:sldId id="474" r:id="rId8"/>
    <p:sldId id="479" r:id="rId9"/>
    <p:sldId id="482" r:id="rId10"/>
    <p:sldId id="487" r:id="rId11"/>
    <p:sldId id="468" r:id="rId12"/>
    <p:sldId id="469" r:id="rId13"/>
    <p:sldId id="471" r:id="rId14"/>
    <p:sldId id="486" r:id="rId15"/>
    <p:sldId id="484" r:id="rId16"/>
    <p:sldId id="472" r:id="rId17"/>
    <p:sldId id="466" r:id="rId18"/>
    <p:sldId id="481" r:id="rId19"/>
    <p:sldId id="458" r:id="rId20"/>
    <p:sldId id="459" r:id="rId21"/>
    <p:sldId id="460" r:id="rId22"/>
    <p:sldId id="478" r:id="rId23"/>
    <p:sldId id="476" r:id="rId24"/>
    <p:sldId id="488" r:id="rId25"/>
    <p:sldId id="4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4597" autoAdjust="0"/>
  </p:normalViewPr>
  <p:slideViewPr>
    <p:cSldViewPr snapToGrid="0">
      <p:cViewPr varScale="1">
        <p:scale>
          <a:sx n="82" d="100"/>
          <a:sy n="82" d="100"/>
        </p:scale>
        <p:origin x="1632" y="96"/>
      </p:cViewPr>
      <p:guideLst/>
    </p:cSldViewPr>
  </p:slideViewPr>
  <p:notesTextViewPr>
    <p:cViewPr>
      <p:scale>
        <a:sx n="1" d="1"/>
        <a:sy n="1" d="1"/>
      </p:scale>
      <p:origin x="0" y="0"/>
    </p:cViewPr>
  </p:notesTextViewPr>
  <p:sorterViewPr>
    <p:cViewPr varScale="1">
      <p:scale>
        <a:sx n="100" d="100"/>
        <a:sy n="100" d="100"/>
      </p:scale>
      <p:origin x="0" y="-1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Targets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Global warming limits, e.g., the Paris agreement that limits global warming to well below 2°C</a:t>
            </a:r>
          </a:p>
          <a:p>
            <a:pPr marL="628650" lvl="1" indent="-171450">
              <a:buFont typeface="Arial" panose="020B0604020202020204" pitchFamily="34" charset="0"/>
              <a:buChar char="•"/>
            </a:pPr>
            <a:r>
              <a:rPr lang="en-US" dirty="0" smtClean="0"/>
              <a:t>GHG emission targets, e.g., California’s SB 32 that requires</a:t>
            </a:r>
            <a:r>
              <a:rPr lang="en-US" baseline="0" dirty="0" smtClean="0"/>
              <a:t> the state to </a:t>
            </a:r>
            <a:r>
              <a:rPr lang="en-US" dirty="0" smtClean="0"/>
              <a:t>reduce its GHG emissions to 40% below 1990 levels by 2030</a:t>
            </a:r>
          </a:p>
          <a:p>
            <a:pPr marL="171450" indent="-171450">
              <a:buFont typeface="Arial" panose="020B0604020202020204" pitchFamily="34" charset="0"/>
              <a:buChar char="•"/>
            </a:pPr>
            <a:r>
              <a:rPr lang="en-US" dirty="0" smtClean="0"/>
              <a:t>Regulations</a:t>
            </a:r>
          </a:p>
          <a:p>
            <a:pPr marL="628650" lvl="1" indent="-171450">
              <a:buFont typeface="Arial" panose="020B0604020202020204" pitchFamily="34" charset="0"/>
              <a:buChar char="•"/>
            </a:pPr>
            <a:r>
              <a:rPr lang="en-US" dirty="0" smtClean="0"/>
              <a:t>EV sales mandates for vehicle manufacturers, e.g., California’s Advanced Clean</a:t>
            </a:r>
            <a:r>
              <a:rPr lang="en-US" baseline="0" dirty="0" smtClean="0"/>
              <a:t> Trucks regulation, requiring truck manufacturers to </a:t>
            </a:r>
            <a:r>
              <a:rPr lang="en-US" dirty="0" smtClean="0"/>
              <a:t>sell zero-emission trucks as an increasing percentage of their annual California sales starting from 2024 </a:t>
            </a:r>
            <a:r>
              <a:rPr lang="en-US" baseline="0" dirty="0" smtClean="0"/>
              <a:t> [https://ww2.arb.ca.gov/resources/fact-sheets/advanced-clean-trucks-fact-sheet]</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EV purchase requirements for fleets,</a:t>
            </a:r>
            <a:r>
              <a:rPr lang="en-US" baseline="0" dirty="0" smtClean="0"/>
              <a:t> e.g., California’s Innovative Clean Transit regulation, requiring </a:t>
            </a:r>
            <a:r>
              <a:rPr lang="en-US" dirty="0" smtClean="0"/>
              <a:t>public transit agencies to gradually transition to 100 percent zero-emission bus fleets by 2040</a:t>
            </a:r>
            <a:r>
              <a:rPr lang="en-US" baseline="0" dirty="0" smtClean="0"/>
              <a:t> [https://ww2.arb.ca.gov/news/california-transitioning-all-electric-public-bus-fleet-2040]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Low emission zones, e.g., allowing only low</a:t>
            </a:r>
            <a:r>
              <a:rPr lang="en-US" baseline="0" dirty="0" smtClean="0"/>
              <a:t> emission vehicles and cleaner to enter a specific zone or area.</a:t>
            </a:r>
            <a:endParaRPr lang="en-US" dirty="0" smtClean="0"/>
          </a:p>
          <a:p>
            <a:pPr marL="171450" indent="-171450">
              <a:buFont typeface="Arial" panose="020B0604020202020204" pitchFamily="34" charset="0"/>
              <a:buChar char="•"/>
            </a:pPr>
            <a:r>
              <a:rPr lang="en-US" dirty="0" smtClean="0"/>
              <a:t>Incentives</a:t>
            </a:r>
          </a:p>
          <a:p>
            <a:pPr marL="628650" lvl="1" indent="-171450">
              <a:buFont typeface="Arial" panose="020B0604020202020204" pitchFamily="34" charset="0"/>
              <a:buChar char="•"/>
            </a:pPr>
            <a:r>
              <a:rPr lang="en-US" dirty="0" smtClean="0"/>
              <a:t>EV purchase incentives for individuals and fleets, e.g., California’s Clean Vehicle Rebate Project [https://cleanvehiclerebate.org/eng] and Hybrid and Zero-Emission Truck and Bus Voucher Incentive Project (HVIP) [https://www.californiahvip.org/]</a:t>
            </a:r>
          </a:p>
          <a:p>
            <a:pPr marL="628650" lvl="1" indent="-171450">
              <a:buFont typeface="Arial" panose="020B0604020202020204" pitchFamily="34" charset="0"/>
              <a:buChar char="•"/>
            </a:pPr>
            <a:r>
              <a:rPr lang="en-US" dirty="0" smtClean="0"/>
              <a:t>Carpool lane eligibility for EVs, e.g., California’s permitting certain single-occupant</a:t>
            </a:r>
            <a:r>
              <a:rPr lang="en-US" baseline="0" dirty="0" smtClean="0"/>
              <a:t> </a:t>
            </a:r>
            <a:r>
              <a:rPr lang="en-US" dirty="0" smtClean="0"/>
              <a:t>EVs</a:t>
            </a:r>
            <a:r>
              <a:rPr lang="en-US" baseline="0" dirty="0" smtClean="0"/>
              <a:t> to use carpool lanes [https://www.dmv.ca.gov/portal/vehicle-registration/license-plates-decals-and-placards/clean-air-vehicle-decals-for-using-carpool-lanes/]</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062689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of the EV-related policies and programs discussed in the</a:t>
            </a:r>
            <a:r>
              <a:rPr lang="en-US" baseline="0" dirty="0" smtClean="0"/>
              <a:t> previous slide are focused on reducing GHG emissions, LEZs are more concerned about improving air quality, especially in urban areas. </a:t>
            </a:r>
            <a:r>
              <a:rPr lang="en-US" sz="1200" kern="1200" dirty="0" smtClean="0">
                <a:solidFill>
                  <a:schemeClr val="tx1"/>
                </a:solidFill>
                <a:effectLst/>
                <a:latin typeface="+mn-lt"/>
                <a:ea typeface="+mn-ea"/>
                <a:cs typeface="+mn-cs"/>
              </a:rPr>
              <a:t>Typically, vehicles with high emissions are not allowed to enter a LEZ or will have to pay a fee to enter. LEZs have been implemented around the world, but most notably in Europe where there are about 250 LEZs in different cities. These LEZs vary widely in many aspects such as geographic coverage, vehicle types restricted, required emission standards, period (time/day/month) when LEZ is in effect, entry fee and fine, enforcement, among others.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1338352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largest LEZs in the world is the London LEZ, which has become increasingly stricter in terms of both emission requirements and vehicle types restricted. London turned part of its LEZ into Ultra Low Emission Zone (ULEZ) in April 2019.</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has also been interest in creating</a:t>
            </a:r>
            <a:r>
              <a:rPr lang="en-US" sz="1200" kern="1200" baseline="0" dirty="0" smtClean="0">
                <a:solidFill>
                  <a:schemeClr val="tx1"/>
                </a:solidFill>
                <a:effectLst/>
                <a:latin typeface="+mn-lt"/>
                <a:ea typeface="+mn-ea"/>
                <a:cs typeface="+mn-cs"/>
              </a:rPr>
              <a:t> and implementing zero emission zones. For example, t</a:t>
            </a:r>
            <a:r>
              <a:rPr lang="en-US" sz="1200" kern="1200" dirty="0" smtClean="0">
                <a:solidFill>
                  <a:schemeClr val="tx1"/>
                </a:solidFill>
                <a:effectLst/>
                <a:latin typeface="+mn-lt"/>
                <a:ea typeface="+mn-ea"/>
                <a:cs typeface="+mn-cs"/>
              </a:rPr>
              <a:t>he San Francisco Municipal Transportation Agency (SFMTA) operates 68 hybrid diesel-electric buses that automatically switch to the electric-only mode as they enter “Green Zones” throughout the city of San Francisco. These </a:t>
            </a:r>
            <a:r>
              <a:rPr lang="en-US" sz="1200" kern="1200" dirty="0" err="1" smtClean="0">
                <a:solidFill>
                  <a:schemeClr val="tx1"/>
                </a:solidFill>
                <a:effectLst/>
                <a:latin typeface="+mn-lt"/>
                <a:ea typeface="+mn-ea"/>
                <a:cs typeface="+mn-cs"/>
              </a:rPr>
              <a:t>geofenced</a:t>
            </a:r>
            <a:r>
              <a:rPr lang="en-US" sz="1200" kern="1200" dirty="0" smtClean="0">
                <a:solidFill>
                  <a:schemeClr val="tx1"/>
                </a:solidFill>
                <a:effectLst/>
                <a:latin typeface="+mn-lt"/>
                <a:ea typeface="+mn-ea"/>
                <a:cs typeface="+mn-cs"/>
              </a:rPr>
              <a:t> zones include neighborhoods with high percentages of households with low incomes and people of color, and areas with poor air quality.</a:t>
            </a:r>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69338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direct emission from EVs.</a:t>
            </a:r>
          </a:p>
          <a:p>
            <a:pPr marL="171450" indent="-171450">
              <a:buFontTx/>
              <a:buChar char="-"/>
            </a:pPr>
            <a:r>
              <a:rPr lang="en-US" dirty="0" smtClean="0"/>
              <a:t>Leaving ICE</a:t>
            </a:r>
            <a:r>
              <a:rPr lang="en-US" baseline="0" dirty="0" smtClean="0"/>
              <a:t> vehicles on in closed space (e.g., garage) can result in heightened level of CO emission, which is odorless and colorless. This “CO poisoning” has led to several deaths in the U.S. [</a:t>
            </a:r>
            <a:r>
              <a:rPr lang="en-US" dirty="0" smtClean="0"/>
              <a:t>https://www.huffpost.com/entry/carbon-monoxide-poisoning-keyless-cars_n_5af9a863e4b044dfffb4774d]</a:t>
            </a:r>
          </a:p>
          <a:p>
            <a:pPr marL="171450" indent="-171450">
              <a:buFontTx/>
              <a:buChar char="-"/>
            </a:pPr>
            <a:endParaRPr lang="en-US" dirty="0" smtClean="0"/>
          </a:p>
          <a:p>
            <a:r>
              <a:rPr lang="en-US" dirty="0" smtClean="0"/>
              <a:t>Other benefits of EVs:</a:t>
            </a:r>
          </a:p>
          <a:p>
            <a:pPr marL="171450" indent="-171450">
              <a:buFontTx/>
              <a:buChar char="-"/>
            </a:pPr>
            <a:r>
              <a:rPr lang="en-US" dirty="0" smtClean="0"/>
              <a:t>EVs have much higher energy conversion efficiency (77%) than gasoline vehicles (12-30%). [https://www.fueleconomy.gov/feg/evtech.shtml]</a:t>
            </a:r>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53999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models traffic-related air pollution at high spatial resolution. The pollutants modeled</a:t>
            </a:r>
            <a:r>
              <a:rPr lang="en-US" baseline="0" dirty="0" smtClean="0"/>
              <a:t> include </a:t>
            </a:r>
            <a:r>
              <a:rPr lang="en-US" sz="1200" b="0" i="0" u="none" strike="noStrike" kern="1200" baseline="0" dirty="0" smtClean="0">
                <a:solidFill>
                  <a:schemeClr val="tx1"/>
                </a:solidFill>
                <a:latin typeface="+mn-lt"/>
                <a:ea typeface="+mn-ea"/>
                <a:cs typeface="+mn-cs"/>
              </a:rPr>
              <a:t>NO2 (nitrogen dioxide), PM2.5 (fine particulate matter), BC (black carbon, a significant portion of PM2.5 and mostly generated by diesel exhaust), and O3 (ozone). Then, estimate the exposure of the residents to these pollutants based on where they live, followed by the calculation of premature deaths prevented for various EV adoption scenarios.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results show that a shift to electric cars and SUVs, electric public transit buses, and more efficient trucks in the study area would lead to cleaner air, save lives by improving respiratory and cardiovascular health, and provide billions in social benefits every year. The results show that each electric vehicle that replaces a gasoline-powered car would bring $9,850 in social benefits, which is far higher than the $5,000 purchase incentive per vehicle currently offered by the Canadian government.</a:t>
            </a:r>
          </a:p>
          <a:p>
            <a:endParaRPr lang="en-US" sz="1200" b="0" i="0" u="none" strike="noStrike" kern="1200" baseline="0" dirty="0" smtClean="0">
              <a:solidFill>
                <a:schemeClr val="tx1"/>
              </a:solidFill>
              <a:latin typeface="+mn-lt"/>
              <a:ea typeface="+mn-ea"/>
              <a:cs typeface="+mn-cs"/>
            </a:endParaRPr>
          </a:p>
          <a:p>
            <a:endParaRPr lang="en-US" dirty="0" smtClean="0"/>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145166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129971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Again, while EVs</a:t>
            </a:r>
            <a:r>
              <a:rPr lang="en-US" baseline="0" dirty="0" smtClean="0"/>
              <a:t> do not produce direct emissions, their emissions footprint depends on how the electricity that powers them is generated. Also, utilities often have “</a:t>
            </a:r>
            <a:r>
              <a:rPr lang="en-US" baseline="0" dirty="0" err="1" smtClean="0"/>
              <a:t>peaker</a:t>
            </a:r>
            <a:r>
              <a:rPr lang="en-US" baseline="0" dirty="0" smtClean="0"/>
              <a:t> plant”, which is supplemental power plant that operates only when demand for power is high. </a:t>
            </a:r>
            <a:r>
              <a:rPr lang="en-US" baseline="0" dirty="0" err="1" smtClean="0"/>
              <a:t>Peaker</a:t>
            </a:r>
            <a:r>
              <a:rPr lang="en-US" baseline="0" dirty="0" smtClean="0"/>
              <a:t> plants usually run on natural gas, and not on renewable energy sources. While natural gas power plants are cleaner than coal-fired power plants, they still emit a significant amount NOx and other emissions, which impacts the nearby communities. For example, half of California’s natural gas power plants are concentrated in some of the most socioeconomically and environmentally disadvantaged communities in the state, and thus, these emissions harm communities that are already overburdened with pollution. [https://blog.ucsusa.org/mark-specht/natural-gas-power-plants-are-not-clean]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Reduced NOx emissions from increased</a:t>
            </a:r>
            <a:r>
              <a:rPr lang="en-US" baseline="0" dirty="0" smtClean="0"/>
              <a:t> adoption of EVs may initially cause unexpected increase in secondary pollutants such as ozone and secondary PM. </a:t>
            </a:r>
            <a:r>
              <a:rPr lang="en-US" dirty="0" smtClean="0"/>
              <a:t>Because of nonlinear production chemistry and titration of ozone, reduced NOx could result in ozone enhancement in urban areas, further increasing the atmospheric oxidizing capacity and facilitating secondary aerosol formation. [https://science.sciencemag.org/content/369/6504/702]</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Early EVs used to cause unexpected safety issue because they were very quiet, making pedestrians and bicyclists unaware of their presence. Regulators in many countries now (or will) require EVs to generate warning sounds while traveling at low speed. [https://en.wikipedia.org/wiki/Electric_vehicle_warning_sounds]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76537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emissions are emitted through the tailpipe, through evaporation from the fuel system and during the fueling process, and from break and</a:t>
            </a:r>
            <a:r>
              <a:rPr lang="en-US" baseline="0" dirty="0" smtClean="0"/>
              <a:t> tire wear</a:t>
            </a:r>
            <a:r>
              <a:rPr lang="en-US" dirty="0" smtClean="0"/>
              <a:t>. Direct emissions include smog-forming pollutants (such as nitrogen oxides), other pollutants harmful to human health, and greenhouse gases (GHGs), primarily carbon dioxide.  All-electric vehicles produce zero direct emissions, which specifically helps improve air quality in urban areas. Plug-in hybrid electric vehicles (PHEVs), which have a gasoline engine in addition to an electric motor, produce evaporative emissions from the fuel system as well as tailpipe emissions when operating on gasoline. However, because most PHEVs are more efficient than comparable conventional vehicles, they still produce fewer tailpipe emissions even when relying on gasoline.</a:t>
            </a:r>
          </a:p>
          <a:p>
            <a:endParaRPr lang="en-US" dirty="0" smtClean="0"/>
          </a:p>
          <a:p>
            <a:r>
              <a:rPr lang="en-US" dirty="0" smtClean="0"/>
              <a:t>Life cycle emissions include all emissions related to fuel and vehicle production, processing, distribution, use, and recycling/disposal.  For example, for a conventional gasoline vehicle, emissions are produced when petroleum is extracted from the ground, refined to gasoline, distributed to stations, and burned in vehicles. Like direct emissions, life cycle emissions include a variety of harmful pollutants and GHGs. All vehicles produce substantial life cycle emissions, and calculating them is complex. However, EVs typically produce fewer life cycle emissions than conventional vehicles because most emissions are lower for electricity generation than burning gasoline or diesel. The exact amount of these emissions depends on your electricity mix, which varies by geographic location.</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2371895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examples of how electricity mix could significantly impact the life-cycle emissions of EVs.</a:t>
            </a:r>
          </a:p>
          <a:p>
            <a:pPr marL="171450" indent="-171450">
              <a:buFontTx/>
              <a:buChar char="-"/>
            </a:pPr>
            <a:r>
              <a:rPr lang="en-US" baseline="0" dirty="0" smtClean="0"/>
              <a:t>In California, more than half of the electricity is generated from renewable sources. Thus, EVs in the state have low life-cycle CO2 emissions.</a:t>
            </a:r>
          </a:p>
          <a:p>
            <a:pPr marL="171450" indent="-171450">
              <a:buFontTx/>
              <a:buChar char="-"/>
            </a:pPr>
            <a:r>
              <a:rPr lang="en-US" baseline="0" dirty="0" smtClean="0"/>
              <a:t>On the other hand, in West Virginia almost 95% of the electricity is generated from fossil fuels (coal and natural gas) . Thus, EVs in the state have relatively higher life-cycle CO2 emissions.</a:t>
            </a:r>
          </a:p>
          <a:p>
            <a:pPr marL="171450" indent="-171450">
              <a:buFontTx/>
              <a:buChar char="-"/>
            </a:pPr>
            <a:r>
              <a:rPr lang="en-US" baseline="0" dirty="0" smtClean="0"/>
              <a:t>An EV in West Virginia produces 4 times as much life-cycle CO2 emissions as the same EV in California.</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2165902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EVs, especially BEVs and PHEVs, make up the majority of ZEVs and NZEVs on the road today.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While FCEVs are commercially available, they have not gained the same level of market acceptance and wide adoption as BEVs and PHEVs.</a:t>
            </a:r>
            <a:endParaRPr lang="en-US" dirty="0" smtClean="0"/>
          </a:p>
          <a:p>
            <a:pPr marL="171450" indent="-171450">
              <a:buFontTx/>
              <a:buChar char="-"/>
            </a:pPr>
            <a:r>
              <a:rPr lang="en-US" dirty="0" smtClean="0"/>
              <a:t>The trend</a:t>
            </a:r>
            <a:r>
              <a:rPr lang="en-US" baseline="0" dirty="0" smtClean="0"/>
              <a:t> is expected to continued in the next few decades.</a:t>
            </a:r>
          </a:p>
          <a:p>
            <a:endParaRPr lang="en-US" dirty="0" smtClean="0"/>
          </a:p>
          <a:p>
            <a:r>
              <a:rPr lang="en-US" dirty="0" smtClean="0"/>
              <a:t>EV population are growing fast, as spurred by a variety of EV-related incentives and regulations.</a:t>
            </a:r>
          </a:p>
          <a:p>
            <a:pPr marL="171450" indent="-171450">
              <a:buFontTx/>
              <a:buChar char="-"/>
            </a:pPr>
            <a:r>
              <a:rPr lang="en-US" dirty="0" smtClean="0"/>
              <a:t>EV</a:t>
            </a:r>
            <a:r>
              <a:rPr lang="en-US" baseline="0" dirty="0" smtClean="0"/>
              <a:t> population has been increasing exponentially as the costs, especially that of the batteries, have come down. It is forecast that EVs will account for 31% of the world’s passenger cars by 2040.</a:t>
            </a:r>
          </a:p>
          <a:p>
            <a:pPr marL="171450" indent="-171450">
              <a:buFontTx/>
              <a:buChar char="-"/>
            </a:pPr>
            <a:r>
              <a:rPr lang="en-US" baseline="0" dirty="0" smtClean="0"/>
              <a:t>The substantial growth in EV population is driven by EV-related incentives and regulations at the national, regional, and local levels in many parts of the world.</a:t>
            </a:r>
          </a:p>
          <a:p>
            <a:pPr marL="171450" indent="-171450">
              <a:buFontTx/>
              <a:buChar char="-"/>
            </a:pPr>
            <a:endParaRPr lang="en-US" dirty="0" smtClean="0"/>
          </a:p>
          <a:p>
            <a:r>
              <a:rPr lang="en-US" dirty="0" smtClean="0"/>
              <a:t>EV cars have gradually overcome market barriers over the last decade while EV trucks are currently going through that phase.</a:t>
            </a:r>
          </a:p>
          <a:p>
            <a:pPr marL="171450" indent="-171450">
              <a:buFontTx/>
              <a:buChar char="-"/>
            </a:pPr>
            <a:r>
              <a:rPr lang="en-US" dirty="0" smtClean="0"/>
              <a:t>After taking</a:t>
            </a:r>
            <a:r>
              <a:rPr lang="en-US" baseline="0" dirty="0" smtClean="0"/>
              <a:t> decades to overcome key market barriers, </a:t>
            </a:r>
            <a:r>
              <a:rPr lang="en-US" dirty="0" smtClean="0"/>
              <a:t>EV cars now have respectable range while also</a:t>
            </a:r>
            <a:r>
              <a:rPr lang="en-US" baseline="0" dirty="0" smtClean="0"/>
              <a:t> being affordable. Also, there are now a large number of public EV charging stations throughout the U.S., many of which are fast chargers. These developments have helped fuel the growth of EV adoption.</a:t>
            </a:r>
          </a:p>
          <a:p>
            <a:pPr marL="171450" indent="-171450">
              <a:buFontTx/>
              <a:buChar char="-"/>
            </a:pPr>
            <a:r>
              <a:rPr lang="en-US" dirty="0" smtClean="0"/>
              <a:t>EV trucks</a:t>
            </a:r>
            <a:r>
              <a:rPr lang="en-US" baseline="0" dirty="0" smtClean="0"/>
              <a:t> are overcoming the same market barriers at the moment.</a:t>
            </a:r>
            <a:endParaRPr lang="en-US" dirty="0" smtClean="0"/>
          </a:p>
          <a:p>
            <a:endParaRPr lang="en-US" dirty="0" smtClean="0"/>
          </a:p>
          <a:p>
            <a:r>
              <a:rPr lang="en-US" dirty="0" smtClean="0"/>
              <a:t>EVs can help solve energy, climate, environmental, and health problems, but not congestion problem.</a:t>
            </a:r>
          </a:p>
          <a:p>
            <a:r>
              <a:rPr lang="en-US" dirty="0" smtClean="0"/>
              <a:t>- EVs</a:t>
            </a:r>
            <a:r>
              <a:rPr lang="en-US" baseline="0" dirty="0" smtClean="0"/>
              <a:t> </a:t>
            </a:r>
            <a:r>
              <a:rPr lang="en-US" dirty="0" smtClean="0"/>
              <a:t>can help solve many</a:t>
            </a:r>
            <a:r>
              <a:rPr lang="en-US" baseline="0" dirty="0" smtClean="0"/>
              <a:t> of the pressing </a:t>
            </a:r>
            <a:r>
              <a:rPr lang="en-US" dirty="0" smtClean="0"/>
              <a:t>energy, climate, environmental, and health problems. But even if all</a:t>
            </a:r>
            <a:r>
              <a:rPr lang="en-US" baseline="0" dirty="0" smtClean="0"/>
              <a:t> the vehicles on the roads today turn into EVs, the traffic congestion problem won’t go away.</a:t>
            </a:r>
            <a:endParaRPr lang="en-US" dirty="0" smtClean="0"/>
          </a:p>
          <a:p>
            <a:endParaRPr lang="en-US" dirty="0" smtClean="0"/>
          </a:p>
          <a:p>
            <a:r>
              <a:rPr lang="en-US" dirty="0" smtClean="0"/>
              <a:t>EVs need clean electricity from renewable sources to minimize their life-cycle emissions,</a:t>
            </a:r>
            <a:r>
              <a:rPr lang="en-US" baseline="0" dirty="0" smtClean="0"/>
              <a:t> as shown in the examples in the previous slide.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243570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ZEVs and refueling infrastructure in medium- and heavy-duty sector</a:t>
            </a:r>
          </a:p>
          <a:p>
            <a:pPr marL="628650" lvl="1" indent="-171450">
              <a:buFont typeface="Arial" panose="020B0604020202020204" pitchFamily="34" charset="0"/>
              <a:buChar char="•"/>
            </a:pPr>
            <a:r>
              <a:rPr lang="en-US" dirty="0" smtClean="0"/>
              <a:t>Technical viability, operational feasibility, economic workability</a:t>
            </a:r>
          </a:p>
          <a:p>
            <a:pPr marL="628650" lvl="1" indent="-171450">
              <a:buFont typeface="Arial" panose="020B0604020202020204" pitchFamily="34" charset="0"/>
              <a:buChar char="•"/>
            </a:pPr>
            <a:r>
              <a:rPr lang="en-US" dirty="0" smtClean="0"/>
              <a:t>Fleet adoption and market penetration </a:t>
            </a:r>
            <a:r>
              <a:rPr lang="en-US" dirty="0" smtClean="0">
                <a:sym typeface="Wingdings" panose="05000000000000000000" pitchFamily="2" charset="2"/>
              </a:rPr>
              <a:t> Who</a:t>
            </a:r>
            <a:r>
              <a:rPr lang="en-US" baseline="0" dirty="0" smtClean="0">
                <a:sym typeface="Wingdings" panose="05000000000000000000" pitchFamily="2" charset="2"/>
              </a:rPr>
              <a:t> are potential early adopters?</a:t>
            </a:r>
            <a:endParaRPr lang="en-US" dirty="0" smtClean="0"/>
          </a:p>
          <a:p>
            <a:pPr marL="628650" lvl="1" indent="-171450">
              <a:buFont typeface="Arial" panose="020B0604020202020204" pitchFamily="34" charset="0"/>
              <a:buChar char="•"/>
            </a:pPr>
            <a:r>
              <a:rPr lang="en-US" dirty="0" smtClean="0"/>
              <a:t>Suitable ZEV technologies for different applications and duty cycles </a:t>
            </a:r>
            <a:r>
              <a:rPr lang="en-US" dirty="0" smtClean="0">
                <a:sym typeface="Wingdings" panose="05000000000000000000" pitchFamily="2" charset="2"/>
              </a:rPr>
              <a:t> Trucks</a:t>
            </a:r>
            <a:r>
              <a:rPr lang="en-US" baseline="0" dirty="0" smtClean="0">
                <a:sym typeface="Wingdings" panose="05000000000000000000" pitchFamily="2" charset="2"/>
              </a:rPr>
              <a:t> are use in many applications with different duty cycles. Which ZEV technology is most appropriate for each application?</a:t>
            </a:r>
            <a:endParaRPr lang="en-US" dirty="0" smtClean="0"/>
          </a:p>
          <a:p>
            <a:pPr marL="628650" lvl="1" indent="-171450">
              <a:buFont typeface="Arial" panose="020B0604020202020204" pitchFamily="34" charset="0"/>
              <a:buChar char="•"/>
            </a:pPr>
            <a:r>
              <a:rPr lang="en-US" dirty="0" smtClean="0"/>
              <a:t>Impact on electricity demand and supply (e.g., electrical grid) </a:t>
            </a:r>
            <a:r>
              <a:rPr lang="en-US" dirty="0" smtClean="0">
                <a:sym typeface="Wingdings" panose="05000000000000000000" pitchFamily="2" charset="2"/>
              </a:rPr>
              <a:t> If</a:t>
            </a:r>
            <a:r>
              <a:rPr lang="en-US" baseline="0" dirty="0" smtClean="0">
                <a:sym typeface="Wingdings" panose="05000000000000000000" pitchFamily="2" charset="2"/>
              </a:rPr>
              <a:t> EV trucks are widely adopted, how much electricity will be needed? How would the grid handle the increased demand?</a:t>
            </a:r>
            <a:endParaRPr lang="en-US" dirty="0" smtClean="0"/>
          </a:p>
          <a:p>
            <a:pPr marL="171450" indent="-171450">
              <a:buFont typeface="Arial" panose="020B0604020202020204" pitchFamily="34" charset="0"/>
              <a:buChar char="•"/>
            </a:pPr>
            <a:r>
              <a:rPr lang="en-US" dirty="0" smtClean="0"/>
              <a:t>Life-cycle assessment of ZEVs</a:t>
            </a:r>
          </a:p>
          <a:p>
            <a:pPr marL="628650" lvl="1" indent="-171450">
              <a:buFont typeface="Arial" panose="020B0604020202020204" pitchFamily="34" charset="0"/>
              <a:buChar char="•"/>
            </a:pPr>
            <a:r>
              <a:rPr lang="en-US" dirty="0" smtClean="0"/>
              <a:t>Going beyond GHG emissions to also include pollutant emissions</a:t>
            </a:r>
          </a:p>
          <a:p>
            <a:pPr marL="628650" lvl="1" indent="-171450">
              <a:buFont typeface="Arial" panose="020B0604020202020204" pitchFamily="34" charset="0"/>
              <a:buChar char="•"/>
            </a:pPr>
            <a:r>
              <a:rPr lang="en-US" dirty="0" smtClean="0"/>
              <a:t>Going beyond emissions to also consider public health and welfare</a:t>
            </a:r>
          </a:p>
          <a:p>
            <a:pPr marL="171450" indent="-171450">
              <a:buFont typeface="Arial" panose="020B0604020202020204" pitchFamily="34" charset="0"/>
              <a:buChar char="•"/>
            </a:pPr>
            <a:r>
              <a:rPr lang="en-US" dirty="0" smtClean="0"/>
              <a:t>Air quality and health benefits of ZEV adoption</a:t>
            </a:r>
          </a:p>
          <a:p>
            <a:pPr marL="628650" lvl="1" indent="-171450">
              <a:buFont typeface="Arial" panose="020B0604020202020204" pitchFamily="34" charset="0"/>
              <a:buChar char="•"/>
            </a:pPr>
            <a:r>
              <a:rPr lang="en-US" dirty="0" smtClean="0"/>
              <a:t>Validation through real-world measurements</a:t>
            </a:r>
          </a:p>
          <a:p>
            <a:pPr marL="628650" lvl="1" indent="-171450">
              <a:buFont typeface="Arial" panose="020B0604020202020204" pitchFamily="34" charset="0"/>
              <a:buChar char="•"/>
            </a:pPr>
            <a:r>
              <a:rPr lang="en-US" dirty="0" smtClean="0"/>
              <a:t>Impact on secondary pollutants in intermediate term </a:t>
            </a:r>
            <a:r>
              <a:rPr lang="en-US" dirty="0" smtClean="0">
                <a:sym typeface="Wingdings" panose="05000000000000000000" pitchFamily="2" charset="2"/>
              </a:rPr>
              <a:t> Would</a:t>
            </a:r>
            <a:r>
              <a:rPr lang="en-US" baseline="0" dirty="0" smtClean="0">
                <a:sym typeface="Wingdings" panose="05000000000000000000" pitchFamily="2" charset="2"/>
              </a:rPr>
              <a:t> adoption of EVs initially increase O3 and secondary PM2.5? What’s the level of EV market penetration needed to overcome this potential unintended consequence?</a:t>
            </a:r>
            <a:endParaRPr lang="en-US" dirty="0" smtClean="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ZEVs and NZEVs</a:t>
            </a:r>
            <a:r>
              <a:rPr lang="en-US" sz="1200" kern="1200" baseline="0" dirty="0" smtClean="0">
                <a:solidFill>
                  <a:schemeClr val="tx1"/>
                </a:solidFill>
                <a:effectLst/>
                <a:latin typeface="+mn-lt"/>
                <a:ea typeface="+mn-ea"/>
                <a:cs typeface="+mn-cs"/>
              </a:rPr>
              <a:t> have been advancing </a:t>
            </a:r>
            <a:r>
              <a:rPr lang="en-US" dirty="0" smtClean="0"/>
              <a:t>at a rapid pace over the last decade.</a:t>
            </a:r>
            <a:r>
              <a:rPr lang="en-US" baseline="0" dirty="0" smtClean="0"/>
              <a:t> </a:t>
            </a:r>
            <a:r>
              <a:rPr lang="en-US" dirty="0" smtClean="0"/>
              <a:t>Technology has matured enough</a:t>
            </a:r>
            <a:r>
              <a:rPr lang="en-US" baseline="0" dirty="0" smtClean="0"/>
              <a:t> to result in several vehicle products. Costs, especially that of battery, have come down considerably. These have then led to significant growth in ZEV population, especially electric vehicles (EVs).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majority of ZEVs </a:t>
            </a:r>
            <a:r>
              <a:rPr lang="en-US" sz="1200" kern="1200" dirty="0" smtClean="0">
                <a:solidFill>
                  <a:schemeClr val="tx1"/>
                </a:solidFill>
                <a:effectLst/>
                <a:latin typeface="+mn-lt"/>
                <a:ea typeface="+mn-ea"/>
                <a:cs typeface="+mn-cs"/>
              </a:rPr>
              <a:t>and NZEVs</a:t>
            </a:r>
            <a:r>
              <a:rPr lang="en-US" sz="1200" kern="1200" baseline="0" dirty="0" smtClean="0">
                <a:solidFill>
                  <a:schemeClr val="tx1"/>
                </a:solidFill>
                <a:effectLst/>
                <a:latin typeface="+mn-lt"/>
                <a:ea typeface="+mn-ea"/>
                <a:cs typeface="+mn-cs"/>
              </a:rPr>
              <a:t> </a:t>
            </a:r>
            <a:r>
              <a:rPr lang="en-US" dirty="0" smtClean="0"/>
              <a:t>on the roads today are BEVs and PHEVs. Fuel cell electric</a:t>
            </a:r>
            <a:r>
              <a:rPr lang="en-US" baseline="0" dirty="0" smtClean="0"/>
              <a:t> vehicles (FCEVs), while commercially available, haven’t been adopted as widely as BEVs and PHEVs.</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194975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types of ZEVs and NZEVs. Most of them are EVs</a:t>
            </a:r>
            <a:r>
              <a:rPr lang="en-US" baseline="0" dirty="0" smtClean="0"/>
              <a:t> including </a:t>
            </a:r>
            <a:r>
              <a:rPr lang="en-US" dirty="0" smtClean="0"/>
              <a:t>BEV, FCEV, and PHEV.</a:t>
            </a:r>
          </a:p>
          <a:p>
            <a:endParaRPr lang="en-US" baseline="0" dirty="0" smtClean="0"/>
          </a:p>
          <a:p>
            <a:r>
              <a:rPr lang="en-US" baseline="0" dirty="0" smtClean="0"/>
              <a:t>People are more familiar with EVs, especially in the light-duty sector (e.g., Tesla Model 3, Nissan LEAF, Chevy Volt). It may be less known that non-EVs and have near-zero emission as well. These include NGV and LPG vehicles which, to date, have been used primarily in heavy-duty sector such as refuse trucks, transit buses, and school buses.</a:t>
            </a:r>
          </a:p>
          <a:p>
            <a:endParaRPr lang="en-US" baseline="0" dirty="0" smtClean="0"/>
          </a:p>
          <a:p>
            <a:r>
              <a:rPr lang="en-US" baseline="0" dirty="0" smtClean="0"/>
              <a:t>Nevertheless, this lecture is focused on EVs, especially BEVs, as they are widely available and commonly found on the roads today.</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55742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BEV runs on electricity stored in the battery on the vehicle where the battery is charged by the electrical grid.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PHEV is</a:t>
            </a:r>
            <a:r>
              <a:rPr lang="en-US" baseline="0" dirty="0" smtClean="0"/>
              <a:t> similar to BEV, but it also has the traditional internal combustion engine (ICE). So, PHEV can run on the ICE like a regular vehicle when the battery runs out, but that means it will produce emissions during that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FCEV also runs on electricity, but </a:t>
            </a:r>
            <a:r>
              <a:rPr lang="en-US" dirty="0" smtClean="0"/>
              <a:t>the electricity comes from hydrogen stored on the vehicle that is converted by the fuel cell.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231155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Cumulative </a:t>
            </a:r>
            <a:r>
              <a:rPr lang="en-US" sz="1200" dirty="0" smtClean="0"/>
              <a:t>passenger EV sales </a:t>
            </a:r>
            <a:r>
              <a:rPr lang="en-US" sz="1200" dirty="0" smtClean="0"/>
              <a:t>globally have </a:t>
            </a:r>
            <a:r>
              <a:rPr lang="en-US" sz="1200" dirty="0" smtClean="0"/>
              <a:t>grown exponentially, surpassing 4 million in fall 2018.</a:t>
            </a:r>
            <a:r>
              <a:rPr lang="en-US" sz="1200" baseline="0" dirty="0" smtClean="0"/>
              <a:t> </a:t>
            </a:r>
            <a:r>
              <a:rPr lang="en-US" dirty="0" smtClean="0"/>
              <a:t>While it took 60 months to reach the first million EV sales (in late 2015), it took the fourth million just six months. China is driving this trend where it accounts for 37% of all passenger EV sales in the world since 2011, and around 99% of e-buses</a:t>
            </a:r>
            <a:r>
              <a:rPr lang="en-US"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Global passenger EV </a:t>
            </a:r>
            <a:r>
              <a:rPr lang="en-US" sz="1200" dirty="0" smtClean="0"/>
              <a:t>fleet is forecast </a:t>
            </a:r>
            <a:r>
              <a:rPr lang="en-US" sz="1200" dirty="0" smtClean="0"/>
              <a:t>to reach </a:t>
            </a:r>
            <a:r>
              <a:rPr lang="en-US" sz="1200" dirty="0" smtClean="0"/>
              <a:t>500 million </a:t>
            </a:r>
            <a:r>
              <a:rPr lang="en-US" sz="1200" dirty="0" smtClean="0"/>
              <a:t>by 2040, </a:t>
            </a:r>
            <a:r>
              <a:rPr lang="en-US" sz="1200" dirty="0" smtClean="0"/>
              <a:t>accounting for about 31% of the world’s passenger cars. </a:t>
            </a:r>
            <a:r>
              <a:rPr lang="en-US" dirty="0" smtClean="0"/>
              <a:t>The </a:t>
            </a:r>
            <a:r>
              <a:rPr lang="en-US" dirty="0" smtClean="0"/>
              <a:t>increase</a:t>
            </a:r>
            <a:r>
              <a:rPr lang="en-US" baseline="0" dirty="0" smtClean="0"/>
              <a:t> in EV sales will be a result of a drop in purchasing price driven primarily by the lower costs of battery.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78035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barriers for EV market penetration include:</a:t>
            </a:r>
          </a:p>
          <a:p>
            <a:pPr marL="171450" indent="-171450">
              <a:buFontTx/>
              <a:buChar char="-"/>
            </a:pPr>
            <a:r>
              <a:rPr lang="en-US" baseline="0" dirty="0" smtClean="0"/>
              <a:t>High cost or price as compared to ICE counterpart</a:t>
            </a:r>
          </a:p>
          <a:p>
            <a:pPr marL="171450" indent="-171450">
              <a:buFontTx/>
              <a:buChar char="-"/>
            </a:pPr>
            <a:r>
              <a:rPr lang="en-US" baseline="0" dirty="0" smtClean="0"/>
              <a:t>Short driving range, not sufficient for all types of trip</a:t>
            </a:r>
          </a:p>
          <a:p>
            <a:pPr marL="171450" indent="-171450">
              <a:buFontTx/>
              <a:buChar char="-"/>
            </a:pPr>
            <a:r>
              <a:rPr lang="en-US" baseline="0" dirty="0" smtClean="0"/>
              <a:t>Limited availability of public charging infrastructure, preventing trips far away from home</a:t>
            </a:r>
          </a:p>
          <a:p>
            <a:pPr marL="171450" indent="-171450">
              <a:buFontTx/>
              <a:buChar char="-"/>
            </a:pPr>
            <a:r>
              <a:rPr lang="en-US" baseline="0" dirty="0" smtClean="0"/>
              <a:t>Long charging time, requiring pre-planning of trips</a:t>
            </a:r>
          </a:p>
          <a:p>
            <a:pPr marL="0" indent="0">
              <a:buFontTx/>
              <a:buNone/>
            </a:pPr>
            <a:endParaRPr lang="en-US" baseline="0" dirty="0"/>
          </a:p>
          <a:p>
            <a:pPr marL="0" indent="0">
              <a:buFontTx/>
              <a:buNone/>
            </a:pPr>
            <a:r>
              <a:rPr lang="en-US" baseline="0" dirty="0" smtClean="0"/>
              <a:t>However, these barriers for the light-duty sector have been gradually overcome over the last </a:t>
            </a:r>
            <a:r>
              <a:rPr lang="en-US" baseline="0" dirty="0" smtClean="0"/>
              <a:t>decade.</a:t>
            </a:r>
          </a:p>
          <a:p>
            <a:pPr marL="171450" indent="-171450">
              <a:buFontTx/>
              <a:buChar char="-"/>
            </a:pPr>
            <a:r>
              <a:rPr lang="en-US" baseline="0" dirty="0" smtClean="0"/>
              <a:t>Now, there are multiple passenger EV models that have the range of 200+ miles and yet affordable.</a:t>
            </a:r>
          </a:p>
          <a:p>
            <a:pPr marL="171450" indent="-171450">
              <a:buFontTx/>
              <a:buChar char="-"/>
            </a:pPr>
            <a:r>
              <a:rPr lang="en-US" baseline="0" dirty="0" smtClean="0"/>
              <a:t>Also, there are more than 27,000 public EV charging stations throughout the U.S.</a:t>
            </a:r>
            <a:endParaRPr lang="en-US" baseline="0" dirty="0" smtClean="0"/>
          </a:p>
        </p:txBody>
      </p:sp>
      <p:sp>
        <p:nvSpPr>
          <p:cNvPr id="4" name="Slide Number Placeholder 3"/>
          <p:cNvSpPr>
            <a:spLocks noGrp="1"/>
          </p:cNvSpPr>
          <p:nvPr>
            <p:ph type="sldNum" sz="quarter" idx="10"/>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343920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t>
            </a:r>
            <a:r>
              <a:rPr lang="en-US" baseline="0" dirty="0" smtClean="0"/>
              <a:t> trucks are in the early phase of overcoming the same barriers as what EV cars have gone through.</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375263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Adoption</a:t>
            </a:r>
            <a:r>
              <a:rPr lang="en-US" baseline="0" dirty="0" smtClean="0"/>
              <a:t> of passenger EVs has been increasing. There have been studies on the demographic characteristics of EV adopters. Some findings include:</a:t>
            </a:r>
          </a:p>
          <a:p>
            <a:pPr marL="171450" indent="-171450">
              <a:buFontTx/>
              <a:buChar char="-"/>
            </a:pPr>
            <a:r>
              <a:rPr lang="en-US" dirty="0" smtClean="0"/>
              <a:t>Early adopters of EVs, at least in Sweden and Germany where the studied were conducted, tend to be predominantly male, young, wealthy, and college-educated.</a:t>
            </a:r>
          </a:p>
          <a:p>
            <a:pPr marL="171450" indent="-171450">
              <a:buFontTx/>
              <a:buChar char="-"/>
            </a:pPr>
            <a:r>
              <a:rPr lang="en-US" dirty="0" smtClean="0"/>
              <a:t>And</a:t>
            </a:r>
            <a:r>
              <a:rPr lang="en-US" baseline="0" dirty="0" smtClean="0"/>
              <a:t> due to the higher prices of EVs as compared to their ICE counterparts, it’s not surprising that people with high household income are more likely to adopt EVs than people with lower household income.</a:t>
            </a:r>
          </a:p>
          <a:p>
            <a:pPr marL="171450" indent="-171450">
              <a:buFontTx/>
              <a:buChar char="-"/>
            </a:pPr>
            <a:endParaRPr lang="en-US" baseline="0" dirty="0" smtClean="0"/>
          </a:p>
          <a:p>
            <a:pPr marL="0" indent="0">
              <a:buFontTx/>
              <a:buNone/>
            </a:pPr>
            <a:r>
              <a:rPr lang="en-US" baseline="0" dirty="0" smtClean="0"/>
              <a:t>For EV trucks:</a:t>
            </a:r>
          </a:p>
          <a:p>
            <a:pPr marL="171450" indent="-171450">
              <a:buFontTx/>
              <a:buChar char="-"/>
            </a:pPr>
            <a:r>
              <a:rPr lang="en-US" baseline="0" dirty="0" smtClean="0"/>
              <a:t>Early adopters tend to be large fleets that have financial capacity to purchase and try new technologies. Examples include the use of medium-duty (Classes 3-6) EVs in applications such as package delivery, fixed route transit, school bus, and utility.</a:t>
            </a:r>
          </a:p>
          <a:p>
            <a:pPr marL="171450" indent="-171450">
              <a:buFontTx/>
              <a:buChar char="-"/>
            </a:pPr>
            <a:r>
              <a:rPr lang="en-US" dirty="0" smtClean="0"/>
              <a:t>There have also been demonstrations of the use</a:t>
            </a:r>
            <a:r>
              <a:rPr lang="en-US" baseline="0" dirty="0" smtClean="0"/>
              <a:t> of </a:t>
            </a:r>
            <a:r>
              <a:rPr lang="en-US" dirty="0" smtClean="0"/>
              <a:t>heavy-duty (Classes 7-8) EVs in short haul applications such as drayage and regional distribution,</a:t>
            </a:r>
            <a:r>
              <a:rPr lang="en-US" baseline="0" dirty="0" smtClean="0"/>
              <a:t> which usually have limited daily mileage.</a:t>
            </a:r>
            <a:endParaRPr lang="en-US" dirty="0" smtClean="0"/>
          </a:p>
          <a:p>
            <a:pPr marL="171450" indent="-171450">
              <a:buFontTx/>
              <a:buChar char="-"/>
            </a:pP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4171242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anok@cert.ucr.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413774" cy="5061765"/>
          </a:xfrm>
        </p:spPr>
        <p:txBody>
          <a:bodyPr>
            <a:normAutofit lnSpcReduction="10000"/>
          </a:bodyPr>
          <a:lstStyle/>
          <a:p>
            <a:r>
              <a:rPr lang="en-US" dirty="0"/>
              <a:t>There are many EV-related policies and programs that can accelerate the adoption of EVs and the transition towards ZEVs.</a:t>
            </a:r>
          </a:p>
          <a:p>
            <a:r>
              <a:rPr lang="en-US" dirty="0" smtClean="0"/>
              <a:t>Targets</a:t>
            </a:r>
          </a:p>
          <a:p>
            <a:pPr lvl="1"/>
            <a:r>
              <a:rPr lang="en-US" dirty="0" smtClean="0"/>
              <a:t>Global </a:t>
            </a:r>
            <a:r>
              <a:rPr lang="en-US" dirty="0"/>
              <a:t>warming </a:t>
            </a:r>
            <a:r>
              <a:rPr lang="en-US" dirty="0" smtClean="0"/>
              <a:t>limits</a:t>
            </a:r>
          </a:p>
          <a:p>
            <a:pPr lvl="1"/>
            <a:r>
              <a:rPr lang="en-US" dirty="0" smtClean="0"/>
              <a:t>GHG emission targets</a:t>
            </a:r>
          </a:p>
          <a:p>
            <a:r>
              <a:rPr lang="en-US" dirty="0"/>
              <a:t>Regulations</a:t>
            </a:r>
          </a:p>
          <a:p>
            <a:pPr lvl="1"/>
            <a:r>
              <a:rPr lang="en-US" dirty="0" smtClean="0"/>
              <a:t>EV sales mandates for vehicle manufacturers</a:t>
            </a:r>
          </a:p>
          <a:p>
            <a:pPr lvl="1"/>
            <a:r>
              <a:rPr lang="en-US" dirty="0" smtClean="0"/>
              <a:t>EV purchase requirements for fleets</a:t>
            </a:r>
          </a:p>
          <a:p>
            <a:pPr lvl="1"/>
            <a:r>
              <a:rPr lang="en-US" dirty="0"/>
              <a:t>Low emission zones</a:t>
            </a:r>
          </a:p>
          <a:p>
            <a:r>
              <a:rPr lang="en-US" dirty="0" smtClean="0"/>
              <a:t>Incentives</a:t>
            </a:r>
          </a:p>
          <a:p>
            <a:pPr lvl="1"/>
            <a:r>
              <a:rPr lang="en-US" dirty="0" smtClean="0"/>
              <a:t>EV purchase incentives for individuals and fleets</a:t>
            </a:r>
          </a:p>
          <a:p>
            <a:pPr lvl="1"/>
            <a:r>
              <a:rPr lang="en-US" dirty="0" smtClean="0"/>
              <a:t>Carpool lane eligibility for EVs </a:t>
            </a:r>
          </a:p>
          <a:p>
            <a:endParaRPr lang="en-US" dirty="0" smtClean="0"/>
          </a:p>
          <a:p>
            <a:endParaRPr lang="en-US" dirty="0" smtClean="0"/>
          </a:p>
          <a:p>
            <a:pPr lvl="1"/>
            <a:endParaRPr lang="en-US" dirty="0" smtClean="0"/>
          </a:p>
          <a:p>
            <a:pPr lvl="1"/>
            <a:endParaRPr lang="en-US" dirty="0" smtClean="0"/>
          </a:p>
          <a:p>
            <a:endParaRPr lang="en-US" dirty="0" smtClean="0"/>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Examples of EV-related Policies and Programs</a:t>
            </a:r>
            <a:endParaRPr lang="en-US" dirty="0"/>
          </a:p>
        </p:txBody>
      </p:sp>
    </p:spTree>
    <p:extLst>
      <p:ext uri="{BB962C8B-B14F-4D97-AF65-F5344CB8AC3E}">
        <p14:creationId xmlns:p14="http://schemas.microsoft.com/office/powerpoint/2010/main" val="189321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6167653" cy="5272780"/>
          </a:xfrm>
        </p:spPr>
        <p:txBody>
          <a:bodyPr>
            <a:normAutofit/>
          </a:bodyPr>
          <a:lstStyle/>
          <a:p>
            <a:r>
              <a:rPr lang="en-US" dirty="0" smtClean="0"/>
              <a:t>LEZs around the world</a:t>
            </a:r>
          </a:p>
          <a:p>
            <a:pPr lvl="1"/>
            <a:r>
              <a:rPr lang="en-US" dirty="0" smtClean="0"/>
              <a:t>Europe </a:t>
            </a:r>
            <a:r>
              <a:rPr lang="en-US" dirty="0" smtClean="0">
                <a:sym typeface="Wingdings" panose="05000000000000000000" pitchFamily="2" charset="2"/>
              </a:rPr>
              <a:t> </a:t>
            </a:r>
            <a:r>
              <a:rPr lang="en-US" dirty="0" smtClean="0"/>
              <a:t>~250 </a:t>
            </a:r>
            <a:r>
              <a:rPr lang="en-US" dirty="0"/>
              <a:t>LEZs </a:t>
            </a:r>
            <a:r>
              <a:rPr lang="en-US" dirty="0" smtClean="0"/>
              <a:t>as </a:t>
            </a:r>
            <a:r>
              <a:rPr lang="en-US" dirty="0"/>
              <a:t>of </a:t>
            </a:r>
            <a:r>
              <a:rPr lang="en-US" dirty="0" smtClean="0"/>
              <a:t>2019</a:t>
            </a:r>
          </a:p>
          <a:p>
            <a:pPr lvl="1"/>
            <a:r>
              <a:rPr lang="en-US" dirty="0"/>
              <a:t>Asia </a:t>
            </a:r>
            <a:r>
              <a:rPr lang="en-US" dirty="0">
                <a:sym typeface="Wingdings" panose="05000000000000000000" pitchFamily="2" charset="2"/>
              </a:rPr>
              <a:t> </a:t>
            </a:r>
            <a:r>
              <a:rPr lang="en-US" dirty="0"/>
              <a:t>Tokyo, Japan; Seoul, South Korea; Beijing, China, Hong Kong, Singapore</a:t>
            </a:r>
          </a:p>
          <a:p>
            <a:pPr lvl="1"/>
            <a:r>
              <a:rPr lang="en-US" dirty="0"/>
              <a:t>Americas </a:t>
            </a:r>
            <a:r>
              <a:rPr lang="en-US" dirty="0">
                <a:sym typeface="Wingdings" panose="05000000000000000000" pitchFamily="2" charset="2"/>
              </a:rPr>
              <a:t> </a:t>
            </a:r>
            <a:r>
              <a:rPr lang="en-US" dirty="0"/>
              <a:t>Bogota, Columbia; Mexico City, Mexico</a:t>
            </a:r>
          </a:p>
          <a:p>
            <a:r>
              <a:rPr lang="en-US" dirty="0" smtClean="0"/>
              <a:t>Current LEZs vary greatly by, e.g.,</a:t>
            </a:r>
            <a:endParaRPr lang="en-US" dirty="0"/>
          </a:p>
          <a:p>
            <a:pPr lvl="1"/>
            <a:r>
              <a:rPr lang="en-US" dirty="0"/>
              <a:t>Area coverage</a:t>
            </a:r>
          </a:p>
          <a:p>
            <a:pPr lvl="1"/>
            <a:r>
              <a:rPr lang="en-US" dirty="0"/>
              <a:t>Vehicle types restricted</a:t>
            </a:r>
          </a:p>
          <a:p>
            <a:pPr lvl="1"/>
            <a:r>
              <a:rPr lang="en-US" dirty="0"/>
              <a:t>Required emission standards</a:t>
            </a:r>
          </a:p>
          <a:p>
            <a:pPr lvl="1"/>
            <a:r>
              <a:rPr lang="en-US" dirty="0"/>
              <a:t>Time/day/month LEZ is in effect</a:t>
            </a:r>
          </a:p>
          <a:p>
            <a:pPr lvl="1"/>
            <a:r>
              <a:rPr lang="en-US" dirty="0"/>
              <a:t>Entry fee and fine</a:t>
            </a:r>
          </a:p>
          <a:p>
            <a:pPr lvl="1"/>
            <a:r>
              <a:rPr lang="en-US" dirty="0"/>
              <a:t>Enforcement</a:t>
            </a:r>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Low Emission Zones</a:t>
            </a:r>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4587" y="1350759"/>
            <a:ext cx="4369213" cy="5045076"/>
          </a:xfrm>
          <a:prstGeom prst="rect">
            <a:avLst/>
          </a:prstGeom>
          <a:ln>
            <a:solidFill>
              <a:schemeClr val="tx1"/>
            </a:solidFill>
          </a:ln>
        </p:spPr>
      </p:pic>
      <p:sp>
        <p:nvSpPr>
          <p:cNvPr id="5" name="Rectangle 4"/>
          <p:cNvSpPr/>
          <p:nvPr/>
        </p:nvSpPr>
        <p:spPr>
          <a:xfrm>
            <a:off x="6984587" y="6399464"/>
            <a:ext cx="3197437" cy="230832"/>
          </a:xfrm>
          <a:prstGeom prst="rect">
            <a:avLst/>
          </a:prstGeom>
        </p:spPr>
        <p:txBody>
          <a:bodyPr wrap="square">
            <a:spAutoFit/>
          </a:bodyPr>
          <a:lstStyle/>
          <a:p>
            <a:pPr marL="0" marR="0" fontAlgn="base">
              <a:spcBef>
                <a:spcPts val="0"/>
              </a:spcBef>
              <a:spcAft>
                <a:spcPts val="0"/>
              </a:spcAft>
            </a:pPr>
            <a:r>
              <a:rPr lang="en-US" sz="9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Source: </a:t>
            </a:r>
            <a:r>
              <a:rPr lang="en-US" sz="900" kern="12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McGrath (2019)</a:t>
            </a:r>
            <a:endParaRPr lang="en-US" sz="9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7040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Ultra Low and Zero Emission Zones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682"/>
          <a:stretch/>
        </p:blipFill>
        <p:spPr>
          <a:xfrm>
            <a:off x="331209" y="1968996"/>
            <a:ext cx="6501746" cy="39653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612" y="1968996"/>
            <a:ext cx="4780989" cy="3965322"/>
          </a:xfrm>
          <a:prstGeom prst="rect">
            <a:avLst/>
          </a:prstGeom>
        </p:spPr>
      </p:pic>
      <p:sp>
        <p:nvSpPr>
          <p:cNvPr id="7" name="TextBox 6"/>
          <p:cNvSpPr txBox="1"/>
          <p:nvPr/>
        </p:nvSpPr>
        <p:spPr>
          <a:xfrm>
            <a:off x="1047751" y="1405697"/>
            <a:ext cx="5071696" cy="369332"/>
          </a:xfrm>
          <a:prstGeom prst="rect">
            <a:avLst/>
          </a:prstGeom>
          <a:noFill/>
        </p:spPr>
        <p:txBody>
          <a:bodyPr wrap="square" rtlCol="0">
            <a:spAutoFit/>
          </a:bodyPr>
          <a:lstStyle/>
          <a:p>
            <a:pPr algn="ctr"/>
            <a:r>
              <a:rPr lang="en-US" b="1" u="sng" dirty="0" smtClean="0"/>
              <a:t>Ultra Low Emission Zone in London</a:t>
            </a:r>
            <a:endParaRPr lang="en-US" b="1" u="sng" dirty="0"/>
          </a:p>
        </p:txBody>
      </p:sp>
      <p:sp>
        <p:nvSpPr>
          <p:cNvPr id="8" name="TextBox 7"/>
          <p:cNvSpPr txBox="1"/>
          <p:nvPr/>
        </p:nvSpPr>
        <p:spPr>
          <a:xfrm>
            <a:off x="7107612" y="1403275"/>
            <a:ext cx="4780989" cy="369332"/>
          </a:xfrm>
          <a:prstGeom prst="rect">
            <a:avLst/>
          </a:prstGeom>
          <a:noFill/>
        </p:spPr>
        <p:txBody>
          <a:bodyPr wrap="square" rtlCol="0">
            <a:spAutoFit/>
          </a:bodyPr>
          <a:lstStyle/>
          <a:p>
            <a:pPr algn="ctr"/>
            <a:r>
              <a:rPr lang="en-US" b="1" u="sng" dirty="0" smtClean="0"/>
              <a:t>“Green Zones” in San Francisco</a:t>
            </a:r>
            <a:endParaRPr lang="en-US" b="1" u="sng" dirty="0"/>
          </a:p>
        </p:txBody>
      </p:sp>
      <p:sp>
        <p:nvSpPr>
          <p:cNvPr id="9" name="Rectangle 8"/>
          <p:cNvSpPr/>
          <p:nvPr/>
        </p:nvSpPr>
        <p:spPr>
          <a:xfrm>
            <a:off x="7107612" y="5957764"/>
            <a:ext cx="3481705" cy="230832"/>
          </a:xfrm>
          <a:prstGeom prst="rect">
            <a:avLst/>
          </a:prstGeom>
        </p:spPr>
        <p:txBody>
          <a:bodyPr wrap="square">
            <a:spAutoFit/>
          </a:bodyPr>
          <a:lstStyle/>
          <a:p>
            <a:pPr marL="0" marR="0" fontAlgn="base">
              <a:spcBef>
                <a:spcPts val="0"/>
              </a:spcBef>
              <a:spcAft>
                <a:spcPts val="0"/>
              </a:spcAft>
            </a:pPr>
            <a:r>
              <a:rPr lang="en-US" sz="9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Source: San Francisco Municipal Transportation </a:t>
            </a:r>
            <a:r>
              <a:rPr lang="en-US" sz="900" kern="12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Agency (2019)</a:t>
            </a:r>
            <a:endParaRPr lang="en-US" sz="9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10" name="Rectangle 9"/>
          <p:cNvSpPr/>
          <p:nvPr/>
        </p:nvSpPr>
        <p:spPr>
          <a:xfrm>
            <a:off x="331208" y="5957764"/>
            <a:ext cx="3197437" cy="230832"/>
          </a:xfrm>
          <a:prstGeom prst="rect">
            <a:avLst/>
          </a:prstGeom>
        </p:spPr>
        <p:txBody>
          <a:bodyPr wrap="square">
            <a:spAutoFit/>
          </a:bodyPr>
          <a:lstStyle/>
          <a:p>
            <a:pPr marL="0" marR="0" fontAlgn="base">
              <a:spcBef>
                <a:spcPts val="0"/>
              </a:spcBef>
              <a:spcAft>
                <a:spcPts val="0"/>
              </a:spcAft>
            </a:pPr>
            <a:r>
              <a:rPr lang="en-US" sz="9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Source: Transport for </a:t>
            </a:r>
            <a:r>
              <a:rPr lang="en-US" sz="900" kern="1200" dirty="0" smtClean="0">
                <a:solidFill>
                  <a:srgbClr val="000000"/>
                </a:solidFill>
                <a:effectLst/>
                <a:latin typeface="Arial" panose="020B0604020202020204" pitchFamily="34" charset="0"/>
                <a:ea typeface="SimSun" panose="02010600030101010101" pitchFamily="2" charset="-122"/>
                <a:cs typeface="Arial" panose="020B0604020202020204" pitchFamily="34" charset="0"/>
              </a:rPr>
              <a:t>London (2020)</a:t>
            </a:r>
            <a:endParaRPr lang="en-US" sz="9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3025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3" y="1585220"/>
            <a:ext cx="11128882" cy="5061765"/>
          </a:xfrm>
        </p:spPr>
        <p:txBody>
          <a:bodyPr/>
          <a:lstStyle/>
          <a:p>
            <a:r>
              <a:rPr lang="en-US" dirty="0" smtClean="0"/>
              <a:t>No tailpipe emission</a:t>
            </a:r>
          </a:p>
          <a:p>
            <a:pPr lvl="1"/>
            <a:r>
              <a:rPr lang="en-US" dirty="0" smtClean="0"/>
              <a:t>No exposure to pollutant emissions from tailpipe</a:t>
            </a:r>
          </a:p>
          <a:p>
            <a:pPr lvl="1"/>
            <a:r>
              <a:rPr lang="en-US" dirty="0" smtClean="0"/>
              <a:t>No carbon monoxide poisoning</a:t>
            </a:r>
          </a:p>
          <a:p>
            <a:r>
              <a:rPr lang="en-US" dirty="0" smtClean="0"/>
              <a:t>No exposure to evaporative emissions in garage and at gas stations</a:t>
            </a:r>
          </a:p>
          <a:p>
            <a:r>
              <a:rPr lang="en-US" dirty="0" smtClean="0"/>
              <a:t>Reduced noise pollution</a:t>
            </a:r>
          </a:p>
          <a:p>
            <a:r>
              <a:rPr lang="en-US" dirty="0" smtClean="0"/>
              <a:t>Other benefits</a:t>
            </a:r>
          </a:p>
          <a:p>
            <a:pPr lvl="1"/>
            <a:r>
              <a:rPr lang="en-US" dirty="0" smtClean="0"/>
              <a:t>Energy efficiency – Higher energy conversion rate</a:t>
            </a:r>
          </a:p>
          <a:p>
            <a:pPr lvl="1"/>
            <a:r>
              <a:rPr lang="en-US" dirty="0" smtClean="0"/>
              <a:t>Performance – Faster acceleration and smoother ride</a:t>
            </a:r>
          </a:p>
          <a:p>
            <a:pPr lvl="1"/>
            <a:r>
              <a:rPr lang="en-US" dirty="0" smtClean="0"/>
              <a:t>Safety – Lower center of gravity, less likely to roll over</a:t>
            </a:r>
          </a:p>
          <a:p>
            <a:pPr lvl="1"/>
            <a:r>
              <a:rPr lang="en-US" dirty="0" smtClean="0"/>
              <a:t>Cost – Lower maintenance costs</a:t>
            </a:r>
          </a:p>
          <a:p>
            <a:pPr lvl="1"/>
            <a:r>
              <a:rPr lang="en-US" dirty="0"/>
              <a:t>Energy independence – Electricity is a domestic energy </a:t>
            </a:r>
            <a:r>
              <a:rPr lang="en-US" dirty="0" smtClean="0"/>
              <a:t>source.</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Environmental and Health Benefits of EVs</a:t>
            </a:r>
            <a:endParaRPr lang="en-US" dirty="0"/>
          </a:p>
        </p:txBody>
      </p:sp>
    </p:spTree>
    <p:extLst>
      <p:ext uri="{BB962C8B-B14F-4D97-AF65-F5344CB8AC3E}">
        <p14:creationId xmlns:p14="http://schemas.microsoft.com/office/powerpoint/2010/main" val="2561540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3" y="1585220"/>
            <a:ext cx="11128882" cy="1146257"/>
          </a:xfrm>
        </p:spPr>
        <p:txBody>
          <a:bodyPr/>
          <a:lstStyle/>
          <a:p>
            <a:r>
              <a:rPr lang="en-US" dirty="0"/>
              <a:t>Model </a:t>
            </a:r>
            <a:r>
              <a:rPr lang="en-US" dirty="0" smtClean="0"/>
              <a:t>traffic-related air pollution at </a:t>
            </a:r>
            <a:r>
              <a:rPr lang="en-US" dirty="0"/>
              <a:t>high spatial </a:t>
            </a:r>
            <a:r>
              <a:rPr lang="en-US" dirty="0" smtClean="0"/>
              <a:t>resolution.</a:t>
            </a:r>
          </a:p>
          <a:p>
            <a:r>
              <a:rPr lang="en-US" dirty="0" smtClean="0"/>
              <a:t>Estimate premature deaths prevented for various EV adoption scenarios.</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201400" cy="931207"/>
          </a:xfrm>
        </p:spPr>
        <p:txBody>
          <a:bodyPr>
            <a:normAutofit/>
          </a:bodyPr>
          <a:lstStyle/>
          <a:p>
            <a:r>
              <a:rPr lang="en-US" dirty="0"/>
              <a:t>Case Study – Greater </a:t>
            </a:r>
            <a:r>
              <a:rPr lang="en-US" dirty="0" smtClean="0"/>
              <a:t>Toronto and Hamilton Area</a:t>
            </a:r>
            <a:endParaRPr lang="en-US" dirty="0"/>
          </a:p>
        </p:txBody>
      </p:sp>
      <p:pic>
        <p:nvPicPr>
          <p:cNvPr id="4" name="Picture 3"/>
          <p:cNvPicPr>
            <a:picLocks noChangeAspect="1"/>
          </p:cNvPicPr>
          <p:nvPr/>
        </p:nvPicPr>
        <p:blipFill>
          <a:blip r:embed="rId3"/>
          <a:stretch>
            <a:fillRect/>
          </a:stretch>
        </p:blipFill>
        <p:spPr>
          <a:xfrm>
            <a:off x="950619" y="2696308"/>
            <a:ext cx="2896748" cy="3821356"/>
          </a:xfrm>
          <a:prstGeom prst="rect">
            <a:avLst/>
          </a:prstGeom>
        </p:spPr>
      </p:pic>
      <p:pic>
        <p:nvPicPr>
          <p:cNvPr id="5" name="Picture 4"/>
          <p:cNvPicPr>
            <a:picLocks noChangeAspect="1"/>
          </p:cNvPicPr>
          <p:nvPr/>
        </p:nvPicPr>
        <p:blipFill>
          <a:blip r:embed="rId4"/>
          <a:stretch>
            <a:fillRect/>
          </a:stretch>
        </p:blipFill>
        <p:spPr>
          <a:xfrm>
            <a:off x="4883133" y="2696308"/>
            <a:ext cx="6470667" cy="3821356"/>
          </a:xfrm>
          <a:prstGeom prst="rect">
            <a:avLst/>
          </a:prstGeom>
        </p:spPr>
      </p:pic>
      <p:sp>
        <p:nvSpPr>
          <p:cNvPr id="6" name="Right Arrow 5"/>
          <p:cNvSpPr/>
          <p:nvPr/>
        </p:nvSpPr>
        <p:spPr>
          <a:xfrm>
            <a:off x="4039669" y="4366663"/>
            <a:ext cx="679938" cy="480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7934" y="6517664"/>
            <a:ext cx="4166436" cy="230832"/>
          </a:xfrm>
          <a:prstGeom prst="rect">
            <a:avLst/>
          </a:prstGeom>
        </p:spPr>
        <p:txBody>
          <a:bodyPr wrap="square">
            <a:spAutoFit/>
          </a:bodyPr>
          <a:lstStyle/>
          <a:p>
            <a:pPr fontAlgn="base"/>
            <a:r>
              <a:rPr lang="en-US" sz="9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Source: </a:t>
            </a:r>
            <a:r>
              <a:rPr lang="en-US" sz="900" dirty="0"/>
              <a:t>Environmental </a:t>
            </a:r>
            <a:r>
              <a:rPr lang="en-US" sz="900" dirty="0" err="1"/>
              <a:t>Defence</a:t>
            </a:r>
            <a:r>
              <a:rPr lang="en-US" sz="900" dirty="0"/>
              <a:t> and the Ontario Public, Health </a:t>
            </a:r>
            <a:r>
              <a:rPr lang="en-US" sz="900" dirty="0" smtClean="0"/>
              <a:t>Association (2020)</a:t>
            </a:r>
            <a:endParaRPr lang="en-US" sz="900" dirty="0"/>
          </a:p>
        </p:txBody>
      </p:sp>
      <p:sp>
        <p:nvSpPr>
          <p:cNvPr id="8" name="Rectangle 7"/>
          <p:cNvSpPr/>
          <p:nvPr/>
        </p:nvSpPr>
        <p:spPr>
          <a:xfrm>
            <a:off x="4883133" y="6517664"/>
            <a:ext cx="4166436" cy="230832"/>
          </a:xfrm>
          <a:prstGeom prst="rect">
            <a:avLst/>
          </a:prstGeom>
        </p:spPr>
        <p:txBody>
          <a:bodyPr wrap="square">
            <a:spAutoFit/>
          </a:bodyPr>
          <a:lstStyle/>
          <a:p>
            <a:pPr fontAlgn="base"/>
            <a:r>
              <a:rPr lang="en-US" sz="9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Source: </a:t>
            </a:r>
            <a:r>
              <a:rPr lang="en-US" sz="900" dirty="0"/>
              <a:t>Environmental </a:t>
            </a:r>
            <a:r>
              <a:rPr lang="en-US" sz="900" dirty="0" err="1"/>
              <a:t>Defence</a:t>
            </a:r>
            <a:r>
              <a:rPr lang="en-US" sz="900" dirty="0"/>
              <a:t> and the Ontario Public, Health </a:t>
            </a:r>
            <a:r>
              <a:rPr lang="en-US" sz="900" dirty="0" smtClean="0"/>
              <a:t>Association (2020)</a:t>
            </a:r>
            <a:endParaRPr lang="en-US" sz="900" dirty="0"/>
          </a:p>
        </p:txBody>
      </p:sp>
    </p:spTree>
    <p:extLst>
      <p:ext uri="{BB962C8B-B14F-4D97-AF65-F5344CB8AC3E}">
        <p14:creationId xmlns:p14="http://schemas.microsoft.com/office/powerpoint/2010/main" val="116981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3860574" cy="5038318"/>
          </a:xfrm>
        </p:spPr>
        <p:txBody>
          <a:bodyPr>
            <a:normAutofit fontScale="92500" lnSpcReduction="10000"/>
          </a:bodyPr>
          <a:lstStyle/>
          <a:p>
            <a:r>
              <a:rPr lang="en-US" dirty="0" smtClean="0"/>
              <a:t>Evaluation after </a:t>
            </a:r>
            <a:r>
              <a:rPr lang="en-US" dirty="0"/>
              <a:t>six months </a:t>
            </a:r>
            <a:r>
              <a:rPr lang="en-US" dirty="0" smtClean="0"/>
              <a:t>(Greater London Authority, 2019) showed reductions in </a:t>
            </a:r>
            <a:r>
              <a:rPr lang="en-US" dirty="0"/>
              <a:t>emissions from motor vehicles inside the </a:t>
            </a:r>
            <a:r>
              <a:rPr lang="en-US" dirty="0" smtClean="0"/>
              <a:t>zone.</a:t>
            </a:r>
          </a:p>
          <a:p>
            <a:pPr lvl="1"/>
            <a:r>
              <a:rPr lang="en-US" dirty="0" smtClean="0"/>
              <a:t>31% for NOx</a:t>
            </a:r>
          </a:p>
          <a:p>
            <a:pPr lvl="1"/>
            <a:r>
              <a:rPr lang="en-US" dirty="0" smtClean="0"/>
              <a:t>13% for PM2.5</a:t>
            </a:r>
          </a:p>
          <a:p>
            <a:pPr lvl="1"/>
            <a:r>
              <a:rPr lang="en-US" dirty="0" smtClean="0"/>
              <a:t>4</a:t>
            </a:r>
            <a:r>
              <a:rPr lang="en-US" dirty="0"/>
              <a:t>% for CO2</a:t>
            </a:r>
          </a:p>
          <a:p>
            <a:r>
              <a:rPr lang="en-US" dirty="0" smtClean="0"/>
              <a:t>The </a:t>
            </a:r>
            <a:r>
              <a:rPr lang="en-US" dirty="0"/>
              <a:t>reduction in NOx emission also helped contribute to the drop in </a:t>
            </a:r>
            <a:r>
              <a:rPr lang="en-US" dirty="0" smtClean="0"/>
              <a:t>measured NO2 </a:t>
            </a:r>
            <a:r>
              <a:rPr lang="en-US" dirty="0"/>
              <a:t>concentration by 29</a:t>
            </a:r>
            <a:r>
              <a:rPr lang="en-US" dirty="0" smtClean="0"/>
              <a:t>%.</a:t>
            </a:r>
            <a:endParaRPr lang="en-US" sz="1600" dirty="0"/>
          </a:p>
          <a:p>
            <a:endParaRPr lang="en-US" dirty="0" smtClean="0"/>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199" y="211167"/>
            <a:ext cx="10955215" cy="931207"/>
          </a:xfrm>
        </p:spPr>
        <p:txBody>
          <a:bodyPr>
            <a:normAutofit/>
          </a:bodyPr>
          <a:lstStyle/>
          <a:p>
            <a:r>
              <a:rPr lang="en-US" dirty="0" smtClean="0"/>
              <a:t>Case Study – London’s Ultra Low Emission Zone</a:t>
            </a:r>
            <a:endParaRPr lang="en-US" dirty="0"/>
          </a:p>
        </p:txBody>
      </p:sp>
      <p:pic>
        <p:nvPicPr>
          <p:cNvPr id="4" name="Picture 3"/>
          <p:cNvPicPr>
            <a:picLocks noChangeAspect="1"/>
          </p:cNvPicPr>
          <p:nvPr/>
        </p:nvPicPr>
        <p:blipFill>
          <a:blip r:embed="rId3"/>
          <a:stretch>
            <a:fillRect/>
          </a:stretch>
        </p:blipFill>
        <p:spPr>
          <a:xfrm>
            <a:off x="4783015" y="1701867"/>
            <a:ext cx="6807444" cy="4009103"/>
          </a:xfrm>
          <a:prstGeom prst="rect">
            <a:avLst/>
          </a:prstGeom>
        </p:spPr>
      </p:pic>
      <p:sp>
        <p:nvSpPr>
          <p:cNvPr id="6" name="Rectangle 5"/>
          <p:cNvSpPr/>
          <p:nvPr/>
        </p:nvSpPr>
        <p:spPr>
          <a:xfrm>
            <a:off x="4783015" y="5710970"/>
            <a:ext cx="3481705" cy="230832"/>
          </a:xfrm>
          <a:prstGeom prst="rect">
            <a:avLst/>
          </a:prstGeom>
        </p:spPr>
        <p:txBody>
          <a:bodyPr wrap="square">
            <a:spAutoFit/>
          </a:bodyPr>
          <a:lstStyle/>
          <a:p>
            <a:pPr fontAlgn="base"/>
            <a:r>
              <a:rPr lang="en-US" sz="900" kern="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Source: </a:t>
            </a:r>
            <a:r>
              <a:rPr lang="en-US" sz="900" dirty="0">
                <a:latin typeface="Arial" panose="020B0604020202020204" pitchFamily="34" charset="0"/>
                <a:ea typeface="SimSun" panose="02010600030101010101" pitchFamily="2" charset="-122"/>
                <a:cs typeface="Times New Roman" panose="02020603050405020304" pitchFamily="18" charset="0"/>
              </a:rPr>
              <a:t>Greater London </a:t>
            </a:r>
            <a:r>
              <a:rPr lang="en-US" sz="900" dirty="0" smtClean="0">
                <a:latin typeface="Arial" panose="020B0604020202020204" pitchFamily="34" charset="0"/>
                <a:ea typeface="SimSun" panose="02010600030101010101" pitchFamily="2" charset="-122"/>
                <a:cs typeface="Times New Roman" panose="02020603050405020304" pitchFamily="18" charset="0"/>
              </a:rPr>
              <a:t>Authority (2019)</a:t>
            </a:r>
            <a:endParaRPr lang="en-US" sz="900" dirty="0"/>
          </a:p>
        </p:txBody>
      </p:sp>
    </p:spTree>
    <p:extLst>
      <p:ext uri="{BB962C8B-B14F-4D97-AF65-F5344CB8AC3E}">
        <p14:creationId xmlns:p14="http://schemas.microsoft.com/office/powerpoint/2010/main" val="3838399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1"/>
            <a:ext cx="11046820" cy="4862472"/>
          </a:xfrm>
        </p:spPr>
        <p:txBody>
          <a:bodyPr>
            <a:normAutofit/>
          </a:bodyPr>
          <a:lstStyle/>
          <a:p>
            <a:r>
              <a:rPr lang="en-US" dirty="0" smtClean="0"/>
              <a:t>Emissions from </a:t>
            </a:r>
            <a:r>
              <a:rPr lang="en-US" dirty="0"/>
              <a:t>electricity generation</a:t>
            </a:r>
            <a:r>
              <a:rPr lang="en-US" dirty="0" smtClean="0"/>
              <a:t>, depending on the sources</a:t>
            </a:r>
          </a:p>
          <a:p>
            <a:pPr lvl="1"/>
            <a:r>
              <a:rPr lang="en-US" dirty="0" err="1" smtClean="0"/>
              <a:t>Peaker</a:t>
            </a:r>
            <a:r>
              <a:rPr lang="en-US" dirty="0" smtClean="0"/>
              <a:t> plants</a:t>
            </a:r>
          </a:p>
          <a:p>
            <a:pPr lvl="2"/>
            <a:r>
              <a:rPr lang="en-US" dirty="0" smtClean="0"/>
              <a:t>Produce significant NOx emissions, especially during startups</a:t>
            </a:r>
          </a:p>
          <a:p>
            <a:pPr lvl="2"/>
            <a:r>
              <a:rPr lang="en-US" dirty="0" smtClean="0"/>
              <a:t>Impact local air quality and health of nearby communities</a:t>
            </a:r>
          </a:p>
          <a:p>
            <a:r>
              <a:rPr lang="en-US" dirty="0" smtClean="0"/>
              <a:t>Unexpected increase in secondary pollutants</a:t>
            </a:r>
          </a:p>
          <a:p>
            <a:pPr lvl="1"/>
            <a:r>
              <a:rPr lang="en-US" dirty="0" smtClean="0"/>
              <a:t>Ozone</a:t>
            </a:r>
          </a:p>
          <a:p>
            <a:pPr lvl="1"/>
            <a:r>
              <a:rPr lang="en-US" dirty="0" smtClean="0"/>
              <a:t>Secondary particulate matter</a:t>
            </a:r>
          </a:p>
          <a:p>
            <a:r>
              <a:rPr lang="en-US" dirty="0" smtClean="0"/>
              <a:t>Other considerations</a:t>
            </a:r>
          </a:p>
          <a:p>
            <a:pPr lvl="1"/>
            <a:r>
              <a:rPr lang="en-US" dirty="0" smtClean="0"/>
              <a:t>Safety </a:t>
            </a:r>
            <a:r>
              <a:rPr lang="en-US" dirty="0"/>
              <a:t>issue </a:t>
            </a:r>
            <a:r>
              <a:rPr lang="en-US" dirty="0" smtClean="0"/>
              <a:t>for pedestrians and bicyclists due </a:t>
            </a:r>
            <a:r>
              <a:rPr lang="en-US" dirty="0"/>
              <a:t>to </a:t>
            </a:r>
            <a:r>
              <a:rPr lang="en-US" dirty="0" smtClean="0"/>
              <a:t>EV’s lack </a:t>
            </a:r>
            <a:r>
              <a:rPr lang="en-US" dirty="0"/>
              <a:t>of noise</a:t>
            </a:r>
          </a:p>
          <a:p>
            <a:pPr lvl="1"/>
            <a:r>
              <a:rPr lang="en-US" dirty="0"/>
              <a:t>Battery </a:t>
            </a:r>
            <a:r>
              <a:rPr lang="en-US" dirty="0" smtClean="0"/>
              <a:t>recycling/disposal</a:t>
            </a:r>
          </a:p>
          <a:p>
            <a:endParaRPr lang="en-US" dirty="0" smtClean="0"/>
          </a:p>
          <a:p>
            <a:endParaRPr lang="en-US" dirty="0" smtClean="0"/>
          </a:p>
          <a:p>
            <a:pPr lvl="1"/>
            <a:endParaRPr lang="en-US" dirty="0" smtClean="0"/>
          </a:p>
          <a:p>
            <a:pPr lvl="1"/>
            <a:endParaRPr lang="en-US" dirty="0" smtClean="0"/>
          </a:p>
          <a:p>
            <a:endParaRPr lang="en-US" dirty="0" smtClean="0"/>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Potential Unintended Consequences</a:t>
            </a:r>
            <a:endParaRPr lang="en-US" dirty="0"/>
          </a:p>
        </p:txBody>
      </p:sp>
    </p:spTree>
    <p:extLst>
      <p:ext uri="{BB962C8B-B14F-4D97-AF65-F5344CB8AC3E}">
        <p14:creationId xmlns:p14="http://schemas.microsoft.com/office/powerpoint/2010/main" val="397452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5372851" cy="5061765"/>
          </a:xfrm>
        </p:spPr>
        <p:txBody>
          <a:bodyPr/>
          <a:lstStyle/>
          <a:p>
            <a:r>
              <a:rPr lang="en-US" dirty="0" smtClean="0"/>
              <a:t>Direct emissions</a:t>
            </a:r>
          </a:p>
          <a:p>
            <a:pPr lvl="1"/>
            <a:r>
              <a:rPr lang="en-US" dirty="0" smtClean="0"/>
              <a:t>Tailpipe emissions </a:t>
            </a:r>
          </a:p>
          <a:p>
            <a:pPr lvl="1"/>
            <a:r>
              <a:rPr lang="en-US" dirty="0" smtClean="0"/>
              <a:t>Evaporative emissions</a:t>
            </a:r>
          </a:p>
          <a:p>
            <a:pPr lvl="1"/>
            <a:r>
              <a:rPr lang="en-US" dirty="0" smtClean="0"/>
              <a:t>Break wear and tire wear emissions</a:t>
            </a:r>
          </a:p>
          <a:p>
            <a:r>
              <a:rPr lang="en-US" dirty="0" smtClean="0"/>
              <a:t>Life-cycle (</a:t>
            </a:r>
            <a:r>
              <a:rPr lang="en-US" dirty="0"/>
              <a:t>or </a:t>
            </a:r>
            <a:r>
              <a:rPr lang="en-US" dirty="0" smtClean="0"/>
              <a:t>“well-to-wheel”) </a:t>
            </a:r>
            <a:r>
              <a:rPr lang="en-US" dirty="0"/>
              <a:t>emissions</a:t>
            </a:r>
            <a:endParaRPr lang="en-US" dirty="0" smtClean="0"/>
          </a:p>
          <a:p>
            <a:pPr lvl="1"/>
            <a:r>
              <a:rPr lang="en-US" dirty="0" smtClean="0"/>
              <a:t>Also </a:t>
            </a:r>
            <a:r>
              <a:rPr lang="en-US" dirty="0"/>
              <a:t>include emissions related to </a:t>
            </a:r>
            <a:r>
              <a:rPr lang="en-US" dirty="0" smtClean="0"/>
              <a:t>production, processing, distribution, use, and recycling/disposal of fuel and vehicle</a:t>
            </a:r>
          </a:p>
          <a:p>
            <a:pPr lvl="1"/>
            <a:r>
              <a:rPr lang="en-US" dirty="0" smtClean="0"/>
              <a:t>Depends on the mix of electricity generation sources</a:t>
            </a:r>
          </a:p>
          <a:p>
            <a:pPr lvl="1"/>
            <a:endParaRPr lang="en-US" dirty="0" smtClean="0"/>
          </a:p>
          <a:p>
            <a:endParaRPr lang="en-US" dirty="0" smtClean="0"/>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Emissions from Vehicles</a:t>
            </a:r>
            <a:endParaRPr lang="en-US" dirty="0"/>
          </a:p>
        </p:txBody>
      </p:sp>
      <p:pic>
        <p:nvPicPr>
          <p:cNvPr id="5" name="Picture 4"/>
          <p:cNvPicPr>
            <a:picLocks noChangeAspect="1"/>
          </p:cNvPicPr>
          <p:nvPr/>
        </p:nvPicPr>
        <p:blipFill rotWithShape="1">
          <a:blip r:embed="rId3"/>
          <a:srcRect t="8973"/>
          <a:stretch/>
        </p:blipFill>
        <p:spPr>
          <a:xfrm>
            <a:off x="6469673" y="2019370"/>
            <a:ext cx="5071696" cy="3540265"/>
          </a:xfrm>
          <a:prstGeom prst="rect">
            <a:avLst/>
          </a:prstGeom>
        </p:spPr>
      </p:pic>
      <p:sp>
        <p:nvSpPr>
          <p:cNvPr id="6" name="TextBox 5"/>
          <p:cNvSpPr txBox="1"/>
          <p:nvPr/>
        </p:nvSpPr>
        <p:spPr>
          <a:xfrm>
            <a:off x="6469673" y="1585220"/>
            <a:ext cx="5071696" cy="369332"/>
          </a:xfrm>
          <a:prstGeom prst="rect">
            <a:avLst/>
          </a:prstGeom>
          <a:noFill/>
        </p:spPr>
        <p:txBody>
          <a:bodyPr wrap="square" rtlCol="0">
            <a:spAutoFit/>
          </a:bodyPr>
          <a:lstStyle/>
          <a:p>
            <a:pPr algn="ctr"/>
            <a:r>
              <a:rPr lang="en-US" b="1" u="sng" dirty="0" smtClean="0"/>
              <a:t>Electricity Source - U.S. Average </a:t>
            </a:r>
            <a:endParaRPr lang="en-US" b="1" u="sng" dirty="0"/>
          </a:p>
        </p:txBody>
      </p:sp>
      <p:sp>
        <p:nvSpPr>
          <p:cNvPr id="7" name="Rectangle 6"/>
          <p:cNvSpPr/>
          <p:nvPr/>
        </p:nvSpPr>
        <p:spPr>
          <a:xfrm>
            <a:off x="6469673" y="5559634"/>
            <a:ext cx="2627435" cy="230832"/>
          </a:xfrm>
          <a:prstGeom prst="rect">
            <a:avLst/>
          </a:prstGeom>
        </p:spPr>
        <p:txBody>
          <a:bodyPr wrap="square">
            <a:spAutoFit/>
          </a:bodyPr>
          <a:lstStyle/>
          <a:p>
            <a:r>
              <a:rPr lang="en-US" sz="900" dirty="0" smtClean="0"/>
              <a:t>Source</a:t>
            </a:r>
            <a:r>
              <a:rPr lang="en-US" sz="900" dirty="0"/>
              <a:t>: </a:t>
            </a:r>
            <a:r>
              <a:rPr lang="en-US" sz="900" dirty="0"/>
              <a:t>U.S. Department of Energy (</a:t>
            </a:r>
            <a:r>
              <a:rPr lang="en-US" sz="900" dirty="0" smtClean="0"/>
              <a:t>2020b)</a:t>
            </a:r>
            <a:endParaRPr lang="en-US" sz="900" dirty="0"/>
          </a:p>
        </p:txBody>
      </p:sp>
    </p:spTree>
    <p:extLst>
      <p:ext uri="{BB962C8B-B14F-4D97-AF65-F5344CB8AC3E}">
        <p14:creationId xmlns:p14="http://schemas.microsoft.com/office/powerpoint/2010/main" val="2978964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Electricity Sources and Life-Cycle Emissions</a:t>
            </a:r>
            <a:endParaRPr lang="en-US" dirty="0"/>
          </a:p>
        </p:txBody>
      </p:sp>
      <p:sp>
        <p:nvSpPr>
          <p:cNvPr id="6" name="TextBox 5"/>
          <p:cNvSpPr txBox="1"/>
          <p:nvPr/>
        </p:nvSpPr>
        <p:spPr>
          <a:xfrm>
            <a:off x="1201613" y="2386295"/>
            <a:ext cx="3042138" cy="369332"/>
          </a:xfrm>
          <a:prstGeom prst="rect">
            <a:avLst/>
          </a:prstGeom>
          <a:noFill/>
        </p:spPr>
        <p:txBody>
          <a:bodyPr wrap="square" rtlCol="0">
            <a:spAutoFit/>
          </a:bodyPr>
          <a:lstStyle/>
          <a:p>
            <a:pPr algn="ctr"/>
            <a:r>
              <a:rPr lang="en-US" b="1" u="sng" dirty="0" smtClean="0"/>
              <a:t>California</a:t>
            </a:r>
            <a:endParaRPr lang="en-US" b="1" u="sng" dirty="0"/>
          </a:p>
        </p:txBody>
      </p:sp>
      <p:pic>
        <p:nvPicPr>
          <p:cNvPr id="8" name="Picture 7"/>
          <p:cNvPicPr>
            <a:picLocks noChangeAspect="1"/>
          </p:cNvPicPr>
          <p:nvPr/>
        </p:nvPicPr>
        <p:blipFill rotWithShape="1">
          <a:blip r:embed="rId3"/>
          <a:srcRect t="12037"/>
          <a:stretch/>
        </p:blipFill>
        <p:spPr>
          <a:xfrm>
            <a:off x="3952877" y="4022995"/>
            <a:ext cx="6115050" cy="2752836"/>
          </a:xfrm>
          <a:prstGeom prst="rect">
            <a:avLst/>
          </a:prstGeom>
        </p:spPr>
      </p:pic>
      <p:pic>
        <p:nvPicPr>
          <p:cNvPr id="7" name="Picture 6"/>
          <p:cNvPicPr>
            <a:picLocks noChangeAspect="1"/>
          </p:cNvPicPr>
          <p:nvPr/>
        </p:nvPicPr>
        <p:blipFill rotWithShape="1">
          <a:blip r:embed="rId4"/>
          <a:srcRect t="12299"/>
          <a:stretch/>
        </p:blipFill>
        <p:spPr>
          <a:xfrm>
            <a:off x="3952877" y="1200990"/>
            <a:ext cx="6115050" cy="2739943"/>
          </a:xfrm>
          <a:prstGeom prst="rect">
            <a:avLst/>
          </a:prstGeom>
        </p:spPr>
      </p:pic>
      <p:sp>
        <p:nvSpPr>
          <p:cNvPr id="9" name="TextBox 8"/>
          <p:cNvSpPr txBox="1"/>
          <p:nvPr/>
        </p:nvSpPr>
        <p:spPr>
          <a:xfrm>
            <a:off x="1201613" y="5214747"/>
            <a:ext cx="3042138" cy="369332"/>
          </a:xfrm>
          <a:prstGeom prst="rect">
            <a:avLst/>
          </a:prstGeom>
          <a:noFill/>
        </p:spPr>
        <p:txBody>
          <a:bodyPr wrap="square" rtlCol="0">
            <a:spAutoFit/>
          </a:bodyPr>
          <a:lstStyle/>
          <a:p>
            <a:pPr algn="ctr"/>
            <a:r>
              <a:rPr lang="en-US" b="1" u="sng" dirty="0" smtClean="0"/>
              <a:t>West Virginia</a:t>
            </a:r>
            <a:endParaRPr lang="en-US" b="1" u="sng" dirty="0"/>
          </a:p>
        </p:txBody>
      </p:sp>
      <p:sp>
        <p:nvSpPr>
          <p:cNvPr id="10" name="Rectangle 9"/>
          <p:cNvSpPr/>
          <p:nvPr/>
        </p:nvSpPr>
        <p:spPr>
          <a:xfrm>
            <a:off x="3952876" y="3705409"/>
            <a:ext cx="2627435" cy="230832"/>
          </a:xfrm>
          <a:prstGeom prst="rect">
            <a:avLst/>
          </a:prstGeom>
        </p:spPr>
        <p:txBody>
          <a:bodyPr wrap="square">
            <a:spAutoFit/>
          </a:bodyPr>
          <a:lstStyle/>
          <a:p>
            <a:r>
              <a:rPr lang="en-US" sz="900" dirty="0" smtClean="0"/>
              <a:t>Source</a:t>
            </a:r>
            <a:r>
              <a:rPr lang="en-US" sz="900" dirty="0"/>
              <a:t>: </a:t>
            </a:r>
            <a:r>
              <a:rPr lang="en-US" sz="900" dirty="0"/>
              <a:t>U.S. Department of Energy (</a:t>
            </a:r>
            <a:r>
              <a:rPr lang="en-US" sz="900" dirty="0" smtClean="0"/>
              <a:t>2020b)</a:t>
            </a:r>
            <a:endParaRPr lang="en-US" sz="900" dirty="0"/>
          </a:p>
        </p:txBody>
      </p:sp>
      <p:sp>
        <p:nvSpPr>
          <p:cNvPr id="13" name="Rectangle 12"/>
          <p:cNvSpPr/>
          <p:nvPr/>
        </p:nvSpPr>
        <p:spPr>
          <a:xfrm>
            <a:off x="3952875" y="6544999"/>
            <a:ext cx="2627435" cy="230832"/>
          </a:xfrm>
          <a:prstGeom prst="rect">
            <a:avLst/>
          </a:prstGeom>
        </p:spPr>
        <p:txBody>
          <a:bodyPr wrap="square">
            <a:spAutoFit/>
          </a:bodyPr>
          <a:lstStyle/>
          <a:p>
            <a:r>
              <a:rPr lang="en-US" sz="900" dirty="0" smtClean="0"/>
              <a:t>Source</a:t>
            </a:r>
            <a:r>
              <a:rPr lang="en-US" sz="900" dirty="0"/>
              <a:t>: </a:t>
            </a:r>
            <a:r>
              <a:rPr lang="en-US" sz="900" dirty="0"/>
              <a:t>U.S. Department of Energy (</a:t>
            </a:r>
            <a:r>
              <a:rPr lang="en-US" sz="900" dirty="0" smtClean="0"/>
              <a:t>2020b)</a:t>
            </a:r>
            <a:endParaRPr lang="en-US" sz="900" dirty="0"/>
          </a:p>
        </p:txBody>
      </p:sp>
    </p:spTree>
    <p:extLst>
      <p:ext uri="{BB962C8B-B14F-4D97-AF65-F5344CB8AC3E}">
        <p14:creationId xmlns:p14="http://schemas.microsoft.com/office/powerpoint/2010/main" val="11629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smtClean="0"/>
              <a:t>EVs, especially BEVs and PHEVs, make up the majority of ZEVs and NZEVs.</a:t>
            </a:r>
          </a:p>
          <a:p>
            <a:r>
              <a:rPr lang="en-US" dirty="0" smtClean="0"/>
              <a:t>EV </a:t>
            </a:r>
            <a:r>
              <a:rPr lang="en-US" dirty="0"/>
              <a:t>population are growing </a:t>
            </a:r>
            <a:r>
              <a:rPr lang="en-US" dirty="0" smtClean="0"/>
              <a:t>fast, as spurred by a variety of EV-related incentives and regulations.</a:t>
            </a:r>
            <a:endParaRPr lang="en-US" dirty="0"/>
          </a:p>
          <a:p>
            <a:r>
              <a:rPr lang="en-US" dirty="0" smtClean="0"/>
              <a:t>EV </a:t>
            </a:r>
            <a:r>
              <a:rPr lang="en-US" dirty="0"/>
              <a:t>cars have gradually overcome market barriers over the last </a:t>
            </a:r>
            <a:r>
              <a:rPr lang="en-US" dirty="0" smtClean="0"/>
              <a:t>decade while EV </a:t>
            </a:r>
            <a:r>
              <a:rPr lang="en-US" dirty="0"/>
              <a:t>trucks are currently going through that phase.</a:t>
            </a:r>
          </a:p>
          <a:p>
            <a:r>
              <a:rPr lang="en-US" dirty="0"/>
              <a:t>EVs </a:t>
            </a:r>
            <a:r>
              <a:rPr lang="en-US" dirty="0" smtClean="0"/>
              <a:t>can help solve energy, climate, environmental, and health problems, but not congestion problem.</a:t>
            </a:r>
          </a:p>
          <a:p>
            <a:r>
              <a:rPr lang="en-US" dirty="0" smtClean="0"/>
              <a:t>EVs </a:t>
            </a:r>
            <a:r>
              <a:rPr lang="en-US" dirty="0"/>
              <a:t>need clean electricity from renewable </a:t>
            </a:r>
            <a:r>
              <a:rPr lang="en-US" dirty="0" smtClean="0"/>
              <a:t>sources to </a:t>
            </a:r>
            <a:r>
              <a:rPr lang="en-US" dirty="0"/>
              <a:t>minimize </a:t>
            </a:r>
            <a:r>
              <a:rPr lang="en-US" dirty="0" smtClean="0"/>
              <a:t>their life-cycle emissions.</a:t>
            </a:r>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501" y="177302"/>
            <a:ext cx="10893566" cy="931207"/>
          </a:xfrm>
        </p:spPr>
        <p:txBody>
          <a:bodyPr>
            <a:noAutofit/>
          </a:bodyPr>
          <a:lstStyle/>
          <a:p>
            <a:r>
              <a:rPr lang="en-US" sz="4000" dirty="0"/>
              <a:t>Lecture #56: Alternative and Emerging Technologies—Zero and Near-Zero Emission Vehicles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308324"/>
          </a:xfrm>
          <a:prstGeom prst="rect">
            <a:avLst/>
          </a:prstGeom>
          <a:noFill/>
        </p:spPr>
        <p:txBody>
          <a:bodyPr wrap="square" rtlCol="0">
            <a:spAutoFit/>
          </a:bodyPr>
          <a:lstStyle/>
          <a:p>
            <a:pPr algn="ctr"/>
            <a:r>
              <a:rPr lang="en-US" sz="2400" b="1" dirty="0" smtClean="0"/>
              <a:t>Kanok Boriboonsomsin</a:t>
            </a:r>
            <a:endParaRPr lang="en-US" sz="2400" b="1" dirty="0"/>
          </a:p>
          <a:p>
            <a:pPr algn="ctr"/>
            <a:r>
              <a:rPr lang="en-US" sz="2400" b="1" dirty="0"/>
              <a:t>College of Engineering – Center for Environmental Research and Technology</a:t>
            </a:r>
          </a:p>
          <a:p>
            <a:pPr algn="ctr"/>
            <a:r>
              <a:rPr lang="en-US" sz="2400" b="1" dirty="0" smtClean="0"/>
              <a:t>University of California at Riverside</a:t>
            </a:r>
            <a:endParaRPr lang="en-US" sz="2400" b="1" dirty="0"/>
          </a:p>
          <a:p>
            <a:pPr algn="ctr"/>
            <a:r>
              <a:rPr lang="en-US" sz="2400" b="1" dirty="0" smtClean="0">
                <a:hlinkClick r:id="rId3"/>
              </a:rPr>
              <a:t>kanok@cert.ucr.edu</a:t>
            </a:r>
            <a:r>
              <a:rPr lang="en-US" sz="2400" b="1" dirty="0" smtClean="0"/>
              <a:t>, 951-781-5792</a:t>
            </a:r>
            <a:endParaRPr lang="en-US" sz="2400" b="1" dirty="0"/>
          </a:p>
          <a:p>
            <a:pPr algn="ctr"/>
            <a:r>
              <a:rPr lang="en-US" sz="2400" b="1" dirty="0"/>
              <a:t>The author declares that there is no conflict of </a:t>
            </a:r>
            <a:r>
              <a:rPr lang="en-US" sz="2400" b="1" dirty="0" smtClean="0"/>
              <a:t>interest.</a:t>
            </a:r>
            <a:endParaRPr lang="en-US" sz="2400" b="1" dirty="0"/>
          </a:p>
          <a:p>
            <a:pPr algn="ctr"/>
            <a:r>
              <a:rPr lang="en-US" sz="2400" b="1" dirty="0"/>
              <a:t>Lecture Track(s): </a:t>
            </a:r>
            <a:r>
              <a:rPr lang="en-US" sz="2400" b="1" dirty="0" smtClean="0"/>
              <a: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smtClean="0"/>
              <a:t>ZEVs and refueling infrastructure in medium- and heavy-duty sector</a:t>
            </a:r>
          </a:p>
          <a:p>
            <a:pPr lvl="1"/>
            <a:r>
              <a:rPr lang="en-US" dirty="0" smtClean="0"/>
              <a:t>Technical viability, operational feasibility, economic workability</a:t>
            </a:r>
          </a:p>
          <a:p>
            <a:pPr lvl="1"/>
            <a:r>
              <a:rPr lang="en-US" dirty="0"/>
              <a:t>Fleet adoption and market penetration</a:t>
            </a:r>
          </a:p>
          <a:p>
            <a:pPr lvl="1"/>
            <a:r>
              <a:rPr lang="en-US" dirty="0" smtClean="0"/>
              <a:t>Suitable ZEV technologies for different applications and duty cycles</a:t>
            </a:r>
          </a:p>
          <a:p>
            <a:pPr lvl="1"/>
            <a:r>
              <a:rPr lang="en-US" dirty="0" smtClean="0"/>
              <a:t>Impact on electricity demand and supply (e.g., electrical grid)</a:t>
            </a:r>
          </a:p>
          <a:p>
            <a:r>
              <a:rPr lang="en-US" dirty="0" smtClean="0"/>
              <a:t>Life-cycle assessment of ZEVs</a:t>
            </a:r>
          </a:p>
          <a:p>
            <a:pPr lvl="1"/>
            <a:r>
              <a:rPr lang="en-US" dirty="0" smtClean="0"/>
              <a:t>Going beyond GHG emissions to also include pollutant emissions</a:t>
            </a:r>
          </a:p>
          <a:p>
            <a:pPr lvl="1"/>
            <a:r>
              <a:rPr lang="en-US" dirty="0" smtClean="0"/>
              <a:t>Going beyond emissions to also consider public health and welfare</a:t>
            </a:r>
          </a:p>
          <a:p>
            <a:r>
              <a:rPr lang="en-US" dirty="0" smtClean="0"/>
              <a:t>Air quality and health benefits of ZEV adoption</a:t>
            </a:r>
          </a:p>
          <a:p>
            <a:pPr lvl="1"/>
            <a:r>
              <a:rPr lang="en-US" dirty="0"/>
              <a:t>Validation </a:t>
            </a:r>
            <a:r>
              <a:rPr lang="en-US" dirty="0" smtClean="0"/>
              <a:t>through real-world measurements</a:t>
            </a:r>
          </a:p>
          <a:p>
            <a:pPr lvl="1"/>
            <a:r>
              <a:rPr lang="en-US" dirty="0" smtClean="0"/>
              <a:t>Impact on secondary pollutants in intermediate term</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42019" cy="4771129"/>
          </a:xfrm>
        </p:spPr>
        <p:txBody>
          <a:bodyPr/>
          <a:lstStyle/>
          <a:p>
            <a:r>
              <a:rPr lang="en-US" dirty="0" smtClean="0"/>
              <a:t>EV population are growing fast.</a:t>
            </a:r>
          </a:p>
          <a:p>
            <a:pPr lvl="1"/>
            <a:r>
              <a:rPr lang="en-US" dirty="0" smtClean="0"/>
              <a:t>They will account for a large portion of vehicle population in the near future.</a:t>
            </a:r>
          </a:p>
          <a:p>
            <a:r>
              <a:rPr lang="en-US" dirty="0" smtClean="0"/>
              <a:t>EV cars have gradually overcome market barriers over the last decade.</a:t>
            </a:r>
          </a:p>
          <a:p>
            <a:pPr lvl="1"/>
            <a:r>
              <a:rPr lang="en-US" dirty="0" smtClean="0"/>
              <a:t>EV trucks are currently going through that phase.</a:t>
            </a:r>
          </a:p>
          <a:p>
            <a:r>
              <a:rPr lang="en-US" dirty="0" smtClean="0"/>
              <a:t>EVs have many environmental, health, and several other benefits.</a:t>
            </a:r>
          </a:p>
          <a:p>
            <a:pPr lvl="1"/>
            <a:r>
              <a:rPr lang="en-US" dirty="0" smtClean="0"/>
              <a:t>There are a few potential unintended consequences that should be considered.</a:t>
            </a:r>
          </a:p>
          <a:p>
            <a:r>
              <a:rPr lang="en-US" dirty="0" smtClean="0"/>
              <a:t>EVs need clean electricity from renewable sources.</a:t>
            </a:r>
          </a:p>
          <a:p>
            <a:pPr lvl="1"/>
            <a:r>
              <a:rPr lang="en-US" dirty="0" smtClean="0"/>
              <a:t>To minimize life-cycle emissions</a:t>
            </a:r>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5114942" cy="4771129"/>
          </a:xfrm>
        </p:spPr>
        <p:txBody>
          <a:bodyPr>
            <a:normAutofit/>
          </a:bodyPr>
          <a:lstStyle/>
          <a:p>
            <a:r>
              <a:rPr lang="en-US" dirty="0"/>
              <a:t>BEV –</a:t>
            </a:r>
            <a:r>
              <a:rPr lang="en-US" dirty="0" smtClean="0"/>
              <a:t> </a:t>
            </a:r>
            <a:r>
              <a:rPr lang="en-US" dirty="0"/>
              <a:t>Battery electric vehicle</a:t>
            </a:r>
          </a:p>
          <a:p>
            <a:r>
              <a:rPr lang="en-US" dirty="0" smtClean="0"/>
              <a:t>CO2 – Carbon dioxide</a:t>
            </a:r>
          </a:p>
          <a:p>
            <a:r>
              <a:rPr lang="en-US" dirty="0" smtClean="0"/>
              <a:t>EV </a:t>
            </a:r>
            <a:r>
              <a:rPr lang="en-US" dirty="0"/>
              <a:t>– Electric vehicle</a:t>
            </a:r>
          </a:p>
          <a:p>
            <a:r>
              <a:rPr lang="en-US" dirty="0"/>
              <a:t>FCEV </a:t>
            </a:r>
            <a:r>
              <a:rPr lang="en-US" dirty="0" smtClean="0"/>
              <a:t>– Fuel </a:t>
            </a:r>
            <a:r>
              <a:rPr lang="en-US" dirty="0"/>
              <a:t>cell electric vehicle</a:t>
            </a:r>
          </a:p>
          <a:p>
            <a:r>
              <a:rPr lang="en-US" dirty="0" smtClean="0"/>
              <a:t>GHG – Greenhouse gas</a:t>
            </a:r>
          </a:p>
          <a:p>
            <a:r>
              <a:rPr lang="en-US" dirty="0" smtClean="0"/>
              <a:t>NO2 – Nitrogen dioxide</a:t>
            </a:r>
          </a:p>
          <a:p>
            <a:r>
              <a:rPr lang="en-US" dirty="0" smtClean="0"/>
              <a:t>NOx – Nitrogen oxides</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
        <p:nvSpPr>
          <p:cNvPr id="4" name="Content Placeholder 1">
            <a:extLst>
              <a:ext uri="{FF2B5EF4-FFF2-40B4-BE49-F238E27FC236}">
                <a16:creationId xmlns:a16="http://schemas.microsoft.com/office/drawing/2014/main" id="{EC950E73-8740-47EE-BCBE-F8CE20A3A3B8}"/>
              </a:ext>
            </a:extLst>
          </p:cNvPr>
          <p:cNvSpPr txBox="1">
            <a:spLocks/>
          </p:cNvSpPr>
          <p:nvPr/>
        </p:nvSpPr>
        <p:spPr>
          <a:xfrm>
            <a:off x="6127489" y="1585219"/>
            <a:ext cx="579488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NZEV – Near-zero emission vehicle</a:t>
            </a:r>
          </a:p>
          <a:p>
            <a:r>
              <a:rPr lang="en-US" dirty="0" smtClean="0"/>
              <a:t>LEZ – Low emission zone</a:t>
            </a:r>
          </a:p>
          <a:p>
            <a:r>
              <a:rPr lang="en-US" dirty="0" smtClean="0"/>
              <a:t>LPG – Propane</a:t>
            </a:r>
          </a:p>
          <a:p>
            <a:r>
              <a:rPr lang="en-US" dirty="0" smtClean="0"/>
              <a:t>NGV – Natural gas vehicle</a:t>
            </a:r>
          </a:p>
          <a:p>
            <a:r>
              <a:rPr lang="en-US" dirty="0" smtClean="0"/>
              <a:t>PHEV – Plug-in hybrid electric vehicle </a:t>
            </a:r>
          </a:p>
          <a:p>
            <a:r>
              <a:rPr lang="en-US" dirty="0" smtClean="0"/>
              <a:t>PM2.5 – Fine particulate matter</a:t>
            </a:r>
          </a:p>
          <a:p>
            <a:r>
              <a:rPr lang="en-US" dirty="0" smtClean="0"/>
              <a:t>ZEV – Zero emission vehicle</a:t>
            </a:r>
          </a:p>
          <a:p>
            <a:endParaRPr lang="en-US" dirty="0"/>
          </a:p>
        </p:txBody>
      </p:sp>
    </p:spTree>
    <p:extLst>
      <p:ext uri="{BB962C8B-B14F-4D97-AF65-F5344CB8AC3E}">
        <p14:creationId xmlns:p14="http://schemas.microsoft.com/office/powerpoint/2010/main" val="2079423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492370" y="1418492"/>
            <a:ext cx="11441722" cy="4806463"/>
          </a:xfrm>
        </p:spPr>
        <p:txBody>
          <a:bodyPr>
            <a:noAutofit/>
          </a:bodyPr>
          <a:lstStyle/>
          <a:p>
            <a:r>
              <a:rPr lang="en-US" sz="1800" dirty="0"/>
              <a:t>Auto Alliance, 2020. Advanced </a:t>
            </a:r>
            <a:r>
              <a:rPr lang="en-US" sz="1800" dirty="0" smtClean="0"/>
              <a:t>technology vehicle sales dashboard</a:t>
            </a:r>
            <a:r>
              <a:rPr lang="en-US" sz="1800" dirty="0" smtClean="0"/>
              <a:t>. https</a:t>
            </a:r>
            <a:r>
              <a:rPr lang="en-US" sz="1800" dirty="0"/>
              <a:t>://autoalliance.org/energy-environment/advanced-technology-vehicle-sales-dashboard</a:t>
            </a:r>
            <a:r>
              <a:rPr lang="en-US" sz="1800" dirty="0" smtClean="0"/>
              <a:t>/.</a:t>
            </a:r>
            <a:endParaRPr lang="en-US" sz="1800" dirty="0"/>
          </a:p>
          <a:p>
            <a:r>
              <a:rPr lang="en-US" sz="1800" dirty="0" smtClean="0"/>
              <a:t>Bloomberg NEF, 2018</a:t>
            </a:r>
            <a:r>
              <a:rPr lang="en-US" sz="1800" dirty="0"/>
              <a:t>. Cumulative </a:t>
            </a:r>
            <a:r>
              <a:rPr lang="en-US" sz="1800" dirty="0" smtClean="0"/>
              <a:t>global </a:t>
            </a:r>
            <a:r>
              <a:rPr lang="en-US" sz="1800" dirty="0"/>
              <a:t>EV </a:t>
            </a:r>
            <a:r>
              <a:rPr lang="en-US" sz="1800" dirty="0" smtClean="0"/>
              <a:t>sales hit </a:t>
            </a:r>
            <a:r>
              <a:rPr lang="en-US" sz="1800" dirty="0"/>
              <a:t>4 </a:t>
            </a:r>
            <a:r>
              <a:rPr lang="en-US" sz="1800" dirty="0" smtClean="0"/>
              <a:t>million</a:t>
            </a:r>
            <a:r>
              <a:rPr lang="en-US" sz="1800" dirty="0"/>
              <a:t>. </a:t>
            </a:r>
            <a:r>
              <a:rPr lang="en-US" sz="1800" dirty="0" smtClean="0"/>
              <a:t>August 30, https</a:t>
            </a:r>
            <a:r>
              <a:rPr lang="en-US" sz="1800" dirty="0"/>
              <a:t>://about.bnef.com/blog/cumulative-global-ev-sales-hit-4-million</a:t>
            </a:r>
            <a:r>
              <a:rPr lang="en-US" sz="1800" dirty="0" smtClean="0"/>
              <a:t>/.</a:t>
            </a:r>
          </a:p>
          <a:p>
            <a:r>
              <a:rPr lang="en-US" sz="1800" dirty="0"/>
              <a:t>Bloomberg NEF, </a:t>
            </a:r>
            <a:r>
              <a:rPr lang="en-US" sz="1800" dirty="0" smtClean="0"/>
              <a:t>2020. Electric vehicle outlook 2020: Executive summary. </a:t>
            </a:r>
            <a:r>
              <a:rPr lang="en-US" sz="1800" dirty="0"/>
              <a:t>August 30, https://bnef.turtl.co/story/evo-2020/?teaser=yes.</a:t>
            </a:r>
          </a:p>
          <a:p>
            <a:r>
              <a:rPr lang="en-US" sz="1800" dirty="0" err="1" smtClean="0"/>
              <a:t>Gaton</a:t>
            </a:r>
            <a:r>
              <a:rPr lang="en-US" sz="1800" dirty="0"/>
              <a:t>, B., 2018. The ICE age is over: Why battery cars will beat hybrids and fuel </a:t>
            </a:r>
            <a:r>
              <a:rPr lang="en-US" sz="1800" dirty="0" smtClean="0"/>
              <a:t>cells. </a:t>
            </a:r>
            <a:r>
              <a:rPr lang="en-US" sz="1800" dirty="0"/>
              <a:t>November 14, https://thedriven.io/2018/11/14/the-ice-age-is-over-why-battery-cars-will-beat-hybrids-and-fuel-cells</a:t>
            </a:r>
            <a:r>
              <a:rPr lang="en-US" sz="1800" dirty="0" smtClean="0"/>
              <a:t>/.</a:t>
            </a:r>
            <a:endParaRPr lang="en-US" sz="1800" dirty="0"/>
          </a:p>
          <a:p>
            <a:r>
              <a:rPr lang="en-US" sz="1800" dirty="0" smtClean="0"/>
              <a:t>International </a:t>
            </a:r>
            <a:r>
              <a:rPr lang="en-US" sz="1800" dirty="0" smtClean="0"/>
              <a:t>Energy Agency, 2019. Global EV outlook 2019. </a:t>
            </a:r>
            <a:r>
              <a:rPr lang="en-US" sz="1800" dirty="0"/>
              <a:t>May, https://</a:t>
            </a:r>
            <a:r>
              <a:rPr lang="en-US" sz="1800" dirty="0" smtClean="0"/>
              <a:t>www.iea.org/reports/global-ev-outlook-2019.</a:t>
            </a:r>
            <a:endParaRPr lang="en-US" sz="1800" dirty="0" smtClean="0"/>
          </a:p>
          <a:p>
            <a:r>
              <a:rPr lang="en-US" sz="1800" dirty="0"/>
              <a:t>Environmental </a:t>
            </a:r>
            <a:r>
              <a:rPr lang="en-US" sz="1800" dirty="0" err="1"/>
              <a:t>Defence</a:t>
            </a:r>
            <a:r>
              <a:rPr lang="en-US" sz="1800" dirty="0"/>
              <a:t> and the Ontario </a:t>
            </a:r>
            <a:r>
              <a:rPr lang="en-US" sz="1800" dirty="0" smtClean="0"/>
              <a:t>Public </a:t>
            </a:r>
            <a:r>
              <a:rPr lang="en-US" sz="1800" dirty="0"/>
              <a:t>Health Association, 2020. Clearing the </a:t>
            </a:r>
            <a:r>
              <a:rPr lang="en-US" sz="1800" dirty="0" smtClean="0"/>
              <a:t>Air: How </a:t>
            </a:r>
            <a:r>
              <a:rPr lang="en-US" sz="1800" dirty="0"/>
              <a:t>electric vehicles and cleaner trucks </a:t>
            </a:r>
            <a:r>
              <a:rPr lang="en-US" sz="1800" dirty="0" smtClean="0"/>
              <a:t>can reduce </a:t>
            </a:r>
            <a:r>
              <a:rPr lang="en-US" sz="1800" dirty="0"/>
              <a:t>pollution, improve health and save </a:t>
            </a:r>
            <a:r>
              <a:rPr lang="en-US" sz="1800" dirty="0" smtClean="0"/>
              <a:t>lives in </a:t>
            </a:r>
            <a:r>
              <a:rPr lang="en-US" sz="1800" dirty="0"/>
              <a:t>the Greater Toronto and Hamilton </a:t>
            </a:r>
            <a:r>
              <a:rPr lang="en-US" sz="1800" dirty="0" smtClean="0"/>
              <a:t>Area, Stakeholder report, June.</a:t>
            </a:r>
          </a:p>
          <a:p>
            <a:r>
              <a:rPr lang="en-US" sz="1800" dirty="0"/>
              <a:t>Greater London </a:t>
            </a:r>
            <a:r>
              <a:rPr lang="en-US" sz="1800" dirty="0" smtClean="0"/>
              <a:t>Authority, 2019. </a:t>
            </a:r>
            <a:r>
              <a:rPr lang="en-US" sz="1800" dirty="0"/>
              <a:t>Central London Ultra Low Emission Zone – Six Month Report. </a:t>
            </a:r>
            <a:r>
              <a:rPr lang="en-US" sz="1800" dirty="0" smtClean="0"/>
              <a:t>October, https</a:t>
            </a:r>
            <a:r>
              <a:rPr lang="en-US" sz="1800" dirty="0"/>
              <a:t>://www.london.gov.uk/sites/default/files/ulez_six_month_evaluation_report_final_oct.pdf</a:t>
            </a:r>
            <a:r>
              <a:rPr lang="en-US" sz="1800" dirty="0" smtClean="0"/>
              <a:t>.</a:t>
            </a:r>
          </a:p>
          <a:p>
            <a:r>
              <a:rPr lang="en-US" sz="1800" dirty="0" err="1"/>
              <a:t>Langbroek</a:t>
            </a:r>
            <a:r>
              <a:rPr lang="en-US" sz="1800" dirty="0"/>
              <a:t>, J. H., Franklin, J. P., &amp; </a:t>
            </a:r>
            <a:r>
              <a:rPr lang="en-US" sz="1800" dirty="0" err="1"/>
              <a:t>Susilo</a:t>
            </a:r>
            <a:r>
              <a:rPr lang="en-US" sz="1800" dirty="0"/>
              <a:t>, Y. O., 2017. Electric vehicle users and their travel patterns in Greater Stockholm. </a:t>
            </a:r>
            <a:r>
              <a:rPr lang="en-US" sz="1800" i="1" dirty="0"/>
              <a:t>Transportation Research Part D: Transport and Environment</a:t>
            </a:r>
            <a:r>
              <a:rPr lang="en-US" sz="1800" dirty="0"/>
              <a:t>, </a:t>
            </a:r>
            <a:r>
              <a:rPr lang="en-US" sz="1800" i="1" dirty="0"/>
              <a:t>52</a:t>
            </a:r>
            <a:r>
              <a:rPr lang="en-US" sz="1800" dirty="0"/>
              <a:t>, 98-111</a:t>
            </a:r>
            <a:r>
              <a:rPr lang="en-US" sz="1800" dirty="0" smtClean="0"/>
              <a:t>.</a:t>
            </a:r>
            <a:endParaRPr lang="en-US" sz="18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6370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492370" y="1359876"/>
            <a:ext cx="11441722" cy="5193323"/>
          </a:xfrm>
        </p:spPr>
        <p:txBody>
          <a:bodyPr>
            <a:noAutofit/>
          </a:bodyPr>
          <a:lstStyle/>
          <a:p>
            <a:r>
              <a:rPr lang="en-US" sz="1800" dirty="0"/>
              <a:t>McGrath, M., 2019. ULEZ: How does London's new emissions zone compare</a:t>
            </a:r>
            <a:r>
              <a:rPr lang="en-US" sz="1800" dirty="0" smtClean="0"/>
              <a:t>? </a:t>
            </a:r>
            <a:r>
              <a:rPr lang="en-US" sz="1800" dirty="0"/>
              <a:t>April 8, https://</a:t>
            </a:r>
            <a:r>
              <a:rPr lang="en-US" sz="1800" dirty="0" smtClean="0"/>
              <a:t>www.bbc.com/news/science-environment-47816360.</a:t>
            </a:r>
            <a:endParaRPr lang="en-US" sz="1800" dirty="0"/>
          </a:p>
          <a:p>
            <a:r>
              <a:rPr lang="en-US" sz="1800" dirty="0" err="1" smtClean="0"/>
              <a:t>Plötz</a:t>
            </a:r>
            <a:r>
              <a:rPr lang="en-US" sz="1800" dirty="0"/>
              <a:t>, P., Schneider, U., </a:t>
            </a:r>
            <a:r>
              <a:rPr lang="en-US" sz="1800" dirty="0" err="1"/>
              <a:t>Globisch</a:t>
            </a:r>
            <a:r>
              <a:rPr lang="en-US" sz="1800" dirty="0"/>
              <a:t>, J., &amp; </a:t>
            </a:r>
            <a:r>
              <a:rPr lang="en-US" sz="1800" dirty="0" err="1"/>
              <a:t>Dütschke</a:t>
            </a:r>
            <a:r>
              <a:rPr lang="en-US" sz="1800" dirty="0"/>
              <a:t>, E</a:t>
            </a:r>
            <a:r>
              <a:rPr lang="en-US" sz="1800" dirty="0" smtClean="0"/>
              <a:t>., 2014. </a:t>
            </a:r>
            <a:r>
              <a:rPr lang="en-US" sz="1800" dirty="0"/>
              <a:t>Who will buy electric vehicles? Identifying early adopters in Germany. </a:t>
            </a:r>
            <a:r>
              <a:rPr lang="en-US" sz="1800" i="1" dirty="0"/>
              <a:t>Transportation Research Part A: Policy and Practice</a:t>
            </a:r>
            <a:r>
              <a:rPr lang="en-US" sz="1800" dirty="0"/>
              <a:t>, </a:t>
            </a:r>
            <a:r>
              <a:rPr lang="en-US" sz="1800" i="1" dirty="0"/>
              <a:t>67</a:t>
            </a:r>
            <a:r>
              <a:rPr lang="en-US" sz="1800" dirty="0"/>
              <a:t>, 96-109</a:t>
            </a:r>
            <a:r>
              <a:rPr lang="en-US" sz="1800" dirty="0" smtClean="0"/>
              <a:t>.</a:t>
            </a:r>
          </a:p>
          <a:p>
            <a:r>
              <a:rPr lang="en-US" sz="1800" dirty="0"/>
              <a:t>Roberts, </a:t>
            </a:r>
            <a:r>
              <a:rPr lang="en-US" sz="1800" dirty="0" smtClean="0"/>
              <a:t>D., </a:t>
            </a:r>
            <a:r>
              <a:rPr lang="en-US" sz="1800" dirty="0"/>
              <a:t>2016. The electric cars available today, how much they cost, and how far they go — in one </a:t>
            </a:r>
            <a:r>
              <a:rPr lang="en-US" sz="1800" dirty="0" smtClean="0"/>
              <a:t>chart. </a:t>
            </a:r>
            <a:r>
              <a:rPr lang="en-US" sz="1800" dirty="0"/>
              <a:t>September 23, https://</a:t>
            </a:r>
            <a:r>
              <a:rPr lang="en-US" sz="1800" dirty="0" smtClean="0"/>
              <a:t>www.vox.com/energy-and-environment/2016/9/23/13018294/electric-cars-price-range-one-chart. </a:t>
            </a:r>
            <a:endParaRPr lang="en-US" sz="1800" dirty="0"/>
          </a:p>
          <a:p>
            <a:r>
              <a:rPr lang="en-US" sz="1800" dirty="0"/>
              <a:t>San Francisco Municipal Transportation </a:t>
            </a:r>
            <a:r>
              <a:rPr lang="en-US" sz="1800" dirty="0" smtClean="0"/>
              <a:t>Agency, 2019. </a:t>
            </a:r>
            <a:r>
              <a:rPr lang="en-US" sz="1800" dirty="0" err="1"/>
              <a:t>Nothin</a:t>
            </a:r>
            <a:r>
              <a:rPr lang="en-US" sz="1800" dirty="0"/>
              <a:t>’ </a:t>
            </a:r>
            <a:r>
              <a:rPr lang="en-US" sz="1800" dirty="0" smtClean="0"/>
              <a:t>but </a:t>
            </a:r>
            <a:r>
              <a:rPr lang="en-US" sz="1800" dirty="0"/>
              <a:t>a G </a:t>
            </a:r>
            <a:r>
              <a:rPr lang="en-US" sz="1800" dirty="0" smtClean="0"/>
              <a:t>thing</a:t>
            </a:r>
            <a:r>
              <a:rPr lang="en-US" sz="1800" dirty="0"/>
              <a:t>, </a:t>
            </a:r>
            <a:r>
              <a:rPr lang="en-US" sz="1800" dirty="0" smtClean="0"/>
              <a:t>well actually </a:t>
            </a:r>
            <a:r>
              <a:rPr lang="en-US" sz="1800" dirty="0"/>
              <a:t>a GZ </a:t>
            </a:r>
            <a:r>
              <a:rPr lang="en-US" sz="1800" dirty="0" smtClean="0"/>
              <a:t>thing</a:t>
            </a:r>
            <a:r>
              <a:rPr lang="en-US" sz="1800" dirty="0"/>
              <a:t>. October 4, https://www.sfmta.com/blog/nothin-g-thing-well-actually-gz-thing.</a:t>
            </a:r>
            <a:endParaRPr lang="en-US" sz="1800" dirty="0" smtClean="0"/>
          </a:p>
          <a:p>
            <a:r>
              <a:rPr lang="en-US" sz="1800" dirty="0" smtClean="0"/>
              <a:t>Spurlock</a:t>
            </a:r>
            <a:r>
              <a:rPr lang="en-US" sz="1800" dirty="0"/>
              <a:t>, C. A., Sears, J., Wong-</a:t>
            </a:r>
            <a:r>
              <a:rPr lang="en-US" sz="1800" dirty="0" err="1"/>
              <a:t>Parodi</a:t>
            </a:r>
            <a:r>
              <a:rPr lang="en-US" sz="1800" dirty="0"/>
              <a:t>, G., Walker, V., </a:t>
            </a:r>
            <a:r>
              <a:rPr lang="en-US" sz="1800" dirty="0" err="1"/>
              <a:t>Jin</a:t>
            </a:r>
            <a:r>
              <a:rPr lang="en-US" sz="1800" dirty="0"/>
              <a:t>, L., Taylor, M., </a:t>
            </a:r>
            <a:r>
              <a:rPr lang="en-US" sz="1800" dirty="0" smtClean="0"/>
              <a:t>Duvall, A., Gopal, A., and </a:t>
            </a:r>
            <a:r>
              <a:rPr lang="en-US" sz="1800" dirty="0"/>
              <a:t>Todd, A</a:t>
            </a:r>
            <a:r>
              <a:rPr lang="en-US" sz="1800" dirty="0" smtClean="0"/>
              <a:t>., 2019. </a:t>
            </a:r>
            <a:r>
              <a:rPr lang="en-US" sz="1800" dirty="0"/>
              <a:t>Describing the users: Understanding adoption of and interest in shared, electrified, and automated transportation in the San Francisco Bay Area. </a:t>
            </a:r>
            <a:r>
              <a:rPr lang="en-US" sz="1800" i="1" dirty="0"/>
              <a:t>Transportation Research Part D: Transport and </a:t>
            </a:r>
            <a:r>
              <a:rPr lang="en-US" sz="1800" i="1" dirty="0" smtClean="0"/>
              <a:t>Environment</a:t>
            </a:r>
            <a:r>
              <a:rPr lang="en-US" sz="1800" dirty="0" smtClean="0"/>
              <a:t>, 71, </a:t>
            </a:r>
            <a:r>
              <a:rPr lang="en-US" sz="1800" dirty="0" smtClean="0"/>
              <a:t>283-301.</a:t>
            </a:r>
          </a:p>
          <a:p>
            <a:r>
              <a:rPr lang="en-US" sz="1800" dirty="0" smtClean="0"/>
              <a:t>Transport </a:t>
            </a:r>
            <a:r>
              <a:rPr lang="en-US" sz="1800" dirty="0"/>
              <a:t>for London, 2020. ULEZ: Where and when. https://</a:t>
            </a:r>
            <a:r>
              <a:rPr lang="en-US" sz="1800" dirty="0" smtClean="0"/>
              <a:t>tfl.gov.uk/modes/driving/ultra-low-emission-zone/ulez-where-and-when.</a:t>
            </a:r>
            <a:endParaRPr lang="en-US" sz="1800" dirty="0" smtClean="0"/>
          </a:p>
          <a:p>
            <a:r>
              <a:rPr lang="en-US" sz="1800" dirty="0" smtClean="0"/>
              <a:t>U.S. Department of Energy, 2020a. Alternative fueling </a:t>
            </a:r>
            <a:r>
              <a:rPr lang="en-US" sz="1800" dirty="0"/>
              <a:t>station locator. https://afdc.energy.gov/stations#/</a:t>
            </a:r>
            <a:r>
              <a:rPr lang="en-US" sz="1800" dirty="0" smtClean="0"/>
              <a:t>analyze?show_map=true&amp;country=US&amp;fuel=ELEC&amp;ev_levels=all.</a:t>
            </a:r>
          </a:p>
          <a:p>
            <a:r>
              <a:rPr lang="en-US" sz="1800" dirty="0"/>
              <a:t>U.S. Department of Energy, </a:t>
            </a:r>
            <a:r>
              <a:rPr lang="en-US" sz="1800" dirty="0" smtClean="0"/>
              <a:t>2020b</a:t>
            </a:r>
            <a:r>
              <a:rPr lang="en-US" sz="1800" dirty="0"/>
              <a:t>. Emissions from </a:t>
            </a:r>
            <a:r>
              <a:rPr lang="en-US" sz="1800" dirty="0" smtClean="0"/>
              <a:t>hybrid </a:t>
            </a:r>
            <a:r>
              <a:rPr lang="en-US" sz="1800" dirty="0"/>
              <a:t>and </a:t>
            </a:r>
            <a:r>
              <a:rPr lang="en-US" sz="1800" dirty="0" smtClean="0"/>
              <a:t>plug-in electric vehicles</a:t>
            </a:r>
            <a:r>
              <a:rPr lang="en-US" sz="1800" dirty="0"/>
              <a:t>. https://afdc.energy.gov/vehicles/electric_emissions.html.</a:t>
            </a:r>
          </a:p>
          <a:p>
            <a:endParaRPr lang="en-US" sz="1800" dirty="0" smtClean="0"/>
          </a:p>
          <a:p>
            <a:pPr marL="0" indent="0">
              <a:buNone/>
            </a:pPr>
            <a:endParaRPr lang="en-US" sz="18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smtClean="0"/>
              <a:t>References (continued) </a:t>
            </a:r>
            <a:endParaRPr lang="en-US" dirty="0"/>
          </a:p>
        </p:txBody>
      </p:sp>
    </p:spTree>
    <p:extLst>
      <p:ext uri="{BB962C8B-B14F-4D97-AF65-F5344CB8AC3E}">
        <p14:creationId xmlns:p14="http://schemas.microsoft.com/office/powerpoint/2010/main" val="3683492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824080" cy="4771129"/>
          </a:xfrm>
        </p:spPr>
        <p:txBody>
          <a:bodyPr>
            <a:normAutofit fontScale="70000" lnSpcReduction="20000"/>
          </a:bodyPr>
          <a:lstStyle/>
          <a:p>
            <a:r>
              <a:rPr lang="en-US" dirty="0" err="1"/>
              <a:t>Buekers</a:t>
            </a:r>
            <a:r>
              <a:rPr lang="en-US" dirty="0"/>
              <a:t>, J., </a:t>
            </a:r>
            <a:r>
              <a:rPr lang="en-US" dirty="0" err="1"/>
              <a:t>Holderbeke</a:t>
            </a:r>
            <a:r>
              <a:rPr lang="en-US" dirty="0"/>
              <a:t>, M. V., </a:t>
            </a:r>
            <a:r>
              <a:rPr lang="en-US" dirty="0" err="1"/>
              <a:t>Bierkens</a:t>
            </a:r>
            <a:r>
              <a:rPr lang="en-US" dirty="0"/>
              <a:t>, J., and Panis, L. I</a:t>
            </a:r>
            <a:r>
              <a:rPr lang="en-US" dirty="0" smtClean="0"/>
              <a:t>., 2014. </a:t>
            </a:r>
            <a:r>
              <a:rPr lang="en-US" dirty="0"/>
              <a:t>Health and environmental benefits related to electric vehicle introduction in EU countries. </a:t>
            </a:r>
            <a:r>
              <a:rPr lang="en-US" i="1" dirty="0"/>
              <a:t>Transportation Research Part D</a:t>
            </a:r>
            <a:r>
              <a:rPr lang="en-US" dirty="0"/>
              <a:t>, 33, 26-38.</a:t>
            </a:r>
          </a:p>
          <a:p>
            <a:r>
              <a:rPr lang="en-US" dirty="0" err="1" smtClean="0"/>
              <a:t>Gladstein</a:t>
            </a:r>
            <a:r>
              <a:rPr lang="en-US" dirty="0" smtClean="0"/>
              <a:t>, Neandross, &amp; </a:t>
            </a:r>
            <a:r>
              <a:rPr lang="en-US" dirty="0" smtClean="0"/>
              <a:t>Associates, 2020. </a:t>
            </a:r>
            <a:r>
              <a:rPr lang="en-US" dirty="0" smtClean="0"/>
              <a:t>The state of sustainable fleet 2020. August, www.StateofSustainableFleets.com. </a:t>
            </a:r>
          </a:p>
          <a:p>
            <a:r>
              <a:rPr lang="en-US" dirty="0" smtClean="0"/>
              <a:t>House, M. L. and Wright, D. J</a:t>
            </a:r>
            <a:r>
              <a:rPr lang="en-US" dirty="0" smtClean="0"/>
              <a:t>., 2019. </a:t>
            </a:r>
            <a:r>
              <a:rPr lang="en-US" dirty="0"/>
              <a:t>Using the health benefits of electric vehicles to justify charging infrastructure incentives. </a:t>
            </a:r>
            <a:r>
              <a:rPr lang="en-US" i="1" dirty="0"/>
              <a:t>International Journal of Electric and Hybrid Vehicles</a:t>
            </a:r>
            <a:r>
              <a:rPr lang="en-US" dirty="0"/>
              <a:t>, </a:t>
            </a:r>
            <a:r>
              <a:rPr lang="en-US" dirty="0" smtClean="0"/>
              <a:t>11(2), 85 – 105.</a:t>
            </a:r>
          </a:p>
          <a:p>
            <a:r>
              <a:rPr lang="en-US" dirty="0" err="1"/>
              <a:t>Nealer</a:t>
            </a:r>
            <a:r>
              <a:rPr lang="en-US" dirty="0"/>
              <a:t>, R., </a:t>
            </a:r>
            <a:r>
              <a:rPr lang="en-US" dirty="0" err="1"/>
              <a:t>Reichmuth</a:t>
            </a:r>
            <a:r>
              <a:rPr lang="en-US" dirty="0"/>
              <a:t>, D., and </a:t>
            </a:r>
            <a:r>
              <a:rPr lang="en-US" dirty="0" err="1"/>
              <a:t>Anair</a:t>
            </a:r>
            <a:r>
              <a:rPr lang="en-US" dirty="0"/>
              <a:t>, D., 2015. Cleaner cars from cradle to grave: How electric cars beat gasoline cars on lifetime global warming emissions. </a:t>
            </a:r>
            <a:r>
              <a:rPr lang="en-US" dirty="0" smtClean="0"/>
              <a:t>November, Union </a:t>
            </a:r>
            <a:r>
              <a:rPr lang="en-US" dirty="0"/>
              <a:t>of Concerned </a:t>
            </a:r>
            <a:r>
              <a:rPr lang="en-US" dirty="0" smtClean="0"/>
              <a:t>Scientist.</a:t>
            </a:r>
            <a:endParaRPr lang="en-US" dirty="0"/>
          </a:p>
          <a:p>
            <a:r>
              <a:rPr lang="en-US" dirty="0" err="1" smtClean="0"/>
              <a:t>Nopmongcol</a:t>
            </a:r>
            <a:r>
              <a:rPr lang="en-US" dirty="0"/>
              <a:t>, U., Grant, J., </a:t>
            </a:r>
            <a:r>
              <a:rPr lang="en-US" dirty="0" err="1"/>
              <a:t>Knipping</a:t>
            </a:r>
            <a:r>
              <a:rPr lang="en-US" dirty="0"/>
              <a:t>, E., Alexander, M., </a:t>
            </a:r>
            <a:r>
              <a:rPr lang="en-US" dirty="0" err="1"/>
              <a:t>Schurhoff</a:t>
            </a:r>
            <a:r>
              <a:rPr lang="en-US" dirty="0"/>
              <a:t>, R., Young, D., </a:t>
            </a:r>
            <a:r>
              <a:rPr lang="en-US" dirty="0" smtClean="0"/>
              <a:t>Jung, J., Shah, T., </a:t>
            </a:r>
            <a:r>
              <a:rPr lang="en-US" dirty="0"/>
              <a:t>and </a:t>
            </a:r>
            <a:r>
              <a:rPr lang="en-US" dirty="0" err="1"/>
              <a:t>Yarwood</a:t>
            </a:r>
            <a:r>
              <a:rPr lang="en-US" dirty="0"/>
              <a:t>, G., 2017. Air quality impacts of electrifying vehicles and equipment across the United States. </a:t>
            </a:r>
            <a:r>
              <a:rPr lang="en-US" i="1" dirty="0"/>
              <a:t>Environmental science &amp; technology</a:t>
            </a:r>
            <a:r>
              <a:rPr lang="en-US" dirty="0"/>
              <a:t>, 51(5), 2830-2837</a:t>
            </a:r>
            <a:r>
              <a:rPr lang="en-US" dirty="0" smtClean="0"/>
              <a:t>.</a:t>
            </a:r>
          </a:p>
          <a:p>
            <a:r>
              <a:rPr lang="en-US" dirty="0"/>
              <a:t>Tanvir, S., Hao, P., and Boriboonsomsin, K</a:t>
            </a:r>
            <a:r>
              <a:rPr lang="en-US" dirty="0" smtClean="0"/>
              <a:t>., 2020. </a:t>
            </a:r>
            <a:r>
              <a:rPr lang="en-US" dirty="0"/>
              <a:t>Emerging transportation technologies and implications for traffic-related emissions, air pollution exposure, and health. </a:t>
            </a:r>
            <a:r>
              <a:rPr lang="en-US" i="1" dirty="0"/>
              <a:t>Traffic-Related Air Pollution</a:t>
            </a:r>
            <a:r>
              <a:rPr lang="en-US" dirty="0"/>
              <a:t>, ISBN 978-0-12-818122-5, Elsevier, H. Khreis, M. J. </a:t>
            </a:r>
            <a:r>
              <a:rPr lang="en-US" dirty="0" err="1"/>
              <a:t>Nieuwenhuijsen</a:t>
            </a:r>
            <a:r>
              <a:rPr lang="en-US" dirty="0"/>
              <a:t>, J. Zietsman, and T. Ramani (Eds.), 511-530.</a:t>
            </a:r>
          </a:p>
          <a:p>
            <a:r>
              <a:rPr lang="en-US" dirty="0" err="1" smtClean="0"/>
              <a:t>Tessum</a:t>
            </a:r>
            <a:r>
              <a:rPr lang="en-US" dirty="0"/>
              <a:t>, C. W., Hill, J. D., and Marshall, J. D., 2014. Life cycle air quality impacts of conventional and alternative light-duty transportation in the United States. Proceedings of the National Academy of Sciences, 111(52), 18490-18495.</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6920296" cy="5190718"/>
          </a:xfrm>
        </p:spPr>
        <p:txBody>
          <a:bodyPr>
            <a:normAutofit/>
          </a:bodyPr>
          <a:lstStyle/>
          <a:p>
            <a:r>
              <a:rPr lang="en-US" dirty="0" smtClean="0"/>
              <a:t>Zero emission vehicles (ZEVs) and near-zero emission vehicles (NZEVs) have been advancing at a rapid pace.</a:t>
            </a:r>
          </a:p>
          <a:p>
            <a:pPr lvl="1"/>
            <a:r>
              <a:rPr lang="en-US" dirty="0" smtClean="0"/>
              <a:t>Technology maturity</a:t>
            </a:r>
          </a:p>
          <a:p>
            <a:pPr lvl="1"/>
            <a:r>
              <a:rPr lang="en-US" dirty="0" smtClean="0"/>
              <a:t>Lower costs</a:t>
            </a:r>
          </a:p>
          <a:p>
            <a:pPr lvl="1"/>
            <a:r>
              <a:rPr lang="en-US" dirty="0"/>
              <a:t>Population growth</a:t>
            </a:r>
          </a:p>
          <a:p>
            <a:r>
              <a:rPr lang="en-US" dirty="0" smtClean="0"/>
              <a:t>Many countries promote ZEVs and NZEVs as a key element in reducing greenhouse gas and pollutant emissions from transportation.</a:t>
            </a:r>
          </a:p>
          <a:p>
            <a:r>
              <a:rPr lang="en-US" dirty="0" smtClean="0"/>
              <a:t>The </a:t>
            </a:r>
            <a:r>
              <a:rPr lang="en-US" dirty="0"/>
              <a:t>majority of ZEVs and </a:t>
            </a:r>
            <a:r>
              <a:rPr lang="en-US" dirty="0" smtClean="0"/>
              <a:t>NZEVs on the roads today are battery electric vehicles (BEVs) and plug-in hybrid electric vehicles (PHEVs).</a:t>
            </a:r>
            <a:endParaRPr lang="en-US" dirty="0"/>
          </a:p>
          <a:p>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pic>
        <p:nvPicPr>
          <p:cNvPr id="10" name="Picture 9"/>
          <p:cNvPicPr>
            <a:picLocks noChangeAspect="1"/>
          </p:cNvPicPr>
          <p:nvPr/>
        </p:nvPicPr>
        <p:blipFill rotWithShape="1">
          <a:blip r:embed="rId3"/>
          <a:srcRect t="9105" r="10087"/>
          <a:stretch/>
        </p:blipFill>
        <p:spPr>
          <a:xfrm>
            <a:off x="8210355" y="1954552"/>
            <a:ext cx="3143445" cy="3980668"/>
          </a:xfrm>
          <a:prstGeom prst="rect">
            <a:avLst/>
          </a:prstGeom>
        </p:spPr>
      </p:pic>
      <p:sp>
        <p:nvSpPr>
          <p:cNvPr id="12" name="TextBox 11"/>
          <p:cNvSpPr txBox="1"/>
          <p:nvPr/>
        </p:nvSpPr>
        <p:spPr>
          <a:xfrm>
            <a:off x="8210355" y="1585220"/>
            <a:ext cx="3143445" cy="369332"/>
          </a:xfrm>
          <a:prstGeom prst="rect">
            <a:avLst/>
          </a:prstGeom>
          <a:noFill/>
        </p:spPr>
        <p:txBody>
          <a:bodyPr wrap="square" rtlCol="0">
            <a:spAutoFit/>
          </a:bodyPr>
          <a:lstStyle/>
          <a:p>
            <a:pPr algn="ctr"/>
            <a:r>
              <a:rPr lang="en-US" b="1" u="sng" dirty="0" smtClean="0"/>
              <a:t>ZEV and NZEV sales in the U.S.</a:t>
            </a:r>
            <a:endParaRPr lang="en-US" b="1" u="sng" dirty="0"/>
          </a:p>
        </p:txBody>
      </p:sp>
      <p:sp>
        <p:nvSpPr>
          <p:cNvPr id="14" name="TextBox 13"/>
          <p:cNvSpPr txBox="1"/>
          <p:nvPr/>
        </p:nvSpPr>
        <p:spPr>
          <a:xfrm>
            <a:off x="8210355" y="5935220"/>
            <a:ext cx="1892300" cy="230832"/>
          </a:xfrm>
          <a:prstGeom prst="rect">
            <a:avLst/>
          </a:prstGeom>
          <a:noFill/>
        </p:spPr>
        <p:txBody>
          <a:bodyPr wrap="square" rtlCol="0">
            <a:spAutoFit/>
          </a:bodyPr>
          <a:lstStyle/>
          <a:p>
            <a:r>
              <a:rPr lang="en-US" sz="900" dirty="0" smtClean="0"/>
              <a:t>Source: Auto Alliance (2020)</a:t>
            </a:r>
            <a:endParaRPr lang="en-US" sz="900" dirty="0"/>
          </a:p>
        </p:txBody>
      </p:sp>
    </p:spTree>
    <p:extLst>
      <p:ext uri="{BB962C8B-B14F-4D97-AF65-F5344CB8AC3E}">
        <p14:creationId xmlns:p14="http://schemas.microsoft.com/office/powerpoint/2010/main" val="96913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Zero and Near-Zero </a:t>
            </a:r>
            <a:r>
              <a:rPr lang="en-US" dirty="0"/>
              <a:t>Emission </a:t>
            </a:r>
            <a:r>
              <a:rPr lang="en-US" dirty="0" smtClean="0"/>
              <a:t>Vehicles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4807367"/>
              </p:ext>
            </p:extLst>
          </p:nvPr>
        </p:nvGraphicFramePr>
        <p:xfrm>
          <a:off x="817563" y="1585913"/>
          <a:ext cx="4258529" cy="2743200"/>
        </p:xfrm>
        <a:graphic>
          <a:graphicData uri="http://schemas.openxmlformats.org/drawingml/2006/table">
            <a:tbl>
              <a:tblPr firstRow="1" bandRow="1">
                <a:tableStyleId>{5C22544A-7EE6-4342-B048-85BDC9FD1C3A}</a:tableStyleId>
              </a:tblPr>
              <a:tblGrid>
                <a:gridCol w="1362929">
                  <a:extLst>
                    <a:ext uri="{9D8B030D-6E8A-4147-A177-3AD203B41FA5}">
                      <a16:colId xmlns:a16="http://schemas.microsoft.com/office/drawing/2014/main" val="1678187215"/>
                    </a:ext>
                  </a:extLst>
                </a:gridCol>
                <a:gridCol w="1336431">
                  <a:extLst>
                    <a:ext uri="{9D8B030D-6E8A-4147-A177-3AD203B41FA5}">
                      <a16:colId xmlns:a16="http://schemas.microsoft.com/office/drawing/2014/main" val="629596401"/>
                    </a:ext>
                  </a:extLst>
                </a:gridCol>
                <a:gridCol w="1559169">
                  <a:extLst>
                    <a:ext uri="{9D8B030D-6E8A-4147-A177-3AD203B41FA5}">
                      <a16:colId xmlns:a16="http://schemas.microsoft.com/office/drawing/2014/main" val="3212676097"/>
                    </a:ext>
                  </a:extLst>
                </a:gridCol>
              </a:tblGrid>
              <a:tr h="370840">
                <a:tc>
                  <a:txBody>
                    <a:bodyPr/>
                    <a:lstStyle/>
                    <a:p>
                      <a:endParaRPr lang="en-US" dirty="0"/>
                    </a:p>
                  </a:txBody>
                  <a:tcPr/>
                </a:tc>
                <a:tc>
                  <a:txBody>
                    <a:bodyPr/>
                    <a:lstStyle/>
                    <a:p>
                      <a:r>
                        <a:rPr lang="en-US" dirty="0" smtClean="0"/>
                        <a:t>Light-Duty Sector</a:t>
                      </a:r>
                      <a:endParaRPr lang="en-US" dirty="0"/>
                    </a:p>
                  </a:txBody>
                  <a:tcPr/>
                </a:tc>
                <a:tc>
                  <a:txBody>
                    <a:bodyPr/>
                    <a:lstStyle/>
                    <a:p>
                      <a:r>
                        <a:rPr lang="en-US" dirty="0" smtClean="0"/>
                        <a:t>Medium- and Heavy-Duty Sector</a:t>
                      </a:r>
                      <a:endParaRPr lang="en-US" dirty="0"/>
                    </a:p>
                  </a:txBody>
                  <a:tcPr/>
                </a:tc>
                <a:extLst>
                  <a:ext uri="{0D108BD9-81ED-4DB2-BD59-A6C34878D82A}">
                    <a16:rowId xmlns:a16="http://schemas.microsoft.com/office/drawing/2014/main" val="2182623961"/>
                  </a:ext>
                </a:extLst>
              </a:tr>
              <a:tr h="370840">
                <a:tc>
                  <a:txBody>
                    <a:bodyPr/>
                    <a:lstStyle/>
                    <a:p>
                      <a:r>
                        <a:rPr lang="en-US" b="1" dirty="0" smtClean="0"/>
                        <a:t>Zero emission vehicles</a:t>
                      </a:r>
                      <a:endParaRPr lang="en-US" b="1" dirty="0"/>
                    </a:p>
                  </a:txBody>
                  <a:tcPr/>
                </a:tc>
                <a:tc>
                  <a:txBody>
                    <a:bodyPr/>
                    <a:lstStyle/>
                    <a:p>
                      <a:r>
                        <a:rPr lang="en-US" dirty="0" smtClean="0"/>
                        <a:t>BEV</a:t>
                      </a:r>
                    </a:p>
                    <a:p>
                      <a:r>
                        <a:rPr lang="en-US" dirty="0" smtClean="0"/>
                        <a:t>FCEV</a:t>
                      </a:r>
                    </a:p>
                    <a:p>
                      <a:r>
                        <a:rPr lang="en-US" dirty="0" smtClean="0"/>
                        <a:t> </a:t>
                      </a:r>
                      <a:endParaRPr lang="en-US" dirty="0"/>
                    </a:p>
                  </a:txBody>
                  <a:tcPr/>
                </a:tc>
                <a:tc>
                  <a:txBody>
                    <a:bodyPr/>
                    <a:lstStyle/>
                    <a:p>
                      <a:r>
                        <a:rPr lang="en-US" dirty="0" smtClean="0"/>
                        <a:t>BEV</a:t>
                      </a:r>
                    </a:p>
                    <a:p>
                      <a:r>
                        <a:rPr lang="en-US" dirty="0" smtClean="0"/>
                        <a:t>FCEV</a:t>
                      </a:r>
                    </a:p>
                  </a:txBody>
                  <a:tcPr/>
                </a:tc>
                <a:extLst>
                  <a:ext uri="{0D108BD9-81ED-4DB2-BD59-A6C34878D82A}">
                    <a16:rowId xmlns:a16="http://schemas.microsoft.com/office/drawing/2014/main" val="1728192327"/>
                  </a:ext>
                </a:extLst>
              </a:tr>
              <a:tr h="370840">
                <a:tc>
                  <a:txBody>
                    <a:bodyPr/>
                    <a:lstStyle/>
                    <a:p>
                      <a:r>
                        <a:rPr lang="en-US" b="1" dirty="0" smtClean="0"/>
                        <a:t>Near-zero</a:t>
                      </a:r>
                      <a:r>
                        <a:rPr lang="en-US" b="1" baseline="0" dirty="0" smtClean="0"/>
                        <a:t> emission vehicles</a:t>
                      </a:r>
                      <a:endParaRPr lang="en-US" b="1" dirty="0"/>
                    </a:p>
                  </a:txBody>
                  <a:tcPr/>
                </a:tc>
                <a:tc>
                  <a:txBody>
                    <a:bodyPr/>
                    <a:lstStyle/>
                    <a:p>
                      <a:r>
                        <a:rPr lang="en-US" dirty="0" smtClean="0"/>
                        <a:t>PHEV</a:t>
                      </a:r>
                      <a:endParaRPr lang="en-US" dirty="0"/>
                    </a:p>
                  </a:txBody>
                  <a:tcPr/>
                </a:tc>
                <a:tc>
                  <a:txBody>
                    <a:bodyPr/>
                    <a:lstStyle/>
                    <a:p>
                      <a:r>
                        <a:rPr lang="en-US" dirty="0" smtClean="0"/>
                        <a:t>PHEV</a:t>
                      </a:r>
                    </a:p>
                    <a:p>
                      <a:r>
                        <a:rPr lang="en-US" dirty="0" smtClean="0"/>
                        <a:t>NGV</a:t>
                      </a:r>
                    </a:p>
                    <a:p>
                      <a:r>
                        <a:rPr lang="en-US" dirty="0" smtClean="0"/>
                        <a:t>LPG vehicle</a:t>
                      </a:r>
                    </a:p>
                  </a:txBody>
                  <a:tcPr/>
                </a:tc>
                <a:extLst>
                  <a:ext uri="{0D108BD9-81ED-4DB2-BD59-A6C34878D82A}">
                    <a16:rowId xmlns:a16="http://schemas.microsoft.com/office/drawing/2014/main" val="837741599"/>
                  </a:ext>
                </a:extLst>
              </a:tr>
            </a:tbl>
          </a:graphicData>
        </a:graphic>
      </p:graphicFrame>
      <p:sp>
        <p:nvSpPr>
          <p:cNvPr id="6" name="Content Placeholder 1">
            <a:extLst>
              <a:ext uri="{FF2B5EF4-FFF2-40B4-BE49-F238E27FC236}">
                <a16:creationId xmlns:a16="http://schemas.microsoft.com/office/drawing/2014/main" id="{EC950E73-8740-47EE-BCBE-F8CE20A3A3B8}"/>
              </a:ext>
            </a:extLst>
          </p:cNvPr>
          <p:cNvSpPr txBox="1">
            <a:spLocks/>
          </p:cNvSpPr>
          <p:nvPr/>
        </p:nvSpPr>
        <p:spPr>
          <a:xfrm>
            <a:off x="817563" y="4474038"/>
            <a:ext cx="4259158" cy="19343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BEV - Battery electric vehicle</a:t>
            </a:r>
          </a:p>
          <a:p>
            <a:r>
              <a:rPr lang="en-US" sz="1800" dirty="0" smtClean="0"/>
              <a:t>FCEV - </a:t>
            </a:r>
            <a:r>
              <a:rPr lang="en-US" sz="1800" dirty="0"/>
              <a:t>Hydrogen fuel cell electric </a:t>
            </a:r>
            <a:r>
              <a:rPr lang="en-US" sz="1800" dirty="0" smtClean="0"/>
              <a:t>vehicle</a:t>
            </a:r>
          </a:p>
          <a:p>
            <a:r>
              <a:rPr lang="en-US" sz="1800" dirty="0" smtClean="0"/>
              <a:t>PHEV - </a:t>
            </a:r>
            <a:r>
              <a:rPr lang="en-US" sz="1800" dirty="0"/>
              <a:t>Plug-in hybrid electric </a:t>
            </a:r>
            <a:r>
              <a:rPr lang="en-US" sz="1800" dirty="0" smtClean="0"/>
              <a:t>vehicle </a:t>
            </a:r>
          </a:p>
          <a:p>
            <a:r>
              <a:rPr lang="en-US" sz="1800" dirty="0"/>
              <a:t>NGV </a:t>
            </a:r>
            <a:r>
              <a:rPr lang="en-US" sz="1800" dirty="0" smtClean="0"/>
              <a:t>- Natural gas vehicle</a:t>
            </a:r>
          </a:p>
          <a:p>
            <a:r>
              <a:rPr lang="en-US" sz="1800" dirty="0" smtClean="0"/>
              <a:t>LPG - Propane</a:t>
            </a:r>
          </a:p>
          <a:p>
            <a:pPr lvl="1"/>
            <a:endParaRPr lang="en-US" sz="1800" dirty="0" smtClean="0"/>
          </a:p>
          <a:p>
            <a:pPr lvl="1"/>
            <a:endParaRPr lang="en-US" sz="1800" dirty="0" smtClean="0"/>
          </a:p>
          <a:p>
            <a:endParaRPr lang="en-US" sz="1800" dirty="0" smtClean="0"/>
          </a:p>
          <a:p>
            <a:endParaRPr lang="en-US" sz="1800" dirty="0" smtClean="0"/>
          </a:p>
          <a:p>
            <a:endParaRPr lang="en-US" sz="1800" b="1" dirty="0" smtClean="0">
              <a:solidFill>
                <a:srgbClr val="FF0000"/>
              </a:solidFill>
            </a:endParaRPr>
          </a:p>
          <a:p>
            <a:pPr lvl="1"/>
            <a:endParaRPr lang="en-US" sz="1800" dirty="0" smtClean="0"/>
          </a:p>
        </p:txBody>
      </p:sp>
      <p:pic>
        <p:nvPicPr>
          <p:cNvPr id="13" name="Picture 12"/>
          <p:cNvPicPr>
            <a:picLocks noChangeAspect="1"/>
          </p:cNvPicPr>
          <p:nvPr/>
        </p:nvPicPr>
        <p:blipFill>
          <a:blip r:embed="rId3"/>
          <a:stretch>
            <a:fillRect/>
          </a:stretch>
        </p:blipFill>
        <p:spPr>
          <a:xfrm>
            <a:off x="5487988" y="4314092"/>
            <a:ext cx="3871911" cy="1940365"/>
          </a:xfrm>
          <a:prstGeom prst="rect">
            <a:avLst/>
          </a:prstGeom>
        </p:spPr>
      </p:pic>
      <p:pic>
        <p:nvPicPr>
          <p:cNvPr id="14" name="Picture 13"/>
          <p:cNvPicPr>
            <a:picLocks noChangeAspect="1"/>
          </p:cNvPicPr>
          <p:nvPr/>
        </p:nvPicPr>
        <p:blipFill>
          <a:blip r:embed="rId4"/>
          <a:stretch>
            <a:fillRect/>
          </a:stretch>
        </p:blipFill>
        <p:spPr>
          <a:xfrm>
            <a:off x="8693304" y="2937990"/>
            <a:ext cx="2917021" cy="223360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3178" y="1585913"/>
            <a:ext cx="3656013" cy="2056250"/>
          </a:xfrm>
          <a:prstGeom prst="rect">
            <a:avLst/>
          </a:prstGeom>
        </p:spPr>
      </p:pic>
      <p:sp>
        <p:nvSpPr>
          <p:cNvPr id="16" name="TextBox 15"/>
          <p:cNvSpPr txBox="1"/>
          <p:nvPr/>
        </p:nvSpPr>
        <p:spPr>
          <a:xfrm>
            <a:off x="5903178" y="3662745"/>
            <a:ext cx="5071696" cy="307777"/>
          </a:xfrm>
          <a:prstGeom prst="rect">
            <a:avLst/>
          </a:prstGeom>
          <a:noFill/>
        </p:spPr>
        <p:txBody>
          <a:bodyPr wrap="square" rtlCol="0">
            <a:spAutoFit/>
          </a:bodyPr>
          <a:lstStyle/>
          <a:p>
            <a:r>
              <a:rPr lang="en-US" sz="1400" dirty="0" smtClean="0"/>
              <a:t>Plug-in hybrid electric bus</a:t>
            </a:r>
            <a:endParaRPr lang="en-US" sz="1400" dirty="0"/>
          </a:p>
        </p:txBody>
      </p:sp>
      <p:sp>
        <p:nvSpPr>
          <p:cNvPr id="17" name="TextBox 16"/>
          <p:cNvSpPr txBox="1"/>
          <p:nvPr/>
        </p:nvSpPr>
        <p:spPr>
          <a:xfrm>
            <a:off x="9406732" y="5160780"/>
            <a:ext cx="2203593" cy="307777"/>
          </a:xfrm>
          <a:prstGeom prst="rect">
            <a:avLst/>
          </a:prstGeom>
          <a:noFill/>
        </p:spPr>
        <p:txBody>
          <a:bodyPr wrap="square" rtlCol="0">
            <a:spAutoFit/>
          </a:bodyPr>
          <a:lstStyle/>
          <a:p>
            <a:pPr algn="r"/>
            <a:r>
              <a:rPr lang="en-US" sz="1400" dirty="0" smtClean="0"/>
              <a:t>Propane school bus</a:t>
            </a:r>
            <a:endParaRPr lang="en-US" sz="1400" dirty="0"/>
          </a:p>
        </p:txBody>
      </p:sp>
      <p:sp>
        <p:nvSpPr>
          <p:cNvPr id="18" name="TextBox 17"/>
          <p:cNvSpPr txBox="1"/>
          <p:nvPr/>
        </p:nvSpPr>
        <p:spPr>
          <a:xfrm>
            <a:off x="5487988" y="6254457"/>
            <a:ext cx="3871911" cy="307777"/>
          </a:xfrm>
          <a:prstGeom prst="rect">
            <a:avLst/>
          </a:prstGeom>
          <a:noFill/>
        </p:spPr>
        <p:txBody>
          <a:bodyPr wrap="square" rtlCol="0">
            <a:spAutoFit/>
          </a:bodyPr>
          <a:lstStyle/>
          <a:p>
            <a:r>
              <a:rPr lang="en-US" sz="1400" dirty="0" smtClean="0"/>
              <a:t>Natural gas refuse truck</a:t>
            </a:r>
            <a:endParaRPr lang="en-US" sz="1400" dirty="0"/>
          </a:p>
        </p:txBody>
      </p:sp>
    </p:spTree>
    <p:extLst>
      <p:ext uri="{BB962C8B-B14F-4D97-AF65-F5344CB8AC3E}">
        <p14:creationId xmlns:p14="http://schemas.microsoft.com/office/powerpoint/2010/main" val="38273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Different Types of EVs</a:t>
            </a:r>
            <a:endParaRPr lang="en-US" dirty="0"/>
          </a:p>
        </p:txBody>
      </p:sp>
      <p:sp>
        <p:nvSpPr>
          <p:cNvPr id="6" name="Rectangle 5"/>
          <p:cNvSpPr/>
          <p:nvPr/>
        </p:nvSpPr>
        <p:spPr>
          <a:xfrm>
            <a:off x="2051538" y="6345830"/>
            <a:ext cx="8106509" cy="230832"/>
          </a:xfrm>
          <a:prstGeom prst="rect">
            <a:avLst/>
          </a:prstGeom>
        </p:spPr>
        <p:txBody>
          <a:bodyPr wrap="square">
            <a:spAutoFit/>
          </a:bodyPr>
          <a:lstStyle/>
          <a:p>
            <a:r>
              <a:rPr lang="en-US" sz="900" dirty="0" smtClean="0"/>
              <a:t>Source: </a:t>
            </a:r>
            <a:r>
              <a:rPr lang="en-US" sz="900" dirty="0" smtClean="0"/>
              <a:t>Adapted from </a:t>
            </a:r>
            <a:r>
              <a:rPr lang="en-US" sz="900" dirty="0" err="1" smtClean="0"/>
              <a:t>Gaton</a:t>
            </a:r>
            <a:r>
              <a:rPr lang="en-US" sz="900" dirty="0" smtClean="0"/>
              <a:t> (2018)</a:t>
            </a:r>
            <a:endParaRPr lang="en-US" sz="900" dirty="0"/>
          </a:p>
        </p:txBody>
      </p:sp>
      <p:grpSp>
        <p:nvGrpSpPr>
          <p:cNvPr id="9" name="Group 8"/>
          <p:cNvGrpSpPr/>
          <p:nvPr/>
        </p:nvGrpSpPr>
        <p:grpSpPr>
          <a:xfrm>
            <a:off x="2051538" y="1570889"/>
            <a:ext cx="8106509" cy="4774943"/>
            <a:chOff x="668215" y="1512274"/>
            <a:chExt cx="8106509" cy="4774943"/>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4568" r="48541"/>
            <a:stretch/>
          </p:blipFill>
          <p:spPr>
            <a:xfrm>
              <a:off x="668215" y="1512276"/>
              <a:ext cx="5580185" cy="477494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6649" t="24568"/>
            <a:stretch/>
          </p:blipFill>
          <p:spPr>
            <a:xfrm>
              <a:off x="6242539" y="1512274"/>
              <a:ext cx="2532185" cy="4774941"/>
            </a:xfrm>
            <a:prstGeom prst="rect">
              <a:avLst/>
            </a:prstGeom>
          </p:spPr>
        </p:pic>
      </p:grpSp>
    </p:spTree>
    <p:extLst>
      <p:ext uri="{BB962C8B-B14F-4D97-AF65-F5344CB8AC3E}">
        <p14:creationId xmlns:p14="http://schemas.microsoft.com/office/powerpoint/2010/main" val="47707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Trends of EV Population</a:t>
            </a:r>
            <a:endParaRPr lang="en-US" dirty="0"/>
          </a:p>
        </p:txBody>
      </p:sp>
      <p:sp>
        <p:nvSpPr>
          <p:cNvPr id="7" name="TextBox 6"/>
          <p:cNvSpPr txBox="1"/>
          <p:nvPr/>
        </p:nvSpPr>
        <p:spPr>
          <a:xfrm>
            <a:off x="337770" y="1757860"/>
            <a:ext cx="5746506" cy="1200329"/>
          </a:xfrm>
          <a:prstGeom prst="rect">
            <a:avLst/>
          </a:prstGeom>
          <a:noFill/>
        </p:spPr>
        <p:txBody>
          <a:bodyPr wrap="square" rtlCol="0">
            <a:spAutoFit/>
          </a:bodyPr>
          <a:lstStyle/>
          <a:p>
            <a:r>
              <a:rPr lang="en-US" sz="2400" dirty="0" smtClean="0"/>
              <a:t>Cumulative </a:t>
            </a:r>
            <a:r>
              <a:rPr lang="en-US" sz="2400" dirty="0" smtClean="0"/>
              <a:t>passenger EV sales </a:t>
            </a:r>
            <a:r>
              <a:rPr lang="en-US" sz="2400" dirty="0" smtClean="0"/>
              <a:t>globally have </a:t>
            </a:r>
            <a:r>
              <a:rPr lang="en-US" sz="2400" dirty="0" smtClean="0"/>
              <a:t>grown exponentially, surpassing 4 million in fall 2018.</a:t>
            </a:r>
            <a:endParaRPr lang="en-US" sz="2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162" b="5111"/>
          <a:stretch/>
        </p:blipFill>
        <p:spPr>
          <a:xfrm>
            <a:off x="337771" y="2958189"/>
            <a:ext cx="6024941" cy="3056425"/>
          </a:xfrm>
          <a:prstGeom prst="rect">
            <a:avLst/>
          </a:prstGeom>
        </p:spPr>
      </p:pic>
      <p:sp>
        <p:nvSpPr>
          <p:cNvPr id="9" name="TextBox 8"/>
          <p:cNvSpPr txBox="1"/>
          <p:nvPr/>
        </p:nvSpPr>
        <p:spPr>
          <a:xfrm>
            <a:off x="6818067" y="4863941"/>
            <a:ext cx="5168993" cy="1200329"/>
          </a:xfrm>
          <a:prstGeom prst="rect">
            <a:avLst/>
          </a:prstGeom>
          <a:noFill/>
        </p:spPr>
        <p:txBody>
          <a:bodyPr wrap="square" rtlCol="0">
            <a:spAutoFit/>
          </a:bodyPr>
          <a:lstStyle/>
          <a:p>
            <a:r>
              <a:rPr lang="en-US" sz="2400" dirty="0" smtClean="0"/>
              <a:t>Global passenger EV fleet is forecast </a:t>
            </a:r>
            <a:r>
              <a:rPr lang="en-US" sz="2400" dirty="0" smtClean="0"/>
              <a:t>to reach </a:t>
            </a:r>
            <a:r>
              <a:rPr lang="en-US" sz="2400" dirty="0" smtClean="0"/>
              <a:t>500 million </a:t>
            </a:r>
            <a:r>
              <a:rPr lang="en-US" sz="2400" dirty="0" smtClean="0"/>
              <a:t>by </a:t>
            </a:r>
            <a:r>
              <a:rPr lang="en-US" sz="2400" dirty="0" smtClean="0"/>
              <a:t>2040, about 31% of the world’s passenger cars.</a:t>
            </a:r>
            <a:endParaRPr lang="en-US" sz="2400" dirty="0"/>
          </a:p>
        </p:txBody>
      </p:sp>
      <p:sp>
        <p:nvSpPr>
          <p:cNvPr id="8" name="TextBox 7"/>
          <p:cNvSpPr txBox="1"/>
          <p:nvPr/>
        </p:nvSpPr>
        <p:spPr>
          <a:xfrm>
            <a:off x="337770" y="6014614"/>
            <a:ext cx="1892300" cy="230832"/>
          </a:xfrm>
          <a:prstGeom prst="rect">
            <a:avLst/>
          </a:prstGeom>
          <a:noFill/>
        </p:spPr>
        <p:txBody>
          <a:bodyPr wrap="square" rtlCol="0">
            <a:spAutoFit/>
          </a:bodyPr>
          <a:lstStyle/>
          <a:p>
            <a:r>
              <a:rPr lang="en-US" sz="900" dirty="0" smtClean="0"/>
              <a:t>Source: </a:t>
            </a:r>
            <a:r>
              <a:rPr lang="en-US" sz="900" dirty="0" smtClean="0"/>
              <a:t>Bloomberg NEF (2018)</a:t>
            </a:r>
            <a:endParaRPr lang="en-US" sz="900" dirty="0"/>
          </a:p>
        </p:txBody>
      </p:sp>
      <p:pic>
        <p:nvPicPr>
          <p:cNvPr id="5" name="Picture 4"/>
          <p:cNvPicPr>
            <a:picLocks noChangeAspect="1"/>
          </p:cNvPicPr>
          <p:nvPr/>
        </p:nvPicPr>
        <p:blipFill>
          <a:blip r:embed="rId4"/>
          <a:stretch>
            <a:fillRect/>
          </a:stretch>
        </p:blipFill>
        <p:spPr>
          <a:xfrm>
            <a:off x="6818068" y="1463873"/>
            <a:ext cx="5022240" cy="3078568"/>
          </a:xfrm>
          <a:prstGeom prst="rect">
            <a:avLst/>
          </a:prstGeom>
        </p:spPr>
      </p:pic>
      <p:sp>
        <p:nvSpPr>
          <p:cNvPr id="10" name="TextBox 9"/>
          <p:cNvSpPr txBox="1"/>
          <p:nvPr/>
        </p:nvSpPr>
        <p:spPr>
          <a:xfrm>
            <a:off x="6818068" y="4542441"/>
            <a:ext cx="1892300" cy="230832"/>
          </a:xfrm>
          <a:prstGeom prst="rect">
            <a:avLst/>
          </a:prstGeom>
          <a:noFill/>
        </p:spPr>
        <p:txBody>
          <a:bodyPr wrap="square" rtlCol="0">
            <a:spAutoFit/>
          </a:bodyPr>
          <a:lstStyle/>
          <a:p>
            <a:r>
              <a:rPr lang="en-US" sz="900" dirty="0" smtClean="0"/>
              <a:t>Source: </a:t>
            </a:r>
            <a:r>
              <a:rPr lang="en-US" sz="900" dirty="0" smtClean="0"/>
              <a:t>Bloomberg NEF (2020)</a:t>
            </a:r>
            <a:endParaRPr lang="en-US" sz="900" dirty="0"/>
          </a:p>
        </p:txBody>
      </p:sp>
    </p:spTree>
    <p:extLst>
      <p:ext uri="{BB962C8B-B14F-4D97-AF65-F5344CB8AC3E}">
        <p14:creationId xmlns:p14="http://schemas.microsoft.com/office/powerpoint/2010/main" val="182504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Key Barriers for EV Market Penetration</a:t>
            </a:r>
            <a:endParaRPr lang="en-US" dirty="0"/>
          </a:p>
        </p:txBody>
      </p:sp>
      <p:sp>
        <p:nvSpPr>
          <p:cNvPr id="4" name="Content Placeholder 3"/>
          <p:cNvSpPr>
            <a:spLocks noGrp="1"/>
          </p:cNvSpPr>
          <p:nvPr>
            <p:ph idx="1"/>
          </p:nvPr>
        </p:nvSpPr>
        <p:spPr>
          <a:xfrm>
            <a:off x="816935" y="1585221"/>
            <a:ext cx="3895742" cy="2138446"/>
          </a:xfrm>
        </p:spPr>
        <p:txBody>
          <a:bodyPr/>
          <a:lstStyle/>
          <a:p>
            <a:r>
              <a:rPr lang="en-US" dirty="0" smtClean="0"/>
              <a:t>Cost</a:t>
            </a:r>
          </a:p>
          <a:p>
            <a:r>
              <a:rPr lang="en-US" dirty="0" smtClean="0"/>
              <a:t>Driving range</a:t>
            </a:r>
          </a:p>
          <a:p>
            <a:r>
              <a:rPr lang="en-US" dirty="0" smtClean="0"/>
              <a:t>Charging infrastructure</a:t>
            </a:r>
          </a:p>
          <a:p>
            <a:r>
              <a:rPr lang="en-US" dirty="0" smtClean="0"/>
              <a:t>Charging time</a:t>
            </a:r>
          </a:p>
          <a:p>
            <a:endParaRPr lang="en-US" dirty="0"/>
          </a:p>
        </p:txBody>
      </p:sp>
      <p:pic>
        <p:nvPicPr>
          <p:cNvPr id="1026" name="Picture 1" descr="EVs on the 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85220"/>
            <a:ext cx="5817005" cy="3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252011" y="5445967"/>
            <a:ext cx="5303171" cy="707886"/>
          </a:xfrm>
          <a:prstGeom prst="rect">
            <a:avLst/>
          </a:prstGeom>
          <a:noFill/>
        </p:spPr>
        <p:txBody>
          <a:bodyPr wrap="square" rtlCol="0">
            <a:spAutoFit/>
          </a:bodyPr>
          <a:lstStyle/>
          <a:p>
            <a:pPr algn="ctr"/>
            <a:r>
              <a:rPr lang="en-US" sz="2000" b="1" dirty="0" smtClean="0"/>
              <a:t>These barriers for the light-duty sector have been gradually overcome over the last decade.</a:t>
            </a:r>
            <a:endParaRPr lang="en-US" sz="2000" b="1" dirty="0"/>
          </a:p>
        </p:txBody>
      </p:sp>
      <p:sp>
        <p:nvSpPr>
          <p:cNvPr id="8" name="TextBox 7"/>
          <p:cNvSpPr txBox="1"/>
          <p:nvPr/>
        </p:nvSpPr>
        <p:spPr>
          <a:xfrm>
            <a:off x="6096000" y="5037158"/>
            <a:ext cx="1892300" cy="230832"/>
          </a:xfrm>
          <a:prstGeom prst="rect">
            <a:avLst/>
          </a:prstGeom>
          <a:noFill/>
        </p:spPr>
        <p:txBody>
          <a:bodyPr wrap="square" rtlCol="0">
            <a:spAutoFit/>
          </a:bodyPr>
          <a:lstStyle/>
          <a:p>
            <a:r>
              <a:rPr lang="en-US" sz="900" dirty="0" smtClean="0"/>
              <a:t>Source: Roberts (2016)</a:t>
            </a:r>
            <a:endParaRPr lang="en-US" sz="900" dirty="0"/>
          </a:p>
        </p:txBody>
      </p:sp>
      <p:pic>
        <p:nvPicPr>
          <p:cNvPr id="5" name="Picture 4"/>
          <p:cNvPicPr>
            <a:picLocks noChangeAspect="1"/>
          </p:cNvPicPr>
          <p:nvPr/>
        </p:nvPicPr>
        <p:blipFill rotWithShape="1">
          <a:blip r:embed="rId4"/>
          <a:srcRect t="13217" b="-1254"/>
          <a:stretch/>
        </p:blipFill>
        <p:spPr>
          <a:xfrm>
            <a:off x="288305" y="3723666"/>
            <a:ext cx="5569382" cy="2513011"/>
          </a:xfrm>
          <a:prstGeom prst="rect">
            <a:avLst/>
          </a:prstGeom>
        </p:spPr>
      </p:pic>
      <p:sp>
        <p:nvSpPr>
          <p:cNvPr id="10" name="TextBox 9"/>
          <p:cNvSpPr txBox="1"/>
          <p:nvPr/>
        </p:nvSpPr>
        <p:spPr>
          <a:xfrm>
            <a:off x="288304" y="6185353"/>
            <a:ext cx="2454895" cy="230832"/>
          </a:xfrm>
          <a:prstGeom prst="rect">
            <a:avLst/>
          </a:prstGeom>
          <a:noFill/>
        </p:spPr>
        <p:txBody>
          <a:bodyPr wrap="square" rtlCol="0">
            <a:spAutoFit/>
          </a:bodyPr>
          <a:lstStyle/>
          <a:p>
            <a:r>
              <a:rPr lang="en-US" sz="900" dirty="0" smtClean="0"/>
              <a:t>Source</a:t>
            </a:r>
            <a:r>
              <a:rPr lang="en-US" sz="900" dirty="0"/>
              <a:t>: U.S. Department of </a:t>
            </a:r>
            <a:r>
              <a:rPr lang="en-US" sz="900" dirty="0" smtClean="0"/>
              <a:t>Energy (2020a)</a:t>
            </a:r>
            <a:endParaRPr lang="en-US" sz="900" dirty="0"/>
          </a:p>
        </p:txBody>
      </p:sp>
    </p:spTree>
    <p:extLst>
      <p:ext uri="{BB962C8B-B14F-4D97-AF65-F5344CB8AC3E}">
        <p14:creationId xmlns:p14="http://schemas.microsoft.com/office/powerpoint/2010/main" val="47855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How about EV trucks?</a:t>
            </a:r>
            <a:endParaRPr lang="en-US" dirty="0"/>
          </a:p>
        </p:txBody>
      </p:sp>
      <p:pic>
        <p:nvPicPr>
          <p:cNvPr id="4" name="Picture 3"/>
          <p:cNvPicPr>
            <a:picLocks noChangeAspect="1"/>
          </p:cNvPicPr>
          <p:nvPr/>
        </p:nvPicPr>
        <p:blipFill>
          <a:blip r:embed="rId3"/>
          <a:stretch>
            <a:fillRect/>
          </a:stretch>
        </p:blipFill>
        <p:spPr>
          <a:xfrm>
            <a:off x="457199" y="1616160"/>
            <a:ext cx="8217878" cy="44368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0931" y="3834601"/>
            <a:ext cx="2820761" cy="185993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9132" r="7349"/>
          <a:stretch/>
        </p:blipFill>
        <p:spPr>
          <a:xfrm>
            <a:off x="8960931" y="1616160"/>
            <a:ext cx="2823912" cy="1829592"/>
          </a:xfrm>
          <a:prstGeom prst="rect">
            <a:avLst/>
          </a:prstGeom>
        </p:spPr>
      </p:pic>
      <p:cxnSp>
        <p:nvCxnSpPr>
          <p:cNvPr id="9" name="Straight Arrow Connector 8"/>
          <p:cNvCxnSpPr>
            <a:stCxn id="7" idx="1"/>
          </p:cNvCxnSpPr>
          <p:nvPr/>
        </p:nvCxnSpPr>
        <p:spPr>
          <a:xfrm flipH="1" flipV="1">
            <a:off x="7725508" y="2215662"/>
            <a:ext cx="1235423" cy="3152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064369" y="2461846"/>
            <a:ext cx="3896563" cy="23031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199" y="6053043"/>
            <a:ext cx="2426678" cy="230832"/>
          </a:xfrm>
          <a:prstGeom prst="rect">
            <a:avLst/>
          </a:prstGeom>
          <a:noFill/>
        </p:spPr>
        <p:txBody>
          <a:bodyPr wrap="square" rtlCol="0">
            <a:spAutoFit/>
          </a:bodyPr>
          <a:lstStyle/>
          <a:p>
            <a:r>
              <a:rPr lang="en-US" sz="900" dirty="0" smtClean="0"/>
              <a:t>Source: </a:t>
            </a:r>
            <a:r>
              <a:rPr lang="en-US" sz="900" dirty="0"/>
              <a:t>International Energy </a:t>
            </a:r>
            <a:r>
              <a:rPr lang="en-US" sz="900" dirty="0" smtClean="0"/>
              <a:t>Agency (2019)</a:t>
            </a:r>
            <a:endParaRPr lang="en-US" sz="900" dirty="0"/>
          </a:p>
        </p:txBody>
      </p:sp>
    </p:spTree>
    <p:extLst>
      <p:ext uri="{BB962C8B-B14F-4D97-AF65-F5344CB8AC3E}">
        <p14:creationId xmlns:p14="http://schemas.microsoft.com/office/powerpoint/2010/main" val="231177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788912" cy="4780411"/>
          </a:xfrm>
        </p:spPr>
        <p:txBody>
          <a:bodyPr>
            <a:normAutofit/>
          </a:bodyPr>
          <a:lstStyle/>
          <a:p>
            <a:r>
              <a:rPr lang="en-US" dirty="0" smtClean="0"/>
              <a:t>EV cars</a:t>
            </a:r>
          </a:p>
          <a:p>
            <a:pPr lvl="1"/>
            <a:r>
              <a:rPr lang="en-US" dirty="0"/>
              <a:t>Early adopters </a:t>
            </a:r>
            <a:r>
              <a:rPr lang="en-US" dirty="0" smtClean="0"/>
              <a:t>of </a:t>
            </a:r>
            <a:r>
              <a:rPr lang="en-US" dirty="0" smtClean="0"/>
              <a:t>EVs </a:t>
            </a:r>
            <a:r>
              <a:rPr lang="en-US" dirty="0" smtClean="0"/>
              <a:t>tend </a:t>
            </a:r>
            <a:r>
              <a:rPr lang="en-US" dirty="0"/>
              <a:t>to be predominantly male, young, wealthy, and </a:t>
            </a:r>
            <a:r>
              <a:rPr lang="en-US" dirty="0" smtClean="0"/>
              <a:t>college-educated </a:t>
            </a:r>
            <a:r>
              <a:rPr lang="en-US" dirty="0"/>
              <a:t>(</a:t>
            </a:r>
            <a:r>
              <a:rPr lang="en-US" dirty="0" err="1"/>
              <a:t>Langbroek</a:t>
            </a:r>
            <a:r>
              <a:rPr lang="en-US" dirty="0"/>
              <a:t> et al. 2017, </a:t>
            </a:r>
            <a:r>
              <a:rPr lang="en-US" dirty="0" err="1"/>
              <a:t>Plotz</a:t>
            </a:r>
            <a:r>
              <a:rPr lang="en-US" dirty="0"/>
              <a:t> et al., 2014</a:t>
            </a:r>
            <a:r>
              <a:rPr lang="en-US" dirty="0" smtClean="0"/>
              <a:t>).</a:t>
            </a:r>
          </a:p>
          <a:p>
            <a:pPr lvl="1"/>
            <a:r>
              <a:rPr lang="en-US" dirty="0" smtClean="0"/>
              <a:t>A survey of 1,094 </a:t>
            </a:r>
            <a:r>
              <a:rPr lang="en-US" dirty="0"/>
              <a:t>people in San Francisco </a:t>
            </a:r>
            <a:r>
              <a:rPr lang="en-US" dirty="0" smtClean="0"/>
              <a:t>found </a:t>
            </a:r>
            <a:r>
              <a:rPr lang="en-US" dirty="0"/>
              <a:t>that people with household income more than $200,000 are </a:t>
            </a:r>
            <a:r>
              <a:rPr lang="en-US" dirty="0" smtClean="0"/>
              <a:t>7% </a:t>
            </a:r>
            <a:r>
              <a:rPr lang="en-US" dirty="0"/>
              <a:t>and </a:t>
            </a:r>
            <a:r>
              <a:rPr lang="en-US" dirty="0" smtClean="0"/>
              <a:t>13% </a:t>
            </a:r>
            <a:r>
              <a:rPr lang="en-US" dirty="0"/>
              <a:t>more likely to adopt BEV and PHEV, respectively, compared to people with household income less than $</a:t>
            </a:r>
            <a:r>
              <a:rPr lang="en-US" dirty="0" smtClean="0"/>
              <a:t>75,000</a:t>
            </a:r>
            <a:r>
              <a:rPr lang="en-US" dirty="0"/>
              <a:t> </a:t>
            </a:r>
            <a:r>
              <a:rPr lang="en-US" dirty="0" smtClean="0"/>
              <a:t>(</a:t>
            </a:r>
            <a:r>
              <a:rPr lang="en-US" dirty="0"/>
              <a:t>Spurlock et </a:t>
            </a:r>
            <a:r>
              <a:rPr lang="en-US" dirty="0" smtClean="0"/>
              <a:t>al., 2019).</a:t>
            </a:r>
            <a:endParaRPr lang="en-US" dirty="0"/>
          </a:p>
          <a:p>
            <a:r>
              <a:rPr lang="en-US" dirty="0" smtClean="0"/>
              <a:t>EV trucks</a:t>
            </a:r>
          </a:p>
          <a:p>
            <a:pPr lvl="1"/>
            <a:r>
              <a:rPr lang="en-US" dirty="0" smtClean="0"/>
              <a:t>Early adopters are large fleets utilizing medium-duty EVs in applications such as package delivery, fixed route transit, school bus, and utility.</a:t>
            </a:r>
          </a:p>
          <a:p>
            <a:pPr lvl="1"/>
            <a:r>
              <a:rPr lang="en-US" dirty="0" smtClean="0"/>
              <a:t>There have also been demonstrations of heavy-duty EVs in short haul </a:t>
            </a:r>
            <a:r>
              <a:rPr lang="en-US" dirty="0"/>
              <a:t>applications </a:t>
            </a:r>
            <a:r>
              <a:rPr lang="en-US" dirty="0" smtClean="0"/>
              <a:t>such as drayage and regional distribution.</a:t>
            </a:r>
          </a:p>
          <a:p>
            <a:endParaRPr lang="en-US" dirty="0" smtClean="0"/>
          </a:p>
          <a:p>
            <a:pPr lvl="1"/>
            <a:endParaRPr lang="en-US" dirty="0" smtClean="0"/>
          </a:p>
          <a:p>
            <a:pPr lvl="1"/>
            <a:endParaRPr lang="en-US" dirty="0" smtClean="0"/>
          </a:p>
          <a:p>
            <a:endParaRPr lang="en-US" dirty="0" smtClean="0"/>
          </a:p>
          <a:p>
            <a:endParaRPr lang="en-US" dirty="0" smtClean="0"/>
          </a:p>
          <a:p>
            <a:endParaRPr lang="en-US" b="1" dirty="0">
              <a:solidFill>
                <a:srgbClr val="FF0000"/>
              </a:solidFill>
            </a:endParaRPr>
          </a:p>
          <a:p>
            <a:pPr lvl="1"/>
            <a:endParaRPr lang="en-US" dirty="0" smtClean="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smtClean="0"/>
              <a:t>EV Adoption</a:t>
            </a:r>
            <a:endParaRPr lang="en-US" dirty="0"/>
          </a:p>
        </p:txBody>
      </p:sp>
    </p:spTree>
    <p:extLst>
      <p:ext uri="{BB962C8B-B14F-4D97-AF65-F5344CB8AC3E}">
        <p14:creationId xmlns:p14="http://schemas.microsoft.com/office/powerpoint/2010/main" val="1869961905"/>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11759</TotalTime>
  <Words>4264</Words>
  <Application>Microsoft Office PowerPoint</Application>
  <PresentationFormat>Widescreen</PresentationFormat>
  <Paragraphs>374</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SimSun</vt:lpstr>
      <vt:lpstr>Arial</vt:lpstr>
      <vt:lpstr>Calibri</vt:lpstr>
      <vt:lpstr>Calibri Light</vt:lpstr>
      <vt:lpstr>Times New Roman</vt:lpstr>
      <vt:lpstr>Wingdings</vt:lpstr>
      <vt:lpstr>Office Theme</vt:lpstr>
      <vt:lpstr>PowerPoint Presentation</vt:lpstr>
      <vt:lpstr>Lecture #56: Alternative and Emerging Technologies—Zero and Near-Zero Emission Vehicles</vt:lpstr>
      <vt:lpstr>Introduction</vt:lpstr>
      <vt:lpstr>Zero and Near-Zero Emission Vehicles</vt:lpstr>
      <vt:lpstr>Different Types of EVs</vt:lpstr>
      <vt:lpstr>Trends of EV Population</vt:lpstr>
      <vt:lpstr>Key Barriers for EV Market Penetration</vt:lpstr>
      <vt:lpstr>How about EV trucks?</vt:lpstr>
      <vt:lpstr>EV Adoption</vt:lpstr>
      <vt:lpstr>Examples of EV-related Policies and Programs</vt:lpstr>
      <vt:lpstr>Low Emission Zones</vt:lpstr>
      <vt:lpstr>Ultra Low and Zero Emission Zones</vt:lpstr>
      <vt:lpstr>Environmental and Health Benefits of EVs</vt:lpstr>
      <vt:lpstr>Case Study – Greater Toronto and Hamilton Area</vt:lpstr>
      <vt:lpstr>Case Study – London’s Ultra Low Emission Zone</vt:lpstr>
      <vt:lpstr>Potential Unintended Consequences</vt:lpstr>
      <vt:lpstr>Emissions from Vehicles</vt:lpstr>
      <vt:lpstr>Electricity Sources and Life-Cycle Emissions</vt:lpstr>
      <vt:lpstr>Discussion</vt:lpstr>
      <vt:lpstr>Research Gaps and Future Directions</vt:lpstr>
      <vt:lpstr>Take-Home Messages</vt:lpstr>
      <vt:lpstr>List of Abbreviations</vt:lpstr>
      <vt:lpstr>References </vt:lpstr>
      <vt:lpstr>References (continued)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Kanok Boriboonsomsin</cp:lastModifiedBy>
  <cp:revision>350</cp:revision>
  <dcterms:created xsi:type="dcterms:W3CDTF">2019-05-01T18:04:34Z</dcterms:created>
  <dcterms:modified xsi:type="dcterms:W3CDTF">2020-09-13T07:07:57Z</dcterms:modified>
</cp:coreProperties>
</file>