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45" r:id="rId2"/>
    <p:sldId id="446" r:id="rId3"/>
    <p:sldId id="481" r:id="rId4"/>
    <p:sldId id="491" r:id="rId5"/>
    <p:sldId id="479" r:id="rId6"/>
    <p:sldId id="487" r:id="rId7"/>
    <p:sldId id="467" r:id="rId8"/>
    <p:sldId id="494" r:id="rId9"/>
    <p:sldId id="495" r:id="rId10"/>
    <p:sldId id="511" r:id="rId11"/>
    <p:sldId id="505" r:id="rId12"/>
    <p:sldId id="497" r:id="rId13"/>
    <p:sldId id="504" r:id="rId14"/>
    <p:sldId id="500" r:id="rId15"/>
    <p:sldId id="502" r:id="rId16"/>
    <p:sldId id="503" r:id="rId17"/>
    <p:sldId id="506" r:id="rId18"/>
    <p:sldId id="510" r:id="rId19"/>
    <p:sldId id="486" r:id="rId20"/>
    <p:sldId id="458" r:id="rId21"/>
    <p:sldId id="459" r:id="rId22"/>
    <p:sldId id="478" r:id="rId23"/>
    <p:sldId id="462" r:id="rId24"/>
    <p:sldId id="4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cmAuthor id="2" name="Sanchez, Kristen" initials="SK"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0067" autoAdjust="0"/>
  </p:normalViewPr>
  <p:slideViewPr>
    <p:cSldViewPr snapToGrid="0">
      <p:cViewPr varScale="1">
        <p:scale>
          <a:sx n="43" d="100"/>
          <a:sy n="43" d="100"/>
        </p:scale>
        <p:origin x="2222"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drxiv.org/content/10.1101/2020.04.05.20054502v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els.nationalacademies.org/Report/Science-Environmental-Protection-Road/1351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tionalacademies.org/our-work/environmental-health-matters-initiativ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Health Impact Assessment</a:t>
            </a:r>
          </a:p>
          <a:p>
            <a:pPr lvl="0"/>
            <a:r>
              <a:rPr lang="en-US" sz="1200" kern="1200" dirty="0">
                <a:solidFill>
                  <a:schemeClr val="tx1"/>
                </a:solidFill>
                <a:effectLst/>
                <a:latin typeface="+mn-lt"/>
                <a:ea typeface="+mn-ea"/>
                <a:cs typeface="+mn-cs"/>
              </a:rPr>
              <a:t>2011 report of the NRC committee on HIA “Improving Health in the United States: The Role of Health Impact Assessment.”</a:t>
            </a:r>
          </a:p>
          <a:p>
            <a:pPr lvl="0"/>
            <a:r>
              <a:rPr lang="en-US" sz="1200" kern="1200" dirty="0">
                <a:solidFill>
                  <a:schemeClr val="tx1"/>
                </a:solidFill>
                <a:effectLst/>
                <a:latin typeface="+mn-lt"/>
                <a:ea typeface="+mn-ea"/>
                <a:cs typeface="+mn-cs"/>
              </a:rPr>
              <a:t>2014 EPA’s “Review of Health Impact Assessments in the U.S.: Current State-of-Science, Best Practices, and Areas for Improvement”</a:t>
            </a:r>
          </a:p>
          <a:p>
            <a:r>
              <a:rPr lang="en-US" sz="1200" kern="1200" dirty="0">
                <a:solidFill>
                  <a:schemeClr val="tx1"/>
                </a:solidFill>
                <a:effectLst/>
                <a:latin typeface="+mn-lt"/>
                <a:ea typeface="+mn-ea"/>
                <a:cs typeface="+mn-cs"/>
              </a:rPr>
              <a:t>Integrates data on proposed policy, stakeholder views, vulnerable populations, baseline health status, health impacts, and recommendations</a:t>
            </a:r>
          </a:p>
          <a:p>
            <a:r>
              <a:rPr lang="en-US" sz="1200" kern="1200" dirty="0">
                <a:solidFill>
                  <a:schemeClr val="tx1"/>
                </a:solidFill>
                <a:effectLst/>
                <a:latin typeface="+mn-lt"/>
                <a:ea typeface="+mn-ea"/>
                <a:cs typeface="+mn-cs"/>
              </a:rPr>
              <a:t>Evaluation of health consequences of policies, programs, or plans</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CDC National Environmental Public Health Tracking Program</a:t>
            </a:r>
          </a:p>
          <a:p>
            <a:r>
              <a:rPr lang="en-US" sz="1200" kern="1200" dirty="0">
                <a:solidFill>
                  <a:schemeClr val="tx1"/>
                </a:solidFill>
                <a:effectLst/>
                <a:latin typeface="+mn-lt"/>
                <a:ea typeface="+mn-ea"/>
                <a:cs typeface="+mn-cs"/>
              </a:rPr>
              <a:t>Interactive mapping of environment, exposures, health effects, and population characteristics</a:t>
            </a:r>
          </a:p>
          <a:p>
            <a:r>
              <a:rPr lang="en-US" sz="1200" kern="1200" dirty="0">
                <a:solidFill>
                  <a:schemeClr val="tx1"/>
                </a:solidFill>
                <a:effectLst/>
                <a:latin typeface="+mn-lt"/>
                <a:ea typeface="+mn-ea"/>
                <a:cs typeface="+mn-cs"/>
              </a:rPr>
              <a:t>Spatial presentation of disease incidence and environmental risk factors</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Cumulative Risk Assessment</a:t>
            </a:r>
          </a:p>
          <a:p>
            <a:pPr lvl="0"/>
            <a:r>
              <a:rPr lang="en-US" sz="1200" kern="1200" dirty="0">
                <a:solidFill>
                  <a:schemeClr val="tx1"/>
                </a:solidFill>
                <a:effectLst/>
                <a:latin typeface="+mn-lt"/>
                <a:ea typeface="+mn-ea"/>
                <a:cs typeface="+mn-cs"/>
              </a:rPr>
              <a:t>2009 NASEM report “Science and Decisions: Advancing Risk Assessment”</a:t>
            </a:r>
          </a:p>
          <a:p>
            <a:pPr lvl="0"/>
            <a:r>
              <a:rPr lang="en-US" sz="1200" kern="1200" dirty="0">
                <a:solidFill>
                  <a:schemeClr val="tx1"/>
                </a:solidFill>
                <a:effectLst/>
                <a:latin typeface="+mn-lt"/>
                <a:ea typeface="+mn-ea"/>
                <a:cs typeface="+mn-cs"/>
              </a:rPr>
              <a:t>EPA Framework for Human Health Risk Assessment to Inform Decision Making</a:t>
            </a:r>
          </a:p>
          <a:p>
            <a:r>
              <a:rPr lang="en-US" sz="1200" kern="1200" dirty="0">
                <a:solidFill>
                  <a:schemeClr val="tx1"/>
                </a:solidFill>
                <a:effectLst/>
                <a:latin typeface="+mn-lt"/>
                <a:ea typeface="+mn-ea"/>
                <a:cs typeface="+mn-cs"/>
              </a:rPr>
              <a:t>Data on multiple chemical and non-chemical stressors that interact to contribute to health impacts</a:t>
            </a:r>
          </a:p>
          <a:p>
            <a:r>
              <a:rPr lang="en-US" sz="1200" kern="1200" dirty="0">
                <a:solidFill>
                  <a:schemeClr val="tx1"/>
                </a:solidFill>
                <a:effectLst/>
                <a:latin typeface="+mn-lt"/>
                <a:ea typeface="+mn-ea"/>
                <a:cs typeface="+mn-cs"/>
              </a:rPr>
              <a:t>Characterization of incremental risks to health from multiple agents or stressors</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US Environmental Protection Agency </a:t>
            </a:r>
            <a:r>
              <a:rPr lang="en-US" sz="1200" u="sng" kern="1200" dirty="0" err="1">
                <a:solidFill>
                  <a:schemeClr val="tx1"/>
                </a:solidFill>
                <a:effectLst/>
                <a:latin typeface="+mn-lt"/>
                <a:ea typeface="+mn-ea"/>
                <a:cs typeface="+mn-cs"/>
              </a:rPr>
              <a:t>EnviroAtlas</a:t>
            </a: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National data for mapping of pollution sources, environmental concentrations, exposures and risks, and demographic and community characteristics</a:t>
            </a:r>
          </a:p>
          <a:p>
            <a:r>
              <a:rPr lang="en-US" sz="1200" kern="1200" dirty="0">
                <a:solidFill>
                  <a:schemeClr val="tx1"/>
                </a:solidFill>
                <a:effectLst/>
                <a:latin typeface="+mn-lt"/>
                <a:ea typeface="+mn-ea"/>
                <a:cs typeface="+mn-cs"/>
              </a:rPr>
              <a:t>Community maps for screening and prioritizing environmental health risk factors</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EJSCREEN</a:t>
            </a:r>
            <a:r>
              <a:rPr lang="en-US" sz="1200" kern="1200" dirty="0">
                <a:solidFill>
                  <a:schemeClr val="tx1"/>
                </a:solidFill>
                <a:effectLst/>
                <a:latin typeface="+mn-lt"/>
                <a:ea typeface="+mn-ea"/>
                <a:cs typeface="+mn-cs"/>
              </a:rPr>
              <a:t>: EPA’s Environmental Justice Screening and Mapping Tool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Demographic information including data on low-income, non–English-speaking, and minority populations; and environmental indicators of   risk, including traffic, lead paint, air, water, and waste Mapping and screening results to identify environmental health risks, vulnerable populations, and environmental health disparities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152777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framework was developed</a:t>
            </a:r>
            <a:r>
              <a:rPr lang="en-US" baseline="0" dirty="0"/>
              <a:t> with the support of the Bloomberg American Health Initiative. A multi-disciplinary and cross agency symposium was held to develop recommendations for redefining our siloed approaches to built environment, community development and transportation policies. This framework is built upon the inclusive methods of health impact assessment, public health tracking, geographic analysis and cumulative risk assessment. The ultimate goal is to build healthier communities through a systems approach.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426415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dirty="0">
                <a:solidFill>
                  <a:srgbClr val="7F7F7F"/>
                </a:solidFill>
                <a:latin typeface="+mn-lt"/>
              </a:rPr>
              <a:t>http://</a:t>
            </a:r>
            <a:r>
              <a:rPr lang="en-US" sz="2000" i="1" dirty="0" err="1">
                <a:solidFill>
                  <a:srgbClr val="7F7F7F"/>
                </a:solidFill>
                <a:latin typeface="+mn-lt"/>
              </a:rPr>
              <a:t>enviroatlas.epa.gov</a:t>
            </a:r>
            <a:r>
              <a:rPr lang="en-US" sz="2000" i="1" dirty="0">
                <a:solidFill>
                  <a:srgbClr val="7F7F7F"/>
                </a:solidFill>
                <a:latin typeface="+mn-lt"/>
              </a:rPr>
              <a:t>/</a:t>
            </a:r>
            <a:r>
              <a:rPr lang="en-US" sz="2000" i="1" dirty="0" err="1">
                <a:solidFill>
                  <a:srgbClr val="7F7F7F"/>
                </a:solidFill>
                <a:latin typeface="+mn-lt"/>
              </a:rPr>
              <a:t>enviroatlas</a:t>
            </a:r>
            <a:r>
              <a:rPr lang="en-US" sz="2000" i="1" dirty="0">
                <a:solidFill>
                  <a:srgbClr val="7F7F7F"/>
                </a:solidFill>
                <a:latin typeface="+mn-lt"/>
              </a:rPr>
              <a:t>/Tools/</a:t>
            </a:r>
            <a:r>
              <a:rPr lang="en-US" sz="2000" i="1" dirty="0" err="1">
                <a:solidFill>
                  <a:srgbClr val="7F7F7F"/>
                </a:solidFill>
                <a:latin typeface="+mn-lt"/>
              </a:rPr>
              <a:t>EcoHealth_RelationshipBrowser</a:t>
            </a:r>
            <a:r>
              <a:rPr lang="en-US" sz="2000" i="1" dirty="0">
                <a:solidFill>
                  <a:srgbClr val="7F7F7F"/>
                </a:solidFill>
                <a:latin typeface="+mn-lt"/>
              </a:rPr>
              <a:t>/</a:t>
            </a:r>
            <a:r>
              <a:rPr lang="en-US" sz="2000" i="1" dirty="0" err="1">
                <a:solidFill>
                  <a:srgbClr val="7F7F7F"/>
                </a:solidFill>
                <a:latin typeface="+mn-lt"/>
              </a:rPr>
              <a:t>index.html</a:t>
            </a:r>
            <a:endParaRPr lang="en-US" sz="2000" i="1" dirty="0">
              <a:solidFill>
                <a:srgbClr val="7F7F7F"/>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i="1" dirty="0">
              <a:solidFill>
                <a:srgbClr val="7F7F7F"/>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quality of the environment is a powerful determinant of human health. The World Health Organization (WHO) estimated that 22% of the total global burden of disease in 2012, including 12.6 million deaths each year, was due to environmental risks, including exposure to air pollution</a:t>
            </a:r>
            <a:r>
              <a:rPr lang="en-US" sz="2000" kern="1200" dirty="0">
                <a:solidFill>
                  <a:schemeClr val="tx1"/>
                </a:solidFill>
                <a:effectLst/>
                <a:latin typeface="+mn-lt"/>
                <a:ea typeface="+mn-ea"/>
                <a:cs typeface="+mn-cs"/>
              </a:rPr>
              <a:t>.</a:t>
            </a:r>
            <a:endParaRPr lang="en-US" sz="2000" i="0" dirty="0">
              <a:solidFill>
                <a:srgbClr val="7F7F7F"/>
              </a:solidFill>
              <a:latin typeface="+mn-lt"/>
            </a:endParaRPr>
          </a:p>
          <a:p>
            <a:endParaRPr lang="en-US" sz="2000" dirty="0"/>
          </a:p>
        </p:txBody>
      </p:sp>
      <p:sp>
        <p:nvSpPr>
          <p:cNvPr id="4" name="Slide Number Placeholder 3"/>
          <p:cNvSpPr>
            <a:spLocks noGrp="1"/>
          </p:cNvSpPr>
          <p:nvPr>
            <p:ph type="sldNum" sz="quarter" idx="10"/>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202132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Sawyer B. The U.S. has the highest environmental burden of disease compared to other high-income countries. Peterson-Kaiser Health System Tracker. May 4, 2017. https://</a:t>
            </a:r>
            <a:r>
              <a:rPr lang="en-US" sz="1200" kern="1200" dirty="0" err="1">
                <a:solidFill>
                  <a:schemeClr val="tx1"/>
                </a:solidFill>
                <a:effectLst/>
                <a:latin typeface="+mn-lt"/>
                <a:ea typeface="+mn-ea"/>
                <a:cs typeface="+mn-cs"/>
              </a:rPr>
              <a:t>www.healthsystemtracker.org</a:t>
            </a:r>
            <a:r>
              <a:rPr lang="en-US" sz="1200" kern="1200" dirty="0">
                <a:solidFill>
                  <a:schemeClr val="tx1"/>
                </a:solidFill>
                <a:effectLst/>
                <a:latin typeface="+mn-lt"/>
                <a:ea typeface="+mn-ea"/>
                <a:cs typeface="+mn-cs"/>
              </a:rPr>
              <a:t>/chart/u-s-highest-environmental-burden-disease-compared-high-income-countries/#item-start. 2017.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World Health Organization. Global Health Observatory Data Repository: burden of disease attributable to the environment; data by country. 2016. http://</a:t>
            </a:r>
            <a:r>
              <a:rPr lang="en-US" sz="1200" kern="1200" dirty="0" err="1">
                <a:solidFill>
                  <a:schemeClr val="tx1"/>
                </a:solidFill>
                <a:effectLst/>
                <a:latin typeface="+mn-lt"/>
                <a:ea typeface="+mn-ea"/>
                <a:cs typeface="+mn-cs"/>
              </a:rPr>
              <a:t>apps.who.int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gho</a:t>
            </a:r>
            <a:r>
              <a:rPr lang="en-US" sz="1200" kern="1200" dirty="0">
                <a:solidFill>
                  <a:schemeClr val="tx1"/>
                </a:solidFill>
                <a:effectLst/>
                <a:latin typeface="+mn-lt"/>
                <a:ea typeface="+mn-ea"/>
                <a:cs typeface="+mn-cs"/>
              </a:rPr>
              <a:t>/data/</a:t>
            </a:r>
            <a:r>
              <a:rPr lang="en-US" sz="1200" kern="1200" dirty="0" err="1">
                <a:solidFill>
                  <a:schemeClr val="tx1"/>
                </a:solidFill>
                <a:effectLst/>
                <a:latin typeface="+mn-lt"/>
                <a:ea typeface="+mn-ea"/>
                <a:cs typeface="+mn-cs"/>
              </a:rPr>
              <a:t>node.main-emro.ENVDALYSBYCOUNTRY?lang</a:t>
            </a:r>
            <a:r>
              <a:rPr lang="en-US" sz="1200" kern="1200" dirty="0">
                <a:solidFill>
                  <a:schemeClr val="tx1"/>
                </a:solidFill>
                <a:effectLst/>
                <a:latin typeface="+mn-lt"/>
                <a:ea typeface="+mn-ea"/>
                <a:cs typeface="+mn-cs"/>
              </a:rPr>
              <a:t>=en.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242870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Exposure to air pollution and COVID-19 mortality in the United States: A nationwide cross-sectional study Xiao Wu, Rachel C </a:t>
            </a:r>
            <a:r>
              <a:rPr lang="en-US" sz="1200" kern="1200" dirty="0" err="1">
                <a:solidFill>
                  <a:schemeClr val="tx1"/>
                </a:solidFill>
                <a:effectLst/>
                <a:latin typeface="+mn-lt"/>
                <a:ea typeface="+mn-ea"/>
                <a:cs typeface="+mn-cs"/>
              </a:rPr>
              <a:t>Nethery</a:t>
            </a:r>
            <a:r>
              <a:rPr lang="en-US" sz="1200" kern="1200" dirty="0">
                <a:solidFill>
                  <a:schemeClr val="tx1"/>
                </a:solidFill>
                <a:effectLst/>
                <a:latin typeface="+mn-lt"/>
                <a:ea typeface="+mn-ea"/>
                <a:cs typeface="+mn-cs"/>
              </a:rPr>
              <a:t>, M Benjamin </a:t>
            </a:r>
            <a:r>
              <a:rPr lang="en-US" sz="1200" kern="1200" dirty="0" err="1">
                <a:solidFill>
                  <a:schemeClr val="tx1"/>
                </a:solidFill>
                <a:effectLst/>
                <a:latin typeface="+mn-lt"/>
                <a:ea typeface="+mn-ea"/>
                <a:cs typeface="+mn-cs"/>
              </a:rPr>
              <a:t>Sabath</a:t>
            </a:r>
            <a:r>
              <a:rPr lang="en-US" sz="1200" kern="1200" dirty="0">
                <a:solidFill>
                  <a:schemeClr val="tx1"/>
                </a:solidFill>
                <a:effectLst/>
                <a:latin typeface="+mn-lt"/>
                <a:ea typeface="+mn-ea"/>
                <a:cs typeface="+mn-cs"/>
              </a:rPr>
              <a:t>, Danielle Braun, Francesca </a:t>
            </a:r>
            <a:r>
              <a:rPr lang="en-US" sz="1200" kern="1200" dirty="0" err="1">
                <a:solidFill>
                  <a:schemeClr val="tx1"/>
                </a:solidFill>
                <a:effectLst/>
                <a:latin typeface="+mn-lt"/>
                <a:ea typeface="+mn-ea"/>
                <a:cs typeface="+mn-cs"/>
              </a:rPr>
              <a:t>Dominici</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Preprint </a:t>
            </a:r>
            <a:r>
              <a:rPr lang="en-US" dirty="0" err="1"/>
              <a:t>MedRxiv</a:t>
            </a:r>
            <a:r>
              <a:rPr lang="en-US" dirty="0"/>
              <a:t> April 2020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https://www.medrxiv.org/content/10.1101/2020.04.05.20054502v2</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402283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National Academies of Science has defined many environmental</a:t>
            </a:r>
            <a:r>
              <a:rPr lang="en-US" baseline="0" dirty="0"/>
              <a:t> challenges as “wicked problems”  See the NASEM report Science for Environmental Protection </a:t>
            </a:r>
            <a:r>
              <a:rPr lang="en-US" dirty="0">
                <a:hlinkClick r:id="rId3"/>
              </a:rPr>
              <a:t>http://dels.nationalacademies.org/Report/Science-Environmental-Protection-Road/13510</a:t>
            </a:r>
            <a:endParaRPr lang="en-US" dirty="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53900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https://www.nationalacademies.org/our-work/environmental-health-matters-initiative</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6339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itchFamily="18" charset="0"/>
                <a:ea typeface="Geneva" charset="0"/>
                <a:cs typeface="Geneva" charset="0"/>
              </a:rPr>
              <a:t>Steps in Mapping the Environmental Health System for a Specific Problem</a:t>
            </a:r>
            <a:endParaRPr lang="en-US" sz="1200" kern="1200" dirty="0">
              <a:solidFill>
                <a:schemeClr val="tx1"/>
              </a:solidFill>
              <a:effectLst/>
              <a:latin typeface="Times New Roman" pitchFamily="18" charset="0"/>
              <a:ea typeface="Geneva" charset="0"/>
              <a:cs typeface="Geneva" charset="0"/>
            </a:endParaRPr>
          </a:p>
          <a:p>
            <a:r>
              <a:rPr lang="en-US" sz="1200" kern="1200" dirty="0">
                <a:solidFill>
                  <a:schemeClr val="tx1"/>
                </a:solidFill>
                <a:effectLst/>
                <a:latin typeface="Times New Roman" pitchFamily="18" charset="0"/>
                <a:ea typeface="Geneva" charset="0"/>
                <a:cs typeface="Geneva" charset="0"/>
              </a:rPr>
              <a:t>First, state or name the EH issue of interest; it could be a single chemical, a mixture, a broader topic such as roadway traffic exposure or industrial agriculture, or something else.  It could be emerging, developing, or mature (already well examined) issue.</a:t>
            </a:r>
          </a:p>
          <a:p>
            <a:r>
              <a:rPr lang="en-US" sz="1200" kern="1200" dirty="0">
                <a:solidFill>
                  <a:schemeClr val="tx1"/>
                </a:solidFill>
                <a:effectLst/>
                <a:latin typeface="Times New Roman" pitchFamily="18" charset="0"/>
                <a:ea typeface="Geneva" charset="0"/>
                <a:cs typeface="Geneva" charset="0"/>
              </a:rPr>
              <a:t> </a:t>
            </a:r>
          </a:p>
          <a:p>
            <a:r>
              <a:rPr lang="en-US" sz="1200" b="1" kern="1200" dirty="0">
                <a:solidFill>
                  <a:schemeClr val="tx1"/>
                </a:solidFill>
                <a:effectLst/>
                <a:latin typeface="Times New Roman" pitchFamily="18" charset="0"/>
                <a:ea typeface="Geneva" charset="0"/>
                <a:cs typeface="Geneva" charset="0"/>
              </a:rPr>
              <a:t>1. People</a:t>
            </a:r>
            <a:endParaRPr lang="en-US" sz="1200" kern="1200" dirty="0">
              <a:solidFill>
                <a:schemeClr val="tx1"/>
              </a:solidFill>
              <a:effectLst/>
              <a:latin typeface="Times New Roman" pitchFamily="18" charset="0"/>
              <a:ea typeface="Geneva" charset="0"/>
              <a:cs typeface="Geneva" charset="0"/>
            </a:endParaRPr>
          </a:p>
          <a:p>
            <a:r>
              <a:rPr lang="en-US" sz="1200" kern="1200" dirty="0">
                <a:solidFill>
                  <a:schemeClr val="tx1"/>
                </a:solidFill>
                <a:effectLst/>
                <a:latin typeface="Times New Roman" pitchFamily="18" charset="0"/>
                <a:ea typeface="Geneva" charset="0"/>
                <a:cs typeface="Geneva" charset="0"/>
              </a:rPr>
              <a:t>Name the population of concern to you.  If you have reason to believe that you are dealing with an “equal opportunity” issue that affects all people equally, then you list the general population. BUT if you have reason to know or believe that the issue affects populations differently or that the solutions might need to be tailored to different populations, then list multiple populations. The preliminary list of potentially relevant distinct or sub-populations includes infants and chidren; pregnant woman; elderly; medically-compromised; gender-specific; geographically-defined (e.g. rural, urban, costal, pacific NW, Gulf Coast); occupation; other.</a:t>
            </a:r>
          </a:p>
          <a:p>
            <a:r>
              <a:rPr lang="en-US" sz="1200" kern="1200" dirty="0">
                <a:solidFill>
                  <a:schemeClr val="tx1"/>
                </a:solidFill>
                <a:effectLst/>
                <a:latin typeface="Times New Roman" pitchFamily="18" charset="0"/>
                <a:ea typeface="Geneva" charset="0"/>
                <a:cs typeface="Geneva" charset="0"/>
              </a:rPr>
              <a:t>  </a:t>
            </a:r>
          </a:p>
          <a:p>
            <a:r>
              <a:rPr lang="en-US" dirty="0">
                <a:effectLst/>
              </a:rPr>
              <a:t>Next follow the steps below, which mirror the circles of the System Diagram. Focus on delineating what is known, but also what is not known but important for action. Not everything that is interesting to know is important at this time for moving the issue forward to identify interventions/actions, the barriers to those steps, and the stakeholders involved.  </a:t>
            </a:r>
          </a:p>
          <a:p>
            <a:endParaRPr lang="en-US" sz="1200" kern="1200" dirty="0">
              <a:solidFill>
                <a:schemeClr val="tx1"/>
              </a:solidFill>
              <a:effectLst/>
              <a:latin typeface="Times New Roman" pitchFamily="18" charset="0"/>
              <a:ea typeface="Geneva" charset="0"/>
              <a:cs typeface="Geneva" charset="0"/>
            </a:endParaRPr>
          </a:p>
          <a:p>
            <a:pPr lvl="0"/>
            <a:r>
              <a:rPr lang="en-US" sz="1200" b="1" kern="1200" dirty="0">
                <a:solidFill>
                  <a:schemeClr val="tx1"/>
                </a:solidFill>
                <a:effectLst/>
                <a:latin typeface="Times New Roman" pitchFamily="18" charset="0"/>
                <a:ea typeface="Geneva" charset="0"/>
                <a:cs typeface="Geneva" charset="0"/>
              </a:rPr>
              <a:t>2. Environmental Health Assessment</a:t>
            </a:r>
            <a:endParaRPr lang="en-US" sz="1200" kern="1200" dirty="0">
              <a:solidFill>
                <a:schemeClr val="tx1"/>
              </a:solidFill>
              <a:effectLst/>
              <a:latin typeface="Times New Roman" pitchFamily="18" charset="0"/>
              <a:ea typeface="Geneva" charset="0"/>
              <a:cs typeface="Geneva" charset="0"/>
            </a:endParaRPr>
          </a:p>
          <a:p>
            <a:r>
              <a:rPr lang="en-US" sz="1200" kern="1200" dirty="0">
                <a:solidFill>
                  <a:schemeClr val="tx1"/>
                </a:solidFill>
                <a:effectLst/>
                <a:latin typeface="Times New Roman" pitchFamily="18" charset="0"/>
                <a:ea typeface="Geneva" charset="0"/>
                <a:cs typeface="Geneva" charset="0"/>
              </a:rPr>
              <a:t>The first ring addresses drivers of the EH continuum from source to dose and exposure to health outcome.  </a:t>
            </a:r>
          </a:p>
          <a:p>
            <a:r>
              <a:rPr lang="en-US" sz="1200" kern="1200" dirty="0">
                <a:solidFill>
                  <a:schemeClr val="tx1"/>
                </a:solidFill>
                <a:effectLst/>
                <a:latin typeface="Times New Roman" pitchFamily="18" charset="0"/>
                <a:ea typeface="Geneva" charset="0"/>
                <a:cs typeface="Geneva" charset="0"/>
              </a:rPr>
              <a:t>Distinguish for each what is fairly well established  and what are key knowledge gaps. If these likely differ for key populations, identify separately. </a:t>
            </a:r>
            <a:endParaRPr lang="en-US" sz="1200" b="1" kern="1200" dirty="0">
              <a:solidFill>
                <a:schemeClr val="tx1"/>
              </a:solidFill>
              <a:effectLst/>
              <a:latin typeface="Times New Roman" pitchFamily="18" charset="0"/>
              <a:ea typeface="Geneva" charset="0"/>
              <a:cs typeface="Geneva" charset="0"/>
            </a:endParaRPr>
          </a:p>
          <a:p>
            <a:pPr lvl="0"/>
            <a:endParaRPr lang="en-US" sz="1200" b="1" kern="1200" dirty="0">
              <a:solidFill>
                <a:schemeClr val="tx1"/>
              </a:solidFill>
              <a:effectLst/>
              <a:latin typeface="Times New Roman" pitchFamily="18" charset="0"/>
              <a:ea typeface="Geneva" charset="0"/>
              <a:cs typeface="Geneva" charset="0"/>
            </a:endParaRPr>
          </a:p>
          <a:p>
            <a:pPr lvl="0"/>
            <a:r>
              <a:rPr lang="en-US" sz="1200" b="1" kern="1200" dirty="0">
                <a:solidFill>
                  <a:schemeClr val="tx1"/>
                </a:solidFill>
                <a:effectLst/>
                <a:latin typeface="Times New Roman" pitchFamily="18" charset="0"/>
                <a:ea typeface="Geneva" charset="0"/>
                <a:cs typeface="Geneva" charset="0"/>
              </a:rPr>
              <a:t>3. Mediators of Health</a:t>
            </a:r>
            <a:endParaRPr lang="en-US" sz="1200" kern="1200" dirty="0">
              <a:solidFill>
                <a:schemeClr val="tx1"/>
              </a:solidFill>
              <a:effectLst/>
              <a:latin typeface="Times New Roman" pitchFamily="18" charset="0"/>
              <a:ea typeface="Geneva" charset="0"/>
              <a:cs typeface="Geneva" charset="0"/>
            </a:endParaRPr>
          </a:p>
          <a:p>
            <a:r>
              <a:rPr lang="en-US" sz="1200" kern="1200" dirty="0">
                <a:solidFill>
                  <a:schemeClr val="tx1"/>
                </a:solidFill>
                <a:effectLst/>
                <a:latin typeface="Times New Roman" pitchFamily="18" charset="0"/>
                <a:ea typeface="Geneva" charset="0"/>
                <a:cs typeface="Geneva" charset="0"/>
              </a:rPr>
              <a:t>The next set of issues identifies key mediators of health that are known or, in your best estimation, might be related to the likelihood of exposure, as well as a person’s response to the exposure of interest.  </a:t>
            </a:r>
          </a:p>
          <a:p>
            <a:r>
              <a:rPr lang="en-US" sz="1200" kern="1200" dirty="0">
                <a:solidFill>
                  <a:schemeClr val="tx1"/>
                </a:solidFill>
                <a:effectLst/>
                <a:latin typeface="Times New Roman" pitchFamily="18" charset="0"/>
                <a:ea typeface="Geneva" charset="0"/>
                <a:cs typeface="Geneva" charset="0"/>
              </a:rPr>
              <a:t>These mediators include social determinants of health, the built environment, biologic mediators (e.g. microbiome, nutrition, genetics, disease state), and the natural environment. </a:t>
            </a:r>
          </a:p>
          <a:p>
            <a:r>
              <a:rPr lang="en-US" sz="1200" kern="1200" dirty="0">
                <a:solidFill>
                  <a:schemeClr val="tx1"/>
                </a:solidFill>
                <a:effectLst/>
                <a:latin typeface="Times New Roman" pitchFamily="18" charset="0"/>
                <a:ea typeface="Geneva" charset="0"/>
                <a:cs typeface="Geneva" charset="0"/>
              </a:rPr>
              <a:t>As above, if you have reason to identify different elements in this category for different populations or for different routes of exposure or for different health effects, please do.  This is important to address, because interventions/actions as well as stakeholder involvement, might differ if a mediator appears to be significant or different for different populations.</a:t>
            </a:r>
          </a:p>
          <a:p>
            <a:pPr lvl="0"/>
            <a:endParaRPr lang="en-US" sz="1200" b="1" kern="1200" dirty="0">
              <a:solidFill>
                <a:schemeClr val="tx1"/>
              </a:solidFill>
              <a:effectLst/>
              <a:latin typeface="Times New Roman" pitchFamily="18" charset="0"/>
              <a:ea typeface="Geneva" charset="0"/>
              <a:cs typeface="Geneva" charset="0"/>
            </a:endParaRPr>
          </a:p>
          <a:p>
            <a:pPr lvl="0"/>
            <a:r>
              <a:rPr lang="en-US" sz="1200" b="1" kern="1200" dirty="0">
                <a:solidFill>
                  <a:schemeClr val="tx1"/>
                </a:solidFill>
                <a:effectLst/>
                <a:latin typeface="Times New Roman" pitchFamily="18" charset="0"/>
                <a:ea typeface="Geneva" charset="0"/>
                <a:cs typeface="Geneva" charset="0"/>
              </a:rPr>
              <a:t>4. Action Steps</a:t>
            </a:r>
            <a:endParaRPr lang="en-US" sz="1200" kern="1200" dirty="0">
              <a:solidFill>
                <a:schemeClr val="tx1"/>
              </a:solidFill>
              <a:effectLst/>
              <a:latin typeface="Times New Roman" pitchFamily="18" charset="0"/>
              <a:ea typeface="Geneva" charset="0"/>
              <a:cs typeface="Geneva" charset="0"/>
            </a:endParaRPr>
          </a:p>
          <a:p>
            <a:r>
              <a:rPr lang="en-US" sz="1200" kern="1200" dirty="0">
                <a:solidFill>
                  <a:schemeClr val="tx1"/>
                </a:solidFill>
                <a:effectLst/>
                <a:latin typeface="Times New Roman" pitchFamily="18" charset="0"/>
                <a:ea typeface="Geneva" charset="0"/>
                <a:cs typeface="Geneva" charset="0"/>
              </a:rPr>
              <a:t>Moving outward in the Figure, identify specific actions (known/established or a gap) for each of the broader categories (Healthcare System; Public Health; Research; Technology; Business Practices; Regulation/Policy; Advocacy; Individual Behavior; Individual Risk Perception; others?).  </a:t>
            </a:r>
          </a:p>
          <a:p>
            <a:r>
              <a:rPr lang="en-US" sz="1200" kern="1200" dirty="0">
                <a:solidFill>
                  <a:schemeClr val="tx1"/>
                </a:solidFill>
                <a:effectLst/>
                <a:latin typeface="Times New Roman" pitchFamily="18" charset="0"/>
                <a:ea typeface="Geneva" charset="0"/>
                <a:cs typeface="Geneva" charset="0"/>
              </a:rPr>
              <a:t> </a:t>
            </a:r>
          </a:p>
          <a:p>
            <a:r>
              <a:rPr lang="en-US" sz="1200" b="1" kern="1200" dirty="0">
                <a:solidFill>
                  <a:schemeClr val="tx1"/>
                </a:solidFill>
                <a:effectLst/>
                <a:latin typeface="Times New Roman" pitchFamily="18" charset="0"/>
                <a:ea typeface="Geneva" charset="0"/>
                <a:cs typeface="Geneva" charset="0"/>
              </a:rPr>
              <a:t>5. External Drivers</a:t>
            </a:r>
            <a:endParaRPr lang="en-US" sz="1200" kern="1200" dirty="0">
              <a:solidFill>
                <a:schemeClr val="tx1"/>
              </a:solidFill>
              <a:effectLst/>
              <a:latin typeface="Times New Roman" pitchFamily="18" charset="0"/>
              <a:ea typeface="Geneva" charset="0"/>
              <a:cs typeface="Geneva" charset="0"/>
            </a:endParaRPr>
          </a:p>
          <a:p>
            <a:r>
              <a:rPr lang="en-US" sz="1200" kern="1200" dirty="0">
                <a:solidFill>
                  <a:schemeClr val="tx1"/>
                </a:solidFill>
                <a:effectLst/>
                <a:latin typeface="Times New Roman" pitchFamily="18" charset="0"/>
                <a:ea typeface="Geneva" charset="0"/>
                <a:cs typeface="Geneva" charset="0"/>
              </a:rPr>
              <a:t>Continuing on, identify external drivers (be as specific as you can) that can facilitate action.  Identify key barriers.</a:t>
            </a:r>
          </a:p>
          <a:p>
            <a:r>
              <a:rPr lang="en-US" sz="1200" kern="1200" dirty="0">
                <a:solidFill>
                  <a:schemeClr val="tx1"/>
                </a:solidFill>
                <a:effectLst/>
                <a:latin typeface="Times New Roman" pitchFamily="18" charset="0"/>
                <a:ea typeface="Geneva" charset="0"/>
                <a:cs typeface="Geneva" charset="0"/>
              </a:rPr>
              <a:t> </a:t>
            </a:r>
          </a:p>
          <a:p>
            <a:r>
              <a:rPr lang="en-US" sz="1200" b="1" kern="1200" dirty="0">
                <a:solidFill>
                  <a:schemeClr val="tx1"/>
                </a:solidFill>
                <a:effectLst/>
                <a:latin typeface="Times New Roman" pitchFamily="18" charset="0"/>
                <a:ea typeface="Geneva" charset="0"/>
                <a:cs typeface="Geneva" charset="0"/>
              </a:rPr>
              <a:t>6. Actors</a:t>
            </a:r>
            <a:endParaRPr lang="en-US" sz="1200" kern="1200" dirty="0">
              <a:solidFill>
                <a:schemeClr val="tx1"/>
              </a:solidFill>
              <a:effectLst/>
              <a:latin typeface="Times New Roman" pitchFamily="18" charset="0"/>
              <a:ea typeface="Geneva" charset="0"/>
              <a:cs typeface="Geneva" charset="0"/>
            </a:endParaRPr>
          </a:p>
          <a:p>
            <a:r>
              <a:rPr lang="en-US" sz="1200" kern="1200" dirty="0">
                <a:solidFill>
                  <a:schemeClr val="tx1"/>
                </a:solidFill>
                <a:effectLst/>
                <a:latin typeface="Times New Roman" pitchFamily="18" charset="0"/>
                <a:ea typeface="Geneva" charset="0"/>
                <a:cs typeface="Geneva" charset="0"/>
              </a:rPr>
              <a:t>Finally, identify key actors and their role in relation key action step or external drivers.  </a:t>
            </a:r>
          </a:p>
          <a:p>
            <a:endParaRPr lang="en-US" sz="1200" kern="1200" dirty="0">
              <a:solidFill>
                <a:schemeClr val="tx1"/>
              </a:solidFill>
              <a:effectLst/>
              <a:latin typeface="Times New Roman" pitchFamily="18" charset="0"/>
              <a:ea typeface="Geneva" charset="0"/>
              <a:cs typeface="Geneva" charset="0"/>
            </a:endParaRPr>
          </a:p>
          <a:p>
            <a:r>
              <a:rPr lang="en-US" sz="1200" kern="1200" dirty="0">
                <a:solidFill>
                  <a:schemeClr val="tx1"/>
                </a:solidFill>
                <a:effectLst/>
                <a:latin typeface="Times New Roman" pitchFamily="18" charset="0"/>
                <a:ea typeface="Geneva" charset="0"/>
                <a:cs typeface="Geneva" charset="0"/>
              </a:rPr>
              <a:t> </a:t>
            </a:r>
          </a:p>
          <a:p>
            <a:r>
              <a:rPr lang="en-US" sz="1200" kern="1200" dirty="0">
                <a:solidFill>
                  <a:schemeClr val="tx1"/>
                </a:solidFill>
                <a:effectLst/>
                <a:latin typeface="Times New Roman" pitchFamily="18" charset="0"/>
                <a:ea typeface="Geneva" charset="0"/>
                <a:cs typeface="Geneva" charset="0"/>
              </a:rPr>
              <a:t> </a:t>
            </a:r>
          </a:p>
          <a:p>
            <a:r>
              <a:rPr lang="en-US" sz="1200" kern="1200" dirty="0">
                <a:solidFill>
                  <a:schemeClr val="tx1"/>
                </a:solidFill>
                <a:effectLst/>
                <a:latin typeface="Times New Roman" pitchFamily="18" charset="0"/>
                <a:ea typeface="Geneva" charset="0"/>
                <a:cs typeface="Geneva" charset="0"/>
              </a:rPr>
              <a:t> </a:t>
            </a:r>
          </a:p>
          <a:p>
            <a:r>
              <a:rPr lang="en-US" sz="1200" kern="1200" dirty="0">
                <a:solidFill>
                  <a:schemeClr val="tx1"/>
                </a:solidFill>
                <a:effectLst/>
                <a:latin typeface="Times New Roman" pitchFamily="18" charset="0"/>
                <a:ea typeface="Geneva" charset="0"/>
                <a:cs typeface="Geneva" charset="0"/>
              </a:rPr>
              <a:t> </a:t>
            </a:r>
          </a:p>
          <a:p>
            <a:r>
              <a:rPr lang="en-US" sz="1200" kern="1200" dirty="0">
                <a:solidFill>
                  <a:schemeClr val="tx1"/>
                </a:solidFill>
                <a:effectLst/>
                <a:latin typeface="Times New Roman" pitchFamily="18" charset="0"/>
                <a:ea typeface="Geneva" charset="0"/>
                <a:cs typeface="Geneva" charset="0"/>
              </a:rPr>
              <a:t> </a:t>
            </a:r>
          </a:p>
          <a:p>
            <a:r>
              <a:rPr lang="en-US" sz="1200" kern="1200" dirty="0">
                <a:solidFill>
                  <a:schemeClr val="tx1"/>
                </a:solidFill>
                <a:effectLst/>
                <a:latin typeface="Times New Roman" pitchFamily="18" charset="0"/>
                <a:ea typeface="Geneva" charset="0"/>
                <a:cs typeface="Geneva" charset="0"/>
              </a:rPr>
              <a:t> </a:t>
            </a:r>
          </a:p>
          <a:p>
            <a:r>
              <a:rPr lang="en-US" sz="1200" kern="1200" dirty="0">
                <a:solidFill>
                  <a:schemeClr val="tx1"/>
                </a:solidFill>
                <a:effectLst/>
                <a:latin typeface="Times New Roman" pitchFamily="18" charset="0"/>
                <a:ea typeface="Geneva" charset="0"/>
                <a:cs typeface="Geneva" charset="0"/>
              </a:rPr>
              <a:t> </a:t>
            </a:r>
          </a:p>
          <a:p>
            <a:endParaRPr lang="en-US" dirty="0"/>
          </a:p>
        </p:txBody>
      </p:sp>
      <p:sp>
        <p:nvSpPr>
          <p:cNvPr id="4" name="Slide Number Placeholder 3"/>
          <p:cNvSpPr>
            <a:spLocks noGrp="1"/>
          </p:cNvSpPr>
          <p:nvPr>
            <p:ph type="sldNum" sz="quarter" idx="10"/>
          </p:nvPr>
        </p:nvSpPr>
        <p:spPr/>
        <p:txBody>
          <a:bodyPr/>
          <a:lstStyle/>
          <a:p>
            <a:pPr>
              <a:defRPr/>
            </a:pPr>
            <a:fld id="{6623FD58-7A4C-A646-9CDB-77F36BF434E7}" type="slidenum">
              <a:rPr lang="en-US" altLang="en-US" smtClean="0"/>
              <a:pPr>
                <a:defRPr/>
              </a:pPr>
              <a:t>14</a:t>
            </a:fld>
            <a:endParaRPr lang="en-US" altLang="en-US" dirty="0"/>
          </a:p>
        </p:txBody>
      </p:sp>
    </p:spTree>
    <p:extLst>
      <p:ext uri="{BB962C8B-B14F-4D97-AF65-F5344CB8AC3E}">
        <p14:creationId xmlns:p14="http://schemas.microsoft.com/office/powerpoint/2010/main" val="243996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3589983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B1DFAF45-31C8-F647-8FBB-F762B8244AE1}" type="datetimeFigureOut">
              <a:rPr lang="en-US" smtClean="0"/>
              <a:t>9/22/2020</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32AFAFFD-40EC-2F4B-9511-816DB282B2BD}" type="slidenum">
              <a:rPr lang="en-US" smtClean="0"/>
              <a:t>‹#›</a:t>
            </a:fld>
            <a:endParaRPr lang="en-US"/>
          </a:p>
        </p:txBody>
      </p:sp>
    </p:spTree>
    <p:extLst>
      <p:ext uri="{BB962C8B-B14F-4D97-AF65-F5344CB8AC3E}">
        <p14:creationId xmlns:p14="http://schemas.microsoft.com/office/powerpoint/2010/main" val="136314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a:blip r:embed="rId2" cstate="print"/>
          <a:stretch>
            <a:fillRect/>
          </a:stretch>
        </p:blipFill>
        <p:spPr>
          <a:xfrm>
            <a:off x="7" y="273"/>
            <a:ext cx="12191999" cy="6857464"/>
          </a:xfrm>
          <a:prstGeom prst="rect">
            <a:avLst/>
          </a:prstGeom>
        </p:spPr>
      </p:pic>
      <p:sp>
        <p:nvSpPr>
          <p:cNvPr id="4" name="Picture Placeholder 3"/>
          <p:cNvSpPr>
            <a:spLocks noGrp="1"/>
          </p:cNvSpPr>
          <p:nvPr>
            <p:ph type="pic" sz="quarter" idx="10"/>
          </p:nvPr>
        </p:nvSpPr>
        <p:spPr>
          <a:xfrm>
            <a:off x="1016000" y="1600200"/>
            <a:ext cx="10058400" cy="4724400"/>
          </a:xfrm>
        </p:spPr>
        <p:txBody>
          <a:bodyPr/>
          <a:lstStyle>
            <a:lvl1pPr>
              <a:buClrTx/>
              <a:defRPr/>
            </a:lvl1pPr>
          </a:lstStyle>
          <a:p>
            <a:endParaRPr lang="en-US" dirty="0"/>
          </a:p>
        </p:txBody>
      </p:sp>
      <p:sp>
        <p:nvSpPr>
          <p:cNvPr id="6" name="Text Placeholder 12"/>
          <p:cNvSpPr>
            <a:spLocks noGrp="1"/>
          </p:cNvSpPr>
          <p:nvPr>
            <p:ph type="body" sz="quarter" idx="11" hasCustomPrompt="1"/>
          </p:nvPr>
        </p:nvSpPr>
        <p:spPr>
          <a:xfrm>
            <a:off x="4064000" y="609600"/>
            <a:ext cx="77216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8" name="Date Placeholder 7"/>
          <p:cNvSpPr>
            <a:spLocks noGrp="1"/>
          </p:cNvSpPr>
          <p:nvPr>
            <p:ph type="dt" sz="half" idx="12"/>
          </p:nvPr>
        </p:nvSpPr>
        <p:spPr>
          <a:xfrm>
            <a:off x="609600" y="6356353"/>
            <a:ext cx="2844800" cy="365125"/>
          </a:xfrm>
          <a:prstGeom prst="rect">
            <a:avLst/>
          </a:prstGeom>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3"/>
          </p:nvPr>
        </p:nvSpPr>
        <p:spPr>
          <a:xfrm>
            <a:off x="9144000" y="6356359"/>
            <a:ext cx="2844800" cy="365125"/>
          </a:xfrm>
          <a:prstGeom prst="rect">
            <a:avLst/>
          </a:prstGeom>
        </p:spPr>
        <p:txBody>
          <a:bodyPr/>
          <a:lstStyle>
            <a:lvl1pPr>
              <a:defRPr sz="3200" b="1">
                <a:solidFill>
                  <a:schemeClr val="tx1"/>
                </a:solidFill>
                <a:latin typeface="Gill Sans MT" pitchFamily="34" charset="0"/>
              </a:defRPr>
            </a:lvl1pPr>
          </a:lstStyle>
          <a:p>
            <a:fld id="{6D3FAE4D-9488-4B48-8F4A-A56CB5A28AF9}"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14"/>
          </p:nvPr>
        </p:nvSpPr>
        <p:spPr>
          <a:xfrm>
            <a:off x="4165600" y="6356353"/>
            <a:ext cx="3860800" cy="365125"/>
          </a:xfrm>
          <a:prstGeom prst="rect">
            <a:avLst/>
          </a:prstGeom>
        </p:spPr>
        <p:txBody>
          <a:bodyPr/>
          <a:lstStyle/>
          <a:p>
            <a:endParaRPr lang="en-US">
              <a:solidFill>
                <a:prstClr val="black">
                  <a:tint val="75000"/>
                </a:prstClr>
              </a:solidFill>
              <a:latin typeface="Calibri"/>
            </a:endParaRPr>
          </a:p>
        </p:txBody>
      </p:sp>
    </p:spTree>
    <p:extLst>
      <p:ext uri="{BB962C8B-B14F-4D97-AF65-F5344CB8AC3E}">
        <p14:creationId xmlns:p14="http://schemas.microsoft.com/office/powerpoint/2010/main" val="14026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461147" y="1504604"/>
            <a:ext cx="5490768" cy="42316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quarter" idx="11"/>
          </p:nvPr>
        </p:nvSpPr>
        <p:spPr>
          <a:xfrm>
            <a:off x="6262256" y="1504604"/>
            <a:ext cx="5478049" cy="42316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300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tburke1@jh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dx.doi.org/10.1289/EHP1465"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Leischow</a:t>
            </a:r>
            <a:r>
              <a:rPr lang="en-US" dirty="0"/>
              <a:t> and Milstein define the systems approach as “a paradigm or perspective that considers connections among different components, plans for the implications of their interaction, and requires transdisciplinary thinking as well as active engagement of those who have a stake in the outcome to govern the course of change.”</a:t>
            </a:r>
          </a:p>
          <a:p>
            <a:endParaRPr lang="en-US" dirty="0"/>
          </a:p>
        </p:txBody>
      </p:sp>
      <p:sp>
        <p:nvSpPr>
          <p:cNvPr id="3" name="Title 2"/>
          <p:cNvSpPr>
            <a:spLocks noGrp="1"/>
          </p:cNvSpPr>
          <p:nvPr>
            <p:ph type="title"/>
          </p:nvPr>
        </p:nvSpPr>
        <p:spPr/>
        <p:txBody>
          <a:bodyPr/>
          <a:lstStyle/>
          <a:p>
            <a:r>
              <a:rPr lang="en-US" dirty="0"/>
              <a:t>Systems Approach</a:t>
            </a:r>
          </a:p>
        </p:txBody>
      </p:sp>
    </p:spTree>
    <p:extLst>
      <p:ext uri="{BB962C8B-B14F-4D97-AF65-F5344CB8AC3E}">
        <p14:creationId xmlns:p14="http://schemas.microsoft.com/office/powerpoint/2010/main" val="120557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Two major Initiatives have developed new tools to examine the complex interaction of health and environment to improve the science basis for environmental Policies and Decisions </a:t>
            </a:r>
          </a:p>
          <a:p>
            <a:endParaRPr lang="en-US" dirty="0"/>
          </a:p>
          <a:p>
            <a:r>
              <a:rPr lang="en-US" dirty="0"/>
              <a:t>The National Academies of Science Environmental Health Matters Initiative</a:t>
            </a:r>
          </a:p>
          <a:p>
            <a:endParaRPr lang="en-US" dirty="0"/>
          </a:p>
          <a:p>
            <a:r>
              <a:rPr lang="en-US" dirty="0"/>
              <a:t>The Johns Hopkins Bloomberg American Health Initiative</a:t>
            </a:r>
          </a:p>
        </p:txBody>
      </p:sp>
      <p:sp>
        <p:nvSpPr>
          <p:cNvPr id="3" name="Title 2"/>
          <p:cNvSpPr>
            <a:spLocks noGrp="1"/>
          </p:cNvSpPr>
          <p:nvPr>
            <p:ph type="title"/>
          </p:nvPr>
        </p:nvSpPr>
        <p:spPr/>
        <p:txBody>
          <a:bodyPr>
            <a:normAutofit/>
          </a:bodyPr>
          <a:lstStyle/>
          <a:p>
            <a:r>
              <a:rPr lang="en-US" dirty="0"/>
              <a:t>Developing a Systems Approach </a:t>
            </a:r>
          </a:p>
        </p:txBody>
      </p:sp>
    </p:spTree>
    <p:extLst>
      <p:ext uri="{BB962C8B-B14F-4D97-AF65-F5344CB8AC3E}">
        <p14:creationId xmlns:p14="http://schemas.microsoft.com/office/powerpoint/2010/main" val="288119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br>
              <a:rPr lang="en-US" b="1" dirty="0"/>
            </a:br>
            <a:r>
              <a:rPr lang="en-US" dirty="0">
                <a:latin typeface="Arial" panose="020B0604020202020204" pitchFamily="34" charset="0"/>
                <a:cs typeface="Arial" panose="020B0604020202020204" pitchFamily="34" charset="0"/>
              </a:rPr>
              <a:t>WASHINGTON – The National Academies of Sciences, Engineering, and Medicine are launching an Academies-wide initiative to transform how the nation addresses the complex issues associated with environmental health—a field that examines how the environment affects human health.  </a:t>
            </a:r>
          </a:p>
          <a:p>
            <a:pPr marL="0" indent="0">
              <a:buNone/>
            </a:pPr>
            <a:r>
              <a:rPr lang="en-US" dirty="0">
                <a:latin typeface="Arial" panose="020B0604020202020204" pitchFamily="34" charset="0"/>
                <a:cs typeface="Arial" panose="020B0604020202020204" pitchFamily="34" charset="0"/>
              </a:rPr>
              <a:t>The initiative will bring together expertise across the institution, including environmental, medical, and social science, energy, and engineering, and involve leaders from government, corporate, and academic entities to explore the latest science, identify promising solutions, and create innovative pathways toward improving environmental health.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062512" y="308895"/>
            <a:ext cx="7056120" cy="955124"/>
          </a:xfrm>
          <a:prstGeom prst="rect">
            <a:avLst/>
          </a:prstGeom>
        </p:spPr>
      </p:pic>
      <p:sp>
        <p:nvSpPr>
          <p:cNvPr id="5" name="Rectangle 4"/>
          <p:cNvSpPr/>
          <p:nvPr/>
        </p:nvSpPr>
        <p:spPr>
          <a:xfrm>
            <a:off x="2251625" y="1264019"/>
            <a:ext cx="1262551" cy="300082"/>
          </a:xfrm>
          <a:prstGeom prst="rect">
            <a:avLst/>
          </a:prstGeom>
        </p:spPr>
        <p:txBody>
          <a:bodyPr wrap="none">
            <a:spAutoFit/>
          </a:bodyPr>
          <a:lstStyle/>
          <a:p>
            <a:r>
              <a:rPr lang="en-US" sz="1350" b="1" dirty="0">
                <a:solidFill>
                  <a:srgbClr val="333333"/>
                </a:solidFill>
                <a:latin typeface="Helvetica" panose="020B0604020202020204" pitchFamily="34" charset="0"/>
                <a:ea typeface="Calibri" panose="020F0502020204030204" pitchFamily="34" charset="0"/>
              </a:rPr>
              <a:t>Feb. 15, 2018</a:t>
            </a:r>
            <a:endParaRPr lang="en-US" sz="1350" dirty="0"/>
          </a:p>
        </p:txBody>
      </p:sp>
    </p:spTree>
    <p:extLst>
      <p:ext uri="{BB962C8B-B14F-4D97-AF65-F5344CB8AC3E}">
        <p14:creationId xmlns:p14="http://schemas.microsoft.com/office/powerpoint/2010/main" val="194356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u="sng" dirty="0"/>
              <a:t>Catalyze cross-sector and multidisciplinary work and provide leadership on the big challenges </a:t>
            </a:r>
            <a:r>
              <a:rPr lang="en-US" sz="2400" dirty="0"/>
              <a:t>in environmental health by combining forces of all seven program divisions. In particular: </a:t>
            </a:r>
          </a:p>
          <a:p>
            <a:pPr marL="0" indent="0">
              <a:buNone/>
            </a:pPr>
            <a:endParaRPr lang="en-US" sz="2400" dirty="0"/>
          </a:p>
          <a:p>
            <a:pPr lvl="0"/>
            <a:r>
              <a:rPr lang="en-US" sz="2400" dirty="0"/>
              <a:t>Provide a focal point for dialog across disciplines and sectors</a:t>
            </a:r>
          </a:p>
          <a:p>
            <a:pPr lvl="0"/>
            <a:r>
              <a:rPr lang="en-US" sz="2400" dirty="0"/>
              <a:t>Identify priority topics for ad hoc studies and workshops </a:t>
            </a:r>
          </a:p>
          <a:p>
            <a:pPr lvl="0"/>
            <a:r>
              <a:rPr lang="en-US" sz="2400" dirty="0"/>
              <a:t>Enable nimble response to scientific questions that arise</a:t>
            </a:r>
          </a:p>
          <a:p>
            <a:pPr lvl="0"/>
            <a:r>
              <a:rPr lang="en-US" sz="2400" dirty="0"/>
              <a:t>Facilitate consideration of environmental health in broader contexts</a:t>
            </a:r>
          </a:p>
          <a:p>
            <a:pPr lvl="0"/>
            <a:r>
              <a:rPr lang="en-US" sz="2400" dirty="0"/>
              <a:t>Engage and broaden involvement of stakeholders</a:t>
            </a:r>
          </a:p>
          <a:p>
            <a:pPr marL="400050" lvl="1" indent="0">
              <a:buNone/>
            </a:pPr>
            <a:endParaRPr lang="en-US" dirty="0"/>
          </a:p>
          <a:p>
            <a:endParaRPr lang="en-US" dirty="0"/>
          </a:p>
        </p:txBody>
      </p:sp>
      <p:sp>
        <p:nvSpPr>
          <p:cNvPr id="3" name="Title 2"/>
          <p:cNvSpPr>
            <a:spLocks noGrp="1"/>
          </p:cNvSpPr>
          <p:nvPr>
            <p:ph type="title"/>
          </p:nvPr>
        </p:nvSpPr>
        <p:spPr>
          <a:xfrm>
            <a:off x="857442" y="0"/>
            <a:ext cx="10515600" cy="931207"/>
          </a:xfrm>
        </p:spPr>
        <p:txBody>
          <a:bodyPr>
            <a:normAutofit fontScale="90000"/>
          </a:bodyPr>
          <a:lstStyle/>
          <a:p>
            <a:br>
              <a:rPr lang="en-US" sz="3600" dirty="0"/>
            </a:br>
            <a:r>
              <a:rPr lang="en-US" sz="3600" dirty="0"/>
              <a:t>The NASEM Environmental Health Matters Initiative</a:t>
            </a:r>
            <a:br>
              <a:rPr lang="en-US" sz="3600" dirty="0"/>
            </a:br>
            <a:endParaRPr lang="en-US" sz="3600" dirty="0"/>
          </a:p>
        </p:txBody>
      </p:sp>
    </p:spTree>
    <p:extLst>
      <p:ext uri="{BB962C8B-B14F-4D97-AF65-F5344CB8AC3E}">
        <p14:creationId xmlns:p14="http://schemas.microsoft.com/office/powerpoint/2010/main" val="113997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a:solidFill>
                  <a:schemeClr val="accent6">
                    <a:lumMod val="75000"/>
                  </a:schemeClr>
                </a:solidFill>
                <a:latin typeface="+mn-lt"/>
                <a:cs typeface="Geneva" charset="0"/>
              </a:rPr>
              <a:t>Develop Opportunity Landscapes by Mapping the Environmental Health System for Each Issue</a:t>
            </a:r>
            <a:endParaRPr lang="en-US" sz="3200" dirty="0">
              <a:solidFill>
                <a:schemeClr val="accent6">
                  <a:lumMod val="75000"/>
                </a:schemeClr>
              </a:solidFill>
              <a:latin typeface="+mn-lt"/>
              <a:cs typeface="Geneva" charset="0"/>
            </a:endParaRPr>
          </a:p>
        </p:txBody>
      </p:sp>
      <p:sp>
        <p:nvSpPr>
          <p:cNvPr id="2" name="Text Placeholder 1"/>
          <p:cNvSpPr>
            <a:spLocks noGrp="1"/>
          </p:cNvSpPr>
          <p:nvPr>
            <p:ph sz="quarter" idx="10"/>
          </p:nvPr>
        </p:nvSpPr>
        <p:spPr>
          <a:xfrm>
            <a:off x="311021" y="1765557"/>
            <a:ext cx="6717576" cy="4124374"/>
          </a:xfrm>
        </p:spPr>
        <p:txBody>
          <a:bodyPr>
            <a:noAutofit/>
          </a:bodyPr>
          <a:lstStyle/>
          <a:p>
            <a:r>
              <a:rPr lang="en-US" sz="2400" b="1" dirty="0"/>
              <a:t>People – </a:t>
            </a:r>
            <a:r>
              <a:rPr lang="en-US" sz="2400" dirty="0"/>
              <a:t>population(s) of concern.  </a:t>
            </a:r>
          </a:p>
          <a:p>
            <a:r>
              <a:rPr lang="en-US" sz="2400" b="1" dirty="0"/>
              <a:t>Environmental Health Assessment</a:t>
            </a:r>
            <a:r>
              <a:rPr lang="en-US" sz="2400" dirty="0"/>
              <a:t> - drivers of the environmental health continuum from source to exposure to health outcome</a:t>
            </a:r>
          </a:p>
          <a:p>
            <a:r>
              <a:rPr lang="en-US" sz="2400" b="1" dirty="0"/>
              <a:t>Mediators of Health</a:t>
            </a:r>
          </a:p>
          <a:p>
            <a:r>
              <a:rPr lang="en-US" sz="2400" b="1" dirty="0"/>
              <a:t>Action Steps - </a:t>
            </a:r>
            <a:r>
              <a:rPr lang="en-US" sz="2400" dirty="0"/>
              <a:t>specific actions (established actions and gaps)</a:t>
            </a:r>
            <a:endParaRPr lang="en-US" sz="2400" b="1" dirty="0"/>
          </a:p>
          <a:p>
            <a:r>
              <a:rPr lang="en-US" sz="2400" b="1" dirty="0"/>
              <a:t>External Drivers </a:t>
            </a:r>
            <a:r>
              <a:rPr lang="en-US" sz="2400" dirty="0"/>
              <a:t>that can facilitate action and key barriers</a:t>
            </a:r>
            <a:endParaRPr lang="en-US" sz="2400" b="1" dirty="0"/>
          </a:p>
          <a:p>
            <a:r>
              <a:rPr lang="en-US" sz="2400" b="1" dirty="0"/>
              <a:t>Actors </a:t>
            </a:r>
            <a:r>
              <a:rPr lang="en-US" sz="2400" dirty="0"/>
              <a:t>- key actors and their role in relation to key action steps or external drivers</a:t>
            </a:r>
          </a:p>
        </p:txBody>
      </p:sp>
      <p:sp>
        <p:nvSpPr>
          <p:cNvPr id="3" name="Title 2"/>
          <p:cNvSpPr txBox="1">
            <a:spLocks/>
          </p:cNvSpPr>
          <p:nvPr/>
        </p:nvSpPr>
        <p:spPr>
          <a:xfrm>
            <a:off x="1981200" y="274638"/>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Trebuchet MS"/>
                <a:ea typeface="Geneva" charset="0"/>
                <a:cs typeface="Trebuchet MS"/>
              </a:defRPr>
            </a:lvl1pPr>
            <a:lvl2pPr algn="ctr" rtl="0" eaLnBrk="1" fontAlgn="base" hangingPunct="1">
              <a:spcBef>
                <a:spcPct val="0"/>
              </a:spcBef>
              <a:spcAft>
                <a:spcPct val="0"/>
              </a:spcAft>
              <a:defRPr sz="4400">
                <a:solidFill>
                  <a:schemeClr val="tx1"/>
                </a:solidFill>
                <a:latin typeface="Trebuchet MS" charset="0"/>
                <a:ea typeface="Geneva" charset="0"/>
                <a:cs typeface="Geneva" charset="0"/>
              </a:defRPr>
            </a:lvl2pPr>
            <a:lvl3pPr algn="ctr" rtl="0" eaLnBrk="1" fontAlgn="base" hangingPunct="1">
              <a:spcBef>
                <a:spcPct val="0"/>
              </a:spcBef>
              <a:spcAft>
                <a:spcPct val="0"/>
              </a:spcAft>
              <a:defRPr sz="4400">
                <a:solidFill>
                  <a:schemeClr val="tx1"/>
                </a:solidFill>
                <a:latin typeface="Trebuchet MS" charset="0"/>
                <a:ea typeface="Geneva" charset="0"/>
                <a:cs typeface="Geneva" charset="0"/>
              </a:defRPr>
            </a:lvl3pPr>
            <a:lvl4pPr algn="ctr" rtl="0" eaLnBrk="1" fontAlgn="base" hangingPunct="1">
              <a:spcBef>
                <a:spcPct val="0"/>
              </a:spcBef>
              <a:spcAft>
                <a:spcPct val="0"/>
              </a:spcAft>
              <a:defRPr sz="4400">
                <a:solidFill>
                  <a:schemeClr val="tx1"/>
                </a:solidFill>
                <a:latin typeface="Trebuchet MS" charset="0"/>
                <a:ea typeface="Geneva" charset="0"/>
                <a:cs typeface="Geneva" charset="0"/>
              </a:defRPr>
            </a:lvl4pPr>
            <a:lvl5pPr algn="ctr" rtl="0" eaLnBrk="1" fontAlgn="base" hangingPunct="1">
              <a:spcBef>
                <a:spcPct val="0"/>
              </a:spcBef>
              <a:spcAft>
                <a:spcPct val="0"/>
              </a:spcAft>
              <a:defRPr sz="4400">
                <a:solidFill>
                  <a:schemeClr val="tx1"/>
                </a:solidFill>
                <a:latin typeface="Trebuchet MS" charset="0"/>
                <a:ea typeface="Geneva" charset="0"/>
                <a:cs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cs typeface="Geneva" charset="0"/>
              </a:defRPr>
            </a:lvl9pPr>
          </a:lstStyle>
          <a:p>
            <a:endParaRPr lang="en-US" sz="2800" b="1" dirty="0">
              <a:solidFill>
                <a:schemeClr val="accent6">
                  <a:lumMod val="75000"/>
                </a:schemeClr>
              </a:solidFill>
            </a:endParaRPr>
          </a:p>
        </p:txBody>
      </p:sp>
      <p:pic>
        <p:nvPicPr>
          <p:cNvPr id="8" name="Content Placeholder 7"/>
          <p:cNvPicPr>
            <a:picLocks noGrp="1" noChangeAspect="1"/>
          </p:cNvPicPr>
          <p:nvPr>
            <p:ph sz="quarter" idx="11"/>
          </p:nvPr>
        </p:nvPicPr>
        <p:blipFill>
          <a:blip r:embed="rId3"/>
          <a:stretch>
            <a:fillRect/>
          </a:stretch>
        </p:blipFill>
        <p:spPr>
          <a:xfrm>
            <a:off x="6852289" y="1392237"/>
            <a:ext cx="5339711" cy="4472293"/>
          </a:xfrm>
          <a:prstGeom prst="rect">
            <a:avLst/>
          </a:prstGeom>
        </p:spPr>
      </p:pic>
    </p:spTree>
    <p:extLst>
      <p:ext uri="{BB962C8B-B14F-4D97-AF65-F5344CB8AC3E}">
        <p14:creationId xmlns:p14="http://schemas.microsoft.com/office/powerpoint/2010/main" val="838612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The workshop's objectives:</a:t>
            </a:r>
            <a:br>
              <a:rPr lang="en-US" dirty="0"/>
            </a:br>
            <a:endParaRPr lang="en-US" dirty="0"/>
          </a:p>
          <a:p>
            <a:pPr lvl="0"/>
            <a:r>
              <a:rPr lang="en-US" dirty="0"/>
              <a:t>Provide a forum for the environmental health and transportation sectors, along with experts in consumer behavior, to gather and apply environmental health perspectives to the consideration of new mobility options as part of the transportation system.</a:t>
            </a:r>
          </a:p>
          <a:p>
            <a:pPr lvl="0"/>
            <a:r>
              <a:rPr lang="en-US" dirty="0"/>
              <a:t>Identify research, policy, and communication needs related to the environmental health impacts of emerging transportation services and mobility options. </a:t>
            </a:r>
          </a:p>
          <a:p>
            <a:pPr lvl="0"/>
            <a:r>
              <a:rPr lang="en-US" dirty="0"/>
              <a:t>Stimulate potential collaborations to address environmental health benefits and challenges of transportation services and new mobility options.</a:t>
            </a:r>
          </a:p>
          <a:p>
            <a:endParaRPr lang="en-US" dirty="0"/>
          </a:p>
        </p:txBody>
      </p:sp>
      <p:sp>
        <p:nvSpPr>
          <p:cNvPr id="3" name="Title 2"/>
          <p:cNvSpPr>
            <a:spLocks noGrp="1"/>
          </p:cNvSpPr>
          <p:nvPr>
            <p:ph type="title"/>
          </p:nvPr>
        </p:nvSpPr>
        <p:spPr/>
        <p:txBody>
          <a:bodyPr/>
          <a:lstStyle/>
          <a:p>
            <a:r>
              <a:rPr lang="en-US" dirty="0"/>
              <a:t>EHMI Workshop on Transportation and Health</a:t>
            </a:r>
          </a:p>
        </p:txBody>
      </p:sp>
    </p:spTree>
    <p:extLst>
      <p:ext uri="{BB962C8B-B14F-4D97-AF65-F5344CB8AC3E}">
        <p14:creationId xmlns:p14="http://schemas.microsoft.com/office/powerpoint/2010/main" val="2200730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Today, the increasing proportion of disease burden caused by chronic diseases, coupled with a recognition of the role of the environment in these diseases, requires an inclusive, cross-sector approach to improving the built environment for healthier communities. The public health approach to solving environmental health problems is a stepwise process that includes:</a:t>
            </a:r>
          </a:p>
          <a:p>
            <a:pPr lvl="0"/>
            <a:r>
              <a:rPr lang="en-US" dirty="0"/>
              <a:t>Defining the public health problem (identifying health risks of concern)</a:t>
            </a:r>
          </a:p>
          <a:p>
            <a:pPr lvl="0"/>
            <a:r>
              <a:rPr lang="en-US" dirty="0"/>
              <a:t>Measuring the magnitude of the problem (understanding measures of disease or exposure in the population)</a:t>
            </a:r>
          </a:p>
          <a:p>
            <a:pPr lvl="0"/>
            <a:r>
              <a:rPr lang="en-US" dirty="0"/>
              <a:t>Identifying key determinants of risk (including epidemiologic, social, and political factors)</a:t>
            </a:r>
          </a:p>
          <a:p>
            <a:pPr lvl="0"/>
            <a:r>
              <a:rPr lang="en-US" dirty="0"/>
              <a:t>Developing and recommending policies (ways to reduce risk and promote health)</a:t>
            </a:r>
          </a:p>
          <a:p>
            <a:pPr lvl="0"/>
            <a:r>
              <a:rPr lang="en-US" dirty="0"/>
              <a:t>Assessing health effects of policy options (</a:t>
            </a:r>
            <a:r>
              <a:rPr lang="en-US" dirty="0" err="1"/>
              <a:t>eg</a:t>
            </a:r>
            <a:r>
              <a:rPr lang="en-US" dirty="0"/>
              <a:t>, Health Impact Assessment [HIA])</a:t>
            </a:r>
          </a:p>
          <a:p>
            <a:pPr lvl="0"/>
            <a:r>
              <a:rPr lang="en-US" dirty="0"/>
              <a:t>Implementing and evaluating policy choices (tracking changes in community health)</a:t>
            </a:r>
          </a:p>
        </p:txBody>
      </p:sp>
      <p:sp>
        <p:nvSpPr>
          <p:cNvPr id="3" name="Title 2"/>
          <p:cNvSpPr>
            <a:spLocks noGrp="1"/>
          </p:cNvSpPr>
          <p:nvPr>
            <p:ph type="title"/>
          </p:nvPr>
        </p:nvSpPr>
        <p:spPr>
          <a:xfrm>
            <a:off x="838200" y="345873"/>
            <a:ext cx="10515600" cy="931207"/>
          </a:xfrm>
        </p:spPr>
        <p:txBody>
          <a:bodyPr>
            <a:normAutofit fontScale="90000"/>
          </a:bodyPr>
          <a:lstStyle/>
          <a:p>
            <a:r>
              <a:rPr lang="en-US" dirty="0"/>
              <a:t>The Bloomberg American Health Initiative</a:t>
            </a:r>
            <a:br>
              <a:rPr lang="en-US" dirty="0"/>
            </a:br>
            <a:r>
              <a:rPr lang="en-US" dirty="0"/>
              <a:t>The Public Health Approach</a:t>
            </a:r>
            <a:br>
              <a:rPr lang="en-US" dirty="0"/>
            </a:br>
            <a:endParaRPr lang="en-US" dirty="0"/>
          </a:p>
        </p:txBody>
      </p:sp>
    </p:spTree>
    <p:extLst>
      <p:ext uri="{BB962C8B-B14F-4D97-AF65-F5344CB8AC3E}">
        <p14:creationId xmlns:p14="http://schemas.microsoft.com/office/powerpoint/2010/main" val="142720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Numerous emerging tools and information resources are helping to advance the public health approach and offering new ways to inform environmental decision making.</a:t>
            </a:r>
          </a:p>
          <a:p>
            <a:r>
              <a:rPr lang="en-US" dirty="0"/>
              <a:t>Health Impact Assessment</a:t>
            </a:r>
          </a:p>
          <a:p>
            <a:r>
              <a:rPr lang="en-US" dirty="0"/>
              <a:t>Mapping and Spatial Analysis - CDC National Environmental Health Tracking Program and EPA </a:t>
            </a:r>
            <a:r>
              <a:rPr lang="en-US" dirty="0" err="1"/>
              <a:t>EnviroAtlas</a:t>
            </a:r>
            <a:endParaRPr lang="en-US" dirty="0"/>
          </a:p>
          <a:p>
            <a:r>
              <a:rPr lang="en-US" dirty="0"/>
              <a:t>Cumulative Risk Assessment</a:t>
            </a:r>
          </a:p>
          <a:p>
            <a:r>
              <a:rPr lang="en-US" dirty="0"/>
              <a:t>EJSCREEN – EPA Environmental Justice Screening and Mapping Tool</a:t>
            </a:r>
          </a:p>
          <a:p>
            <a:endParaRPr lang="en-US" dirty="0"/>
          </a:p>
          <a:p>
            <a:endParaRPr lang="en-US" dirty="0"/>
          </a:p>
        </p:txBody>
      </p:sp>
      <p:sp>
        <p:nvSpPr>
          <p:cNvPr id="3" name="Title 2"/>
          <p:cNvSpPr>
            <a:spLocks noGrp="1"/>
          </p:cNvSpPr>
          <p:nvPr>
            <p:ph type="title"/>
          </p:nvPr>
        </p:nvSpPr>
        <p:spPr/>
        <p:txBody>
          <a:bodyPr/>
          <a:lstStyle/>
          <a:p>
            <a:r>
              <a:rPr lang="en-US" dirty="0"/>
              <a:t>The New Tools</a:t>
            </a:r>
          </a:p>
        </p:txBody>
      </p:sp>
    </p:spTree>
    <p:extLst>
      <p:ext uri="{BB962C8B-B14F-4D97-AF65-F5344CB8AC3E}">
        <p14:creationId xmlns:p14="http://schemas.microsoft.com/office/powerpoint/2010/main" val="169559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28105680"/>
              </p:ext>
            </p:extLst>
          </p:nvPr>
        </p:nvGraphicFramePr>
        <p:xfrm>
          <a:off x="817563" y="1347064"/>
          <a:ext cx="10515600" cy="496832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05985">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446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HIA uses a systems approach to array data sources and analytic methods and considers input from stakeholders to determine potential effects of a proposed action or decision on the health of a population, and the distribution of those effects within the population.</a:t>
                      </a:r>
                    </a:p>
                    <a:p>
                      <a:endParaRPr lang="en-US" sz="2800"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US" dirty="0"/>
              <a:t>Health Impact Assessment</a:t>
            </a:r>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311266" y="1677179"/>
            <a:ext cx="4637242" cy="4525963"/>
          </a:xfrm>
          <a:prstGeom prst="rect">
            <a:avLst/>
          </a:prstGeom>
          <a:ln>
            <a:solidFill>
              <a:schemeClr val="accent1"/>
            </a:solidFill>
          </a:ln>
        </p:spPr>
      </p:pic>
    </p:spTree>
    <p:extLst>
      <p:ext uri="{BB962C8B-B14F-4D97-AF65-F5344CB8AC3E}">
        <p14:creationId xmlns:p14="http://schemas.microsoft.com/office/powerpoint/2010/main" val="306494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rgbClr val="2993A4"/>
                </a:solidFill>
                <a:latin typeface="Trebuchet MS" charset="0"/>
                <a:ea typeface="Trebuchet MS" charset="0"/>
                <a:cs typeface="Trebuchet MS" charset="0"/>
              </a:rPr>
              <a:t> </a:t>
            </a:r>
            <a:r>
              <a:rPr lang="en-US" sz="3600" b="0" dirty="0">
                <a:solidFill>
                  <a:schemeClr val="tx1"/>
                </a:solidFill>
                <a:ea typeface="Trebuchet MS" charset="0"/>
                <a:cs typeface="Trebuchet MS" charset="0"/>
              </a:rPr>
              <a:t>A Framework for Improving Health – Systems Thinking </a:t>
            </a:r>
            <a:endParaRPr lang="en-US" sz="3600" b="0" dirty="0">
              <a:solidFill>
                <a:schemeClr val="tx1"/>
              </a:solidFill>
            </a:endParaRPr>
          </a:p>
        </p:txBody>
      </p:sp>
      <p:pic>
        <p:nvPicPr>
          <p:cNvPr id="4" name="Content Placeholder 3"/>
          <p:cNvPicPr>
            <a:picLocks noGrp="1" noChangeAspect="1"/>
          </p:cNvPicPr>
          <p:nvPr>
            <p:ph idx="1"/>
          </p:nvPr>
        </p:nvPicPr>
        <p:blipFill>
          <a:blip r:embed="rId3"/>
          <a:srcRect t="5814" b="5814"/>
          <a:stretch>
            <a:fillRect/>
          </a:stretch>
        </p:blipFill>
        <p:spPr>
          <a:xfrm>
            <a:off x="293077" y="1309078"/>
            <a:ext cx="10589846" cy="4804119"/>
          </a:xfrm>
          <a:prstGeom prst="rect">
            <a:avLst/>
          </a:prstGeom>
        </p:spPr>
      </p:pic>
    </p:spTree>
    <p:extLst>
      <p:ext uri="{BB962C8B-B14F-4D97-AF65-F5344CB8AC3E}">
        <p14:creationId xmlns:p14="http://schemas.microsoft.com/office/powerpoint/2010/main" val="258634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200" y="154723"/>
            <a:ext cx="11988800" cy="931207"/>
          </a:xfrm>
        </p:spPr>
        <p:txBody>
          <a:bodyPr>
            <a:noAutofit/>
          </a:bodyPr>
          <a:lstStyle/>
          <a:p>
            <a:r>
              <a:rPr lang="en-US" sz="4000" dirty="0"/>
              <a:t>Lecture #41: Reducing The Impacts of Traffic-Related Air Pollution : Including Health in Policy and Decision Making</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2308324"/>
          </a:xfrm>
          <a:prstGeom prst="rect">
            <a:avLst/>
          </a:prstGeom>
          <a:noFill/>
        </p:spPr>
        <p:txBody>
          <a:bodyPr wrap="square" rtlCol="0">
            <a:spAutoFit/>
          </a:bodyPr>
          <a:lstStyle/>
          <a:p>
            <a:pPr algn="ctr"/>
            <a:r>
              <a:rPr lang="en-US" sz="2400" b="1" dirty="0"/>
              <a:t>Thomas A. Burke, PhD, MPH</a:t>
            </a:r>
          </a:p>
          <a:p>
            <a:pPr algn="ctr"/>
            <a:r>
              <a:rPr lang="en-US" sz="2400" b="1" dirty="0"/>
              <a:t>Johns Hopkins University </a:t>
            </a:r>
          </a:p>
          <a:p>
            <a:pPr algn="ctr"/>
            <a:r>
              <a:rPr lang="en-US" sz="2400" b="1" dirty="0"/>
              <a:t>Bloomberg School of Public Health</a:t>
            </a:r>
          </a:p>
          <a:p>
            <a:pPr algn="ctr"/>
            <a:r>
              <a:rPr lang="en-US" sz="2400" b="1" dirty="0">
                <a:hlinkClick r:id="rId3"/>
              </a:rPr>
              <a:t>tburke1@jhu.edu</a:t>
            </a:r>
            <a:endParaRPr lang="en-US" sz="2400" b="1" dirty="0"/>
          </a:p>
          <a:p>
            <a:pPr algn="ctr"/>
            <a:r>
              <a:rPr lang="en-US" sz="2400" b="1"/>
              <a:t>The author declares that there is no conflict of interest</a:t>
            </a:r>
          </a:p>
          <a:p>
            <a:pPr algn="ctr"/>
            <a:r>
              <a:rPr lang="en-US" sz="2400" b="1"/>
              <a:t>Lecture </a:t>
            </a:r>
            <a:r>
              <a:rPr lang="en-US" sz="2400" b="1" dirty="0"/>
              <a:t>Tracks: HT/TT/PPT </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Traffic related health impacts present a “wicked problem” for transportation and public health decision makers.</a:t>
            </a:r>
          </a:p>
          <a:p>
            <a:r>
              <a:rPr lang="en-US" dirty="0"/>
              <a:t>This lecture has examined the connection between public health and transportation decisions </a:t>
            </a:r>
          </a:p>
          <a:p>
            <a:r>
              <a:rPr lang="en-US" dirty="0"/>
              <a:t>A systems approach is needed to integrate the many scientific, social, economic and health considerations that drive transportation policies.</a:t>
            </a:r>
          </a:p>
          <a:p>
            <a:r>
              <a:rPr lang="en-US" dirty="0"/>
              <a:t>Two major initiatives and their related tools and approaches are presented: the National Academies of Science Environmental Health Initiative and the Johns Hopkins Bloomberg American Health Initiative.</a:t>
            </a:r>
          </a:p>
          <a:p>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20000"/>
          </a:bodyPr>
          <a:lstStyle/>
          <a:p>
            <a:r>
              <a:rPr lang="en-US" dirty="0"/>
              <a:t>Researchers should develop partnerships with communities across multiple disciplines, agencies, and sectors so that their research aligns with community needs. </a:t>
            </a:r>
          </a:p>
          <a:p>
            <a:r>
              <a:rPr lang="en-US" dirty="0"/>
              <a:t>Cross-disciplinary research teams should aim to fill critical gaps in data to assess the links between transportation and health, improve the quantitative measures of HIAs, advance exposure science, identify vulnerable populations, and integrate social and behavioral influences transportation choices. </a:t>
            </a:r>
          </a:p>
          <a:p>
            <a:r>
              <a:rPr lang="en-US" dirty="0"/>
              <a:t>Research should document the economic effects of transportation policies ion health to provide a sound basis for balancing costs and benefits of policy choices</a:t>
            </a:r>
          </a:p>
          <a:p>
            <a:r>
              <a:rPr lang="en-US" dirty="0"/>
              <a:t>Researchers should integrate citizen science, whereby the public participates voluntarily in the scientific process to address community health concerns.</a:t>
            </a:r>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Transportation policies have a profound impact on public health.</a:t>
            </a:r>
          </a:p>
          <a:p>
            <a:r>
              <a:rPr lang="en-US" dirty="0"/>
              <a:t>This is a time of great change for our transportation infrastructure and we have an opportunity to bridge the chasm between public health and transportation</a:t>
            </a:r>
          </a:p>
          <a:p>
            <a:r>
              <a:rPr lang="en-US" dirty="0"/>
              <a:t>Transportation infrastructure is key to the both the economic health and public health of communities.</a:t>
            </a:r>
          </a:p>
          <a:p>
            <a:r>
              <a:rPr lang="en-US" dirty="0"/>
              <a:t>We have a great opportunity to rethink our approach to transportation and public health – a systems approach</a:t>
            </a:r>
          </a:p>
          <a:p>
            <a:r>
              <a:rPr lang="en-US" dirty="0"/>
              <a:t>New tools and inclusive systems approaches to transportation and health can improve the scientific basis for policies and the health and well-being of our communities</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309143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r>
              <a:rPr lang="en-US" dirty="0"/>
              <a:t>World Health Organization. Global Health Observatory Data Repository: burden of disease attributable to the environment; data by country. 2016. http://</a:t>
            </a:r>
            <a:r>
              <a:rPr lang="en-US" dirty="0" err="1"/>
              <a:t>apps.who.int</a:t>
            </a:r>
            <a:r>
              <a:rPr lang="en-US" dirty="0"/>
              <a:t>/</a:t>
            </a:r>
            <a:r>
              <a:rPr lang="en-US" dirty="0" err="1"/>
              <a:t>gho</a:t>
            </a:r>
            <a:r>
              <a:rPr lang="en-US" dirty="0"/>
              <a:t>/data/</a:t>
            </a:r>
            <a:r>
              <a:rPr lang="en-US" dirty="0" err="1"/>
              <a:t>node.main-emro.ENVDALYSBYCOUNTRY?lang</a:t>
            </a:r>
            <a:r>
              <a:rPr lang="en-US" dirty="0"/>
              <a:t>=en. </a:t>
            </a:r>
          </a:p>
          <a:p>
            <a:r>
              <a:rPr lang="en-US" dirty="0"/>
              <a:t>Koehler K, </a:t>
            </a:r>
            <a:r>
              <a:rPr lang="en-US" dirty="0" err="1"/>
              <a:t>Latshaw</a:t>
            </a:r>
            <a:r>
              <a:rPr lang="en-US" dirty="0"/>
              <a:t> M, Matte T, </a:t>
            </a:r>
            <a:r>
              <a:rPr lang="en-US" dirty="0" err="1"/>
              <a:t>Kass</a:t>
            </a:r>
            <a:r>
              <a:rPr lang="en-US" dirty="0"/>
              <a:t> D, </a:t>
            </a:r>
            <a:r>
              <a:rPr lang="en-US" dirty="0" err="1"/>
              <a:t>Frumkin</a:t>
            </a:r>
            <a:r>
              <a:rPr lang="en-US" dirty="0"/>
              <a:t> H, Fox M, Hobbs BF, Wills-Karp M, Burke TA. Building Healthy Community Environments: A Public Health Approach. Public Health Rep. 2018 Nov/Dec;133(1_suppl):35S-43S. </a:t>
            </a:r>
            <a:r>
              <a:rPr lang="en-US" dirty="0" err="1"/>
              <a:t>doi</a:t>
            </a:r>
            <a:r>
              <a:rPr lang="en-US" dirty="0"/>
              <a:t>: 10.1177/0033354918798809. PMID: 30426875; PMCID: PMC6243448. </a:t>
            </a:r>
          </a:p>
          <a:p>
            <a:r>
              <a:rPr lang="en-US" dirty="0" err="1"/>
              <a:t>Leischow</a:t>
            </a:r>
            <a:r>
              <a:rPr lang="en-US" dirty="0"/>
              <a:t> SJ, Milstein B. Systems thinking and modeling for public health practice. </a:t>
            </a:r>
            <a:r>
              <a:rPr lang="en-US" i="1" dirty="0"/>
              <a:t>Am J Public Health</a:t>
            </a:r>
            <a:r>
              <a:rPr lang="en-US" dirty="0"/>
              <a:t>. 2006;96(3):403-405. </a:t>
            </a:r>
          </a:p>
          <a:p>
            <a:r>
              <a:rPr lang="en-US" dirty="0"/>
              <a:t>National Research Council. </a:t>
            </a:r>
            <a:r>
              <a:rPr lang="en-US" i="1" dirty="0"/>
              <a:t>Improving Health in the United States: The Role of Health Impact Assessment</a:t>
            </a:r>
            <a:r>
              <a:rPr lang="en-US" dirty="0"/>
              <a:t>. Washington, DC: National Academies Press; 2011.</a:t>
            </a:r>
          </a:p>
          <a:p>
            <a:endParaRPr lang="en-US" dirty="0"/>
          </a:p>
          <a:p>
            <a:endParaRPr lang="en-US" dirty="0"/>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Burke et al. 2017 Rethinking Environmental Protection: Meeting the Challenges of a Changing World. Env Health </a:t>
            </a:r>
            <a:r>
              <a:rPr lang="en-US" dirty="0" err="1"/>
              <a:t>Perspect</a:t>
            </a:r>
            <a:r>
              <a:rPr lang="en-US" dirty="0"/>
              <a:t> </a:t>
            </a:r>
            <a:r>
              <a:rPr lang="en-US" dirty="0">
                <a:hlinkClick r:id="rId2"/>
              </a:rPr>
              <a:t>http://dx.doi.org/10.1289/EHP1465</a:t>
            </a:r>
            <a:endParaRPr lang="en-US" dirty="0"/>
          </a:p>
          <a:p>
            <a:r>
              <a:rPr lang="en-US" dirty="0"/>
              <a:t>Fox MA, Brewer LE, Martin L. An Overview of Literature Topics Related to Current Concepts, Methods, Tools, and Applications for Cumulative Risk Assessment (2007-2016). Int J Environ Res Public Health. 2017;14(4):389. doi:10.3390/ijerph14040389</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numCol="2">
            <a:normAutofit/>
          </a:bodyPr>
          <a:lstStyle/>
          <a:p>
            <a:r>
              <a:rPr lang="en-US" sz="2600" dirty="0"/>
              <a:t>Transportation has a profound effect on our environment, health, and the burden of disease. </a:t>
            </a:r>
          </a:p>
          <a:p>
            <a:r>
              <a:rPr lang="en-US" sz="2600" dirty="0"/>
              <a:t>Policy decisions affecting transportation and health transcend the authorities and often exclude traditional health agencies. </a:t>
            </a:r>
          </a:p>
          <a:p>
            <a:r>
              <a:rPr lang="en-US" sz="2600" dirty="0"/>
              <a:t>Healthy decisions for the future of transportation will require inclusive collaborative efforts.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a:t>Introduction</a:t>
            </a:r>
            <a:endParaRPr lang="en-US" dirty="0"/>
          </a:p>
        </p:txBody>
      </p:sp>
      <p:pic>
        <p:nvPicPr>
          <p:cNvPr id="4" name="Picture 3" descr="Screen Shot 2016-01-26 at 5.06.56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94808" y="1319676"/>
            <a:ext cx="5054292" cy="5302215"/>
          </a:xfrm>
          <a:prstGeom prst="rect">
            <a:avLst/>
          </a:prstGeom>
        </p:spPr>
      </p:pic>
    </p:spTree>
    <p:extLst>
      <p:ext uri="{BB962C8B-B14F-4D97-AF65-F5344CB8AC3E}">
        <p14:creationId xmlns:p14="http://schemas.microsoft.com/office/powerpoint/2010/main" val="247907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Let’s face it, the world of public health and transportation are closely linked, but we really have not worked together that much. </a:t>
            </a:r>
          </a:p>
          <a:p>
            <a:endParaRPr lang="en-US" dirty="0"/>
          </a:p>
          <a:p>
            <a:r>
              <a:rPr lang="en-US" dirty="0"/>
              <a:t>CARTEEH – bringing public health and transportation science together </a:t>
            </a:r>
          </a:p>
          <a:p>
            <a:pPr marL="0" indent="0">
              <a:buNone/>
            </a:pPr>
            <a:endParaRPr lang="en-US" dirty="0"/>
          </a:p>
        </p:txBody>
      </p:sp>
      <p:sp>
        <p:nvSpPr>
          <p:cNvPr id="3" name="Title 2"/>
          <p:cNvSpPr>
            <a:spLocks noGrp="1"/>
          </p:cNvSpPr>
          <p:nvPr>
            <p:ph type="title"/>
          </p:nvPr>
        </p:nvSpPr>
        <p:spPr/>
        <p:txBody>
          <a:bodyPr/>
          <a:lstStyle/>
          <a:p>
            <a:r>
              <a:rPr lang="en-US" dirty="0"/>
              <a:t>Two Different Worlds</a:t>
            </a:r>
          </a:p>
        </p:txBody>
      </p:sp>
    </p:spTree>
    <p:extLst>
      <p:ext uri="{BB962C8B-B14F-4D97-AF65-F5344CB8AC3E}">
        <p14:creationId xmlns:p14="http://schemas.microsoft.com/office/powerpoint/2010/main" val="170543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The environmental burden of disease is an estimate of the proportion of the global burden of disease that could be prevented by changes to the environment. The United States has the highest environmental burden of disease among comparably high-income countries.</a:t>
            </a:r>
            <a:endParaRPr lang="en-US" baseline="30000" dirty="0"/>
          </a:p>
          <a:p>
            <a:r>
              <a:rPr lang="en-US" dirty="0"/>
              <a:t>Air pollution is the largest environmental health risk in the United States. Exposure to particulate matter air pollution was the sixth-leading risk factor for death in the United States in 2015, contributing to approximately 88 000 deaths per year. Ozone exposure contributes to an additional 9000 deaths per year.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Air Pollution and the Burden of Disease</a:t>
            </a:r>
          </a:p>
        </p:txBody>
      </p:sp>
    </p:spTree>
    <p:extLst>
      <p:ext uri="{BB962C8B-B14F-4D97-AF65-F5344CB8AC3E}">
        <p14:creationId xmlns:p14="http://schemas.microsoft.com/office/powerpoint/2010/main" val="247907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Health Disparities </a:t>
            </a:r>
          </a:p>
        </p:txBody>
      </p:sp>
      <p:sp>
        <p:nvSpPr>
          <p:cNvPr id="5" name="Content Placeholder 4"/>
          <p:cNvSpPr>
            <a:spLocks noGrp="1"/>
          </p:cNvSpPr>
          <p:nvPr>
            <p:ph idx="1"/>
          </p:nvPr>
        </p:nvSpPr>
        <p:spPr/>
        <p:txBody>
          <a:bodyPr/>
          <a:lstStyle/>
          <a:p>
            <a:r>
              <a:rPr lang="en-US" dirty="0"/>
              <a:t>Not all populations are affected equally by transportation related environmental risks. </a:t>
            </a:r>
          </a:p>
          <a:p>
            <a:r>
              <a:rPr lang="en-US" dirty="0"/>
              <a:t>The environmental justice movement has increased the public’s awareness of the combination of increased exposures to environmental risks and social inequities that result in more disease related to such exposures in disadvantaged communities </a:t>
            </a:r>
          </a:p>
          <a:p>
            <a:r>
              <a:rPr lang="en-US" dirty="0"/>
              <a:t>The increased environmental exposures faced by disadvantaged communities are due, in large part, to decisions made around the built environment, including industrial siting, roadway locations, and resulting traffic; pollution and toxic emissions.</a:t>
            </a:r>
          </a:p>
          <a:p>
            <a:pPr marL="0" indent="0">
              <a:buNone/>
            </a:pPr>
            <a:r>
              <a:rPr lang="en-US" dirty="0"/>
              <a:t> </a:t>
            </a:r>
          </a:p>
        </p:txBody>
      </p:sp>
    </p:spTree>
    <p:extLst>
      <p:ext uri="{BB962C8B-B14F-4D97-AF65-F5344CB8AC3E}">
        <p14:creationId xmlns:p14="http://schemas.microsoft.com/office/powerpoint/2010/main" val="223616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Automobile centered development adopted since the 1950s required more roads, highways, and parking lots, leading to less </a:t>
            </a:r>
            <a:r>
              <a:rPr lang="en-US" dirty="0" err="1"/>
              <a:t>greenspace</a:t>
            </a:r>
            <a:r>
              <a:rPr lang="en-US" dirty="0"/>
              <a:t>, less availability of public transit or </a:t>
            </a:r>
            <a:r>
              <a:rPr lang="en-US" dirty="0" err="1"/>
              <a:t>walkable</a:t>
            </a:r>
            <a:r>
              <a:rPr lang="en-US" dirty="0"/>
              <a:t>/</a:t>
            </a:r>
            <a:r>
              <a:rPr lang="en-US" dirty="0" err="1"/>
              <a:t>bikable</a:t>
            </a:r>
            <a:r>
              <a:rPr lang="en-US" dirty="0"/>
              <a:t> transport, more traffic-related air pollution, and more injuries. </a:t>
            </a:r>
          </a:p>
          <a:p>
            <a:r>
              <a:rPr lang="en-US" dirty="0"/>
              <a:t>Transportation policy choices and their impact on the built environment affect many aspects of individual heath and well-being including obesity, physical activity, and mental health.  This contributes to risks of respiratory and cardiovascular disease, and diabetes.</a:t>
            </a:r>
          </a:p>
          <a:p>
            <a:r>
              <a:rPr lang="en-US" dirty="0"/>
              <a:t> Now, COVID 19 mortality rates are higher in those with these comorbidities. Traffic related air pollutants are also associated with higher risk of death from COVID 19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Transportation Policies and Public Health</a:t>
            </a:r>
          </a:p>
        </p:txBody>
      </p:sp>
    </p:spTree>
    <p:extLst>
      <p:ext uri="{BB962C8B-B14F-4D97-AF65-F5344CB8AC3E}">
        <p14:creationId xmlns:p14="http://schemas.microsoft.com/office/powerpoint/2010/main" val="145081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3237928"/>
              </p:ext>
            </p:extLst>
          </p:nvPr>
        </p:nvGraphicFramePr>
        <p:xfrm>
          <a:off x="692699" y="1443283"/>
          <a:ext cx="10640464" cy="4826137"/>
        </p:xfrm>
        <a:graphic>
          <a:graphicData uri="http://schemas.openxmlformats.org/drawingml/2006/table">
            <a:tbl>
              <a:tblPr firstRow="1" bandRow="1">
                <a:tableStyleId>{5C22544A-7EE6-4342-B048-85BDC9FD1C3A}</a:tableStyleId>
              </a:tblPr>
              <a:tblGrid>
                <a:gridCol w="5320232">
                  <a:extLst>
                    <a:ext uri="{9D8B030D-6E8A-4147-A177-3AD203B41FA5}">
                      <a16:colId xmlns:a16="http://schemas.microsoft.com/office/drawing/2014/main" val="20000"/>
                    </a:ext>
                  </a:extLst>
                </a:gridCol>
                <a:gridCol w="5320232">
                  <a:extLst>
                    <a:ext uri="{9D8B030D-6E8A-4147-A177-3AD203B41FA5}">
                      <a16:colId xmlns:a16="http://schemas.microsoft.com/office/drawing/2014/main" val="20001"/>
                    </a:ext>
                  </a:extLst>
                </a:gridCol>
              </a:tblGrid>
              <a:tr h="5860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4240111">
                <a:tc>
                  <a:txBody>
                    <a:bodyPr/>
                    <a:lstStyle/>
                    <a:p>
                      <a:pPr marL="285750" indent="-285750">
                        <a:buFont typeface="Arial"/>
                        <a:buChar char="•"/>
                      </a:pPr>
                      <a:r>
                        <a:rPr lang="en-US" sz="2400" b="0" dirty="0">
                          <a:latin typeface="Calibri" panose="020F0502020204030204" pitchFamily="34" charset="0"/>
                        </a:rPr>
                        <a:t>Complex</a:t>
                      </a:r>
                    </a:p>
                    <a:p>
                      <a:pPr marL="285750" indent="-285750">
                        <a:buFont typeface="Arial"/>
                        <a:buChar char="•"/>
                      </a:pPr>
                      <a:r>
                        <a:rPr lang="en-US" sz="2400" b="0" dirty="0">
                          <a:latin typeface="Calibri" panose="020F0502020204030204" pitchFamily="34" charset="0"/>
                        </a:rPr>
                        <a:t>Affected by many interacting factors</a:t>
                      </a:r>
                    </a:p>
                    <a:p>
                      <a:pPr marL="285750" indent="-285750">
                        <a:buFont typeface="Arial"/>
                        <a:buChar char="•"/>
                      </a:pPr>
                      <a:r>
                        <a:rPr lang="en-US" sz="2400" b="0" dirty="0">
                          <a:latin typeface="Calibri" panose="020F0502020204030204" pitchFamily="34" charset="0"/>
                        </a:rPr>
                        <a:t>Various spatial scales and long temporal scales</a:t>
                      </a:r>
                    </a:p>
                    <a:p>
                      <a:pPr marL="285750" indent="-285750">
                        <a:buFont typeface="Arial"/>
                        <a:buChar char="•"/>
                      </a:pPr>
                      <a:r>
                        <a:rPr lang="en-US" sz="2400" b="0" dirty="0">
                          <a:latin typeface="Calibri" panose="020F0502020204030204" pitchFamily="34" charset="0"/>
                        </a:rPr>
                        <a:t>May have global implications</a:t>
                      </a:r>
                    </a:p>
                    <a:p>
                      <a:pPr marL="285750" indent="-285750">
                        <a:buFont typeface="Arial"/>
                        <a:buChar char="•"/>
                      </a:pPr>
                      <a:r>
                        <a:rPr lang="en-US" sz="2400" b="0" dirty="0">
                          <a:latin typeface="Calibri" panose="020F0502020204030204" pitchFamily="34" charset="0"/>
                        </a:rPr>
                        <a:t>Difficult to define</a:t>
                      </a:r>
                    </a:p>
                    <a:p>
                      <a:pPr marL="285750" indent="-285750">
                        <a:buFont typeface="Arial"/>
                        <a:buChar char="•"/>
                      </a:pPr>
                      <a:r>
                        <a:rPr lang="en-US" sz="2400" b="0" dirty="0">
                          <a:latin typeface="Calibri" panose="020F0502020204030204" pitchFamily="34" charset="0"/>
                        </a:rPr>
                        <a:t>Unstable and socially complex</a:t>
                      </a:r>
                    </a:p>
                    <a:p>
                      <a:pPr marL="285750" indent="-285750">
                        <a:buFont typeface="Arial"/>
                        <a:buChar char="•"/>
                      </a:pPr>
                      <a:r>
                        <a:rPr lang="en-US" sz="2400" b="0" dirty="0">
                          <a:latin typeface="Calibri" panose="020F0502020204030204" pitchFamily="34" charset="0"/>
                        </a:rPr>
                        <a:t>Have no clear solution or end point</a:t>
                      </a:r>
                    </a:p>
                    <a:p>
                      <a:pPr marL="285750" indent="-285750">
                        <a:buFont typeface="Arial"/>
                        <a:buChar char="•"/>
                      </a:pPr>
                      <a:r>
                        <a:rPr lang="en-US" sz="2400" b="0" dirty="0">
                          <a:latin typeface="Calibri" panose="020F0502020204030204" pitchFamily="34" charset="0"/>
                        </a:rPr>
                        <a:t>Extend beyond the understanding of one discipline</a:t>
                      </a:r>
                    </a:p>
                    <a:p>
                      <a:endParaRPr lang="en-US" sz="2400"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US" dirty="0"/>
              <a:t>Traffic and Health  - A Wicked Problem</a:t>
            </a:r>
          </a:p>
        </p:txBody>
      </p:sp>
      <p:pic>
        <p:nvPicPr>
          <p:cNvPr id="5" name="Content Placeholder 4"/>
          <p:cNvPicPr>
            <a:picLocks noChangeAspect="1"/>
          </p:cNvPicPr>
          <p:nvPr/>
        </p:nvPicPr>
        <p:blipFill>
          <a:blip r:embed="rId3"/>
          <a:stretch>
            <a:fillRect/>
          </a:stretch>
        </p:blipFill>
        <p:spPr>
          <a:xfrm>
            <a:off x="6345142" y="2125266"/>
            <a:ext cx="5043141" cy="3859547"/>
          </a:xfrm>
          <a:prstGeom prst="rect">
            <a:avLst/>
          </a:prstGeom>
        </p:spPr>
      </p:pic>
    </p:spTree>
    <p:extLst>
      <p:ext uri="{BB962C8B-B14F-4D97-AF65-F5344CB8AC3E}">
        <p14:creationId xmlns:p14="http://schemas.microsoft.com/office/powerpoint/2010/main" val="217068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Finding: Environmental problems are increasingly interconnected. EPA can no longer address just one environmental hazard at a time without considering how that problem interacts with, is influenced by, and influences other aspects of the environment.</a:t>
            </a:r>
          </a:p>
          <a:p>
            <a:pPr marL="0" indent="0">
              <a:buNone/>
            </a:pPr>
            <a:r>
              <a:rPr lang="en-US" dirty="0"/>
              <a:t>  </a:t>
            </a:r>
          </a:p>
          <a:p>
            <a:r>
              <a:rPr lang="en-US" dirty="0"/>
              <a:t>Recommendation: The committee recommends that EPA substantially enhance the integration of systems thinking into its work and enhance its capacity to apply systems thinking to all aspects of how it approaches complex decisions. </a:t>
            </a:r>
          </a:p>
          <a:p>
            <a:pPr marL="0" indent="0">
              <a:buNone/>
            </a:pPr>
            <a:endParaRPr lang="en-US" dirty="0"/>
          </a:p>
        </p:txBody>
      </p:sp>
      <p:sp>
        <p:nvSpPr>
          <p:cNvPr id="3" name="Title 2"/>
          <p:cNvSpPr>
            <a:spLocks noGrp="1"/>
          </p:cNvSpPr>
          <p:nvPr>
            <p:ph type="title"/>
          </p:nvPr>
        </p:nvSpPr>
        <p:spPr/>
        <p:txBody>
          <a:bodyPr>
            <a:noAutofit/>
          </a:bodyPr>
          <a:lstStyle/>
          <a:p>
            <a:r>
              <a:rPr lang="en-US" altLang="en-US" sz="3200" dirty="0"/>
              <a:t>Wicked Problems: NASEM Findings and Recommendations</a:t>
            </a:r>
            <a:br>
              <a:rPr lang="en-US" altLang="en-US" sz="3200" dirty="0"/>
            </a:br>
            <a:endParaRPr lang="en-US" sz="3200" dirty="0"/>
          </a:p>
        </p:txBody>
      </p:sp>
    </p:spTree>
    <p:extLst>
      <p:ext uri="{BB962C8B-B14F-4D97-AF65-F5344CB8AC3E}">
        <p14:creationId xmlns:p14="http://schemas.microsoft.com/office/powerpoint/2010/main" val="3518865612"/>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10872</TotalTime>
  <Words>2322</Words>
  <Application>Microsoft Office PowerPoint</Application>
  <PresentationFormat>Widescreen</PresentationFormat>
  <Paragraphs>198</Paragraphs>
  <Slides>24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Gill Sans MT</vt:lpstr>
      <vt:lpstr>Helvetica</vt:lpstr>
      <vt:lpstr>Times New Roman</vt:lpstr>
      <vt:lpstr>Trebuchet MS</vt:lpstr>
      <vt:lpstr>Office Theme</vt:lpstr>
      <vt:lpstr>PowerPoint Presentation</vt:lpstr>
      <vt:lpstr>Lecture #41: Reducing The Impacts of Traffic-Related Air Pollution : Including Health in Policy and Decision Making</vt:lpstr>
      <vt:lpstr>Introduction</vt:lpstr>
      <vt:lpstr>Two Different Worlds</vt:lpstr>
      <vt:lpstr>Air Pollution and the Burden of Disease</vt:lpstr>
      <vt:lpstr>Environmental Health Disparities </vt:lpstr>
      <vt:lpstr>Transportation Policies and Public Health</vt:lpstr>
      <vt:lpstr>Traffic and Health  - A Wicked Problem</vt:lpstr>
      <vt:lpstr>Wicked Problems: NASEM Findings and Recommendations </vt:lpstr>
      <vt:lpstr>Systems Approach</vt:lpstr>
      <vt:lpstr>Developing a Systems Approach </vt:lpstr>
      <vt:lpstr>PowerPoint Presentation</vt:lpstr>
      <vt:lpstr> The NASEM Environmental Health Matters Initiative </vt:lpstr>
      <vt:lpstr>Develop Opportunity Landscapes by Mapping the Environmental Health System for Each Issue</vt:lpstr>
      <vt:lpstr>EHMI Workshop on Transportation and Health</vt:lpstr>
      <vt:lpstr>The Bloomberg American Health Initiative The Public Health Approach </vt:lpstr>
      <vt:lpstr>The New Tools</vt:lpstr>
      <vt:lpstr>Health Impact Assessment</vt:lpstr>
      <vt:lpstr> A Framework for Improving Health – Systems Thinking </vt:lpstr>
      <vt:lpstr>Discussion</vt:lpstr>
      <vt:lpstr>Research Gaps and Future Directions</vt:lpstr>
      <vt:lpstr>Take-Home Messages</vt:lpstr>
      <vt:lpstr>References </vt:lpstr>
      <vt:lpstr>Reading 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172</cp:revision>
  <dcterms:created xsi:type="dcterms:W3CDTF">2019-05-01T18:04:34Z</dcterms:created>
  <dcterms:modified xsi:type="dcterms:W3CDTF">2020-09-23T00:12:34Z</dcterms:modified>
</cp:coreProperties>
</file>