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45" r:id="rId2"/>
    <p:sldId id="465" r:id="rId3"/>
    <p:sldId id="457" r:id="rId4"/>
    <p:sldId id="447" r:id="rId5"/>
    <p:sldId id="467" r:id="rId6"/>
    <p:sldId id="468" r:id="rId7"/>
    <p:sldId id="458" r:id="rId8"/>
    <p:sldId id="473" r:id="rId9"/>
    <p:sldId id="474" r:id="rId10"/>
    <p:sldId id="472" r:id="rId11"/>
    <p:sldId id="471" r:id="rId12"/>
    <p:sldId id="470" r:id="rId13"/>
    <p:sldId id="479" r:id="rId14"/>
    <p:sldId id="475" r:id="rId15"/>
    <p:sldId id="476" r:id="rId16"/>
    <p:sldId id="478" r:id="rId17"/>
    <p:sldId id="480" r:id="rId18"/>
    <p:sldId id="477" r:id="rId19"/>
    <p:sldId id="469" r:id="rId20"/>
    <p:sldId id="483" r:id="rId21"/>
    <p:sldId id="481" r:id="rId22"/>
    <p:sldId id="460" r:id="rId23"/>
    <p:sldId id="466" r:id="rId24"/>
    <p:sldId id="482" r:id="rId25"/>
    <p:sldId id="462" r:id="rId26"/>
    <p:sldId id="4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i, Tara" initials="RT" lastIdx="8" clrIdx="0">
    <p:extLst>
      <p:ext uri="{19B8F6BF-5375-455C-9EA6-DF929625EA0E}">
        <p15:presenceInfo xmlns:p15="http://schemas.microsoft.com/office/powerpoint/2012/main" userId="S-1-5-21-1120367096-779962018-1349916565-4305653" providerId="AD"/>
      </p:ext>
    </p:extLst>
  </p:cmAuthor>
  <p:cmAuthor id="2" name="Sanchez, Kristen" initials="SK" lastIdx="12" clrIdx="1">
    <p:extLst>
      <p:ext uri="{19B8F6BF-5375-455C-9EA6-DF929625EA0E}">
        <p15:presenceInfo xmlns:p15="http://schemas.microsoft.com/office/powerpoint/2012/main" userId="S::K-Sanchez@tti.tamu.edu::acb85456-f2d6-4285-b4f9-49a945bb8a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5822" autoAdjust="0"/>
  </p:normalViewPr>
  <p:slideViewPr>
    <p:cSldViewPr snapToGrid="0">
      <p:cViewPr varScale="1">
        <p:scale>
          <a:sx n="74" d="100"/>
          <a:sy n="74" d="100"/>
        </p:scale>
        <p:origin x="104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546AAA-41F3-4D11-9FFC-A6B22CD8026C}" type="doc">
      <dgm:prSet loTypeId="urn:microsoft.com/office/officeart/2005/8/layout/orgChart1" loCatId="hierarchy" qsTypeId="urn:microsoft.com/office/officeart/2005/8/quickstyle/3d1" qsCatId="3D" csTypeId="urn:microsoft.com/office/officeart/2005/8/colors/colorful5" csCatId="colorful" phldr="1"/>
      <dgm:spPr/>
      <dgm:t>
        <a:bodyPr/>
        <a:lstStyle/>
        <a:p>
          <a:endParaRPr lang="en-US"/>
        </a:p>
      </dgm:t>
    </dgm:pt>
    <dgm:pt modelId="{46105E35-C700-4B31-AFB2-F363FEA9FE58}">
      <dgm:prSet phldrT="[Text]" custT="1"/>
      <dgm:spPr/>
      <dgm:t>
        <a:bodyPr/>
        <a:lstStyle/>
        <a:p>
          <a:pPr algn="ctr"/>
          <a:r>
            <a:rPr lang="en-US" sz="1400" dirty="0">
              <a:solidFill>
                <a:schemeClr val="tx1"/>
              </a:solidFill>
              <a:latin typeface="Arial" panose="020B0604020202020204" pitchFamily="34" charset="0"/>
              <a:cs typeface="Arial" panose="020B0604020202020204" pitchFamily="34" charset="0"/>
            </a:rPr>
            <a:t>Urban England (outside London) Vehicle Fleet Composition - 2009</a:t>
          </a:r>
        </a:p>
      </dgm:t>
    </dgm:pt>
    <dgm:pt modelId="{4EE8E1D7-B87E-434E-83CF-D34B0B0DE6D4}" type="parTrans" cxnId="{D6BE2BED-195B-49C3-BC3A-6E86CD4702C6}">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B39A1182-6CF8-4AB0-A93C-5E558AB9ADCB}" type="sibTrans" cxnId="{D6BE2BED-195B-49C3-BC3A-6E86CD4702C6}">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8B418199-A005-4D54-8CB7-CECDC07932CE}">
      <dgm:prSet phldrT="[Text]" custT="1"/>
      <dgm:spPr/>
      <dgm:t>
        <a:bodyPr/>
        <a:lstStyle/>
        <a:p>
          <a:pPr algn="ctr"/>
          <a:r>
            <a:rPr lang="en-US" sz="1400" dirty="0">
              <a:solidFill>
                <a:schemeClr val="tx1"/>
              </a:solidFill>
              <a:latin typeface="Arial" panose="020B0604020202020204" pitchFamily="34" charset="0"/>
              <a:cs typeface="Arial" panose="020B0604020202020204" pitchFamily="34" charset="0"/>
            </a:rPr>
            <a:t>Passenger cars (82.26%)</a:t>
          </a:r>
        </a:p>
      </dgm:t>
    </dgm:pt>
    <dgm:pt modelId="{6635921F-E283-4EE0-8E11-30C4C4A4A064}" type="parTrans" cxnId="{AF12DDA6-A58C-4C9F-B0B9-616FE7EEBD12}">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C4CA9ECB-A705-414F-865C-1670DF335505}" type="sibTrans" cxnId="{AF12DDA6-A58C-4C9F-B0B9-616FE7EEBD12}">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2B5B8930-3E04-4A3E-AAF6-6544543B2992}">
      <dgm:prSet phldrT="[Text]" custT="1"/>
      <dgm:spPr/>
      <dgm:t>
        <a:bodyPr/>
        <a:lstStyle/>
        <a:p>
          <a:pPr algn="ctr"/>
          <a:r>
            <a:rPr lang="en-US" sz="1400" dirty="0">
              <a:solidFill>
                <a:schemeClr val="tx1"/>
              </a:solidFill>
              <a:latin typeface="Arial" panose="020B0604020202020204" pitchFamily="34" charset="0"/>
              <a:cs typeface="Arial" panose="020B0604020202020204" pitchFamily="34" charset="0"/>
            </a:rPr>
            <a:t>Light Duty Vehicles (12.54%)</a:t>
          </a:r>
        </a:p>
      </dgm:t>
    </dgm:pt>
    <dgm:pt modelId="{6C5A79EF-4A19-454B-942C-6C03D5BF960B}" type="parTrans" cxnId="{A444F421-8E45-4313-BFDF-15E30CAA9AFB}">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C575CC36-1F69-4044-A97B-DB1A477129F6}" type="sibTrans" cxnId="{A444F421-8E45-4313-BFDF-15E30CAA9AFB}">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0A7D0E3A-5CAA-4D72-8BDE-054A1D85FED5}">
      <dgm:prSet phldrT="[Text]" custT="1"/>
      <dgm:spPr/>
      <dgm:t>
        <a:bodyPr/>
        <a:lstStyle/>
        <a:p>
          <a:pPr algn="ctr"/>
          <a:r>
            <a:rPr lang="en-US" sz="1400" dirty="0">
              <a:solidFill>
                <a:schemeClr val="tx1"/>
              </a:solidFill>
              <a:latin typeface="Arial" panose="020B0604020202020204" pitchFamily="34" charset="0"/>
              <a:cs typeface="Arial" panose="020B0604020202020204" pitchFamily="34" charset="0"/>
            </a:rPr>
            <a:t>Heavy Duty Vehicles (2.13%)</a:t>
          </a:r>
        </a:p>
      </dgm:t>
    </dgm:pt>
    <dgm:pt modelId="{5EF11097-6DCA-494F-B1D5-0260A5C3A675}" type="parTrans" cxnId="{910C6CBD-72E6-4BFD-9FF3-A5DC3E485593}">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0059E894-A428-460F-8DE9-AE8C7CB74971}" type="sibTrans" cxnId="{910C6CBD-72E6-4BFD-9FF3-A5DC3E485593}">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A5586FFB-FB23-479D-A964-4408E06E9795}">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Buses and Coaches (1.55%)</a:t>
          </a:r>
        </a:p>
      </dgm:t>
    </dgm:pt>
    <dgm:pt modelId="{FFB0A741-88AF-486C-8CB6-3D5EB0A0C97F}" type="parTrans" cxnId="{26420F99-2BD9-4375-835D-7A4D403631C0}">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BBD8E109-63EA-4D4A-B774-1138038E731E}" type="sibTrans" cxnId="{26420F99-2BD9-4375-835D-7A4D403631C0}">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2FD39B64-D115-4750-9994-0D2269878E55}">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Motorcycles (1.51%)</a:t>
          </a:r>
        </a:p>
      </dgm:t>
    </dgm:pt>
    <dgm:pt modelId="{DD6B7BBB-1684-4A10-841A-1D0AE0D3B246}" type="parTrans" cxnId="{4AA93D60-0091-4306-97F0-9FDF40A1C199}">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584E5136-3BE0-4B2E-83E7-72F3F07FB470}" type="sibTrans" cxnId="{4AA93D60-0091-4306-97F0-9FDF40A1C199}">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220AB4F7-E407-43C6-B5EE-E9F74F588DCF}">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55.43% petrol</a:t>
          </a:r>
        </a:p>
      </dgm:t>
    </dgm:pt>
    <dgm:pt modelId="{62580902-4EFC-4ED5-8278-781D733A8A6E}" type="parTrans" cxnId="{FAB9C979-B9EF-4FE9-A3E9-B19129996269}">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DB00BBE8-FF37-4B1D-A821-A7B1E5A9D73A}" type="sibTrans" cxnId="{FAB9C979-B9EF-4FE9-A3E9-B19129996269}">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E1CC3A01-2A17-48D7-9F0E-E9ED64F1BF03}">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26.83% diesel </a:t>
          </a:r>
        </a:p>
      </dgm:t>
    </dgm:pt>
    <dgm:pt modelId="{BB2341D6-4E44-463F-B2EE-A5EEF4949D26}" type="parTrans" cxnId="{2CEB19C3-54A1-4EB4-AD0C-98F451C40755}">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7DD153CD-4E6C-4510-9C95-093CEF97AF1F}" type="sibTrans" cxnId="{2CEB19C3-54A1-4EB4-AD0C-98F451C40755}">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83FCF6A7-09A0-4E30-BE2D-67C77F6971F1}">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0.73% petrol </a:t>
          </a:r>
        </a:p>
      </dgm:t>
    </dgm:pt>
    <dgm:pt modelId="{8148984F-1437-47CF-90A1-179C863E7846}" type="parTrans" cxnId="{1E22176E-24CC-4B56-BBAB-9C374A3F77AC}">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96FF5B95-0232-4E7A-B25C-824796A2ECA8}" type="sibTrans" cxnId="{1E22176E-24CC-4B56-BBAB-9C374A3F77AC}">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60C9F7AD-8B5F-4004-9E5E-B160E455B707}">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11.81% diesel </a:t>
          </a:r>
        </a:p>
      </dgm:t>
    </dgm:pt>
    <dgm:pt modelId="{B2EA795A-F4DF-41ED-8317-DF8BE5A41E86}" type="parTrans" cxnId="{75128BA3-93AD-4A3B-AA0A-DF34FBC2F87C}">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A04718C7-8E56-42D6-9124-C008CB0B9612}" type="sibTrans" cxnId="{75128BA3-93AD-4A3B-AA0A-DF34FBC2F87C}">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38302B4D-F216-4242-8442-B35A2C764762}">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1.70% diesel rigid HDVs</a:t>
          </a:r>
        </a:p>
      </dgm:t>
    </dgm:pt>
    <dgm:pt modelId="{F6136DB8-CFC1-4B46-BB58-600B68C4458B}" type="parTrans" cxnId="{9BF40FC8-2B85-469C-A091-1CDD32FE730C}">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F5A16A17-0CE9-43D6-852C-BCF236636E35}" type="sibTrans" cxnId="{9BF40FC8-2B85-469C-A091-1CDD32FE730C}">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E5EBD6D6-30F7-489F-9C6E-6AF131FE05AB}">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0.43% diesel artic HDVs</a:t>
          </a:r>
        </a:p>
      </dgm:t>
    </dgm:pt>
    <dgm:pt modelId="{02D064CE-FB0B-47E2-AD6D-B120535BF526}" type="parTrans" cxnId="{9DEC63C2-3DD3-412C-B00A-882CF466676D}">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3630D177-8544-4D25-B651-C4ECAECEF05B}" type="sibTrans" cxnId="{9DEC63C2-3DD3-412C-B00A-882CF466676D}">
      <dgm:prSet/>
      <dgm:spPr/>
      <dgm:t>
        <a:bodyPr/>
        <a:lstStyle/>
        <a:p>
          <a:pPr algn="ctr"/>
          <a:endParaRPr lang="en-US" sz="1400">
            <a:solidFill>
              <a:schemeClr val="tx1"/>
            </a:solidFill>
            <a:latin typeface="Arial" panose="020B0604020202020204" pitchFamily="34" charset="0"/>
            <a:cs typeface="Arial" panose="020B0604020202020204" pitchFamily="34" charset="0"/>
          </a:endParaRPr>
        </a:p>
      </dgm:t>
    </dgm:pt>
    <dgm:pt modelId="{3A832972-1139-4F16-812B-9CA3BE1F6FE1}">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1.12% buses</a:t>
          </a:r>
        </a:p>
      </dgm:t>
    </dgm:pt>
    <dgm:pt modelId="{45089EEC-6DAA-4897-9B54-547953D250E9}" type="parTrans" cxnId="{80FFCCDF-6E4C-4367-812B-C4DBC7E64004}">
      <dgm:prSet/>
      <dgm:spPr/>
      <dgm:t>
        <a:bodyPr/>
        <a:lstStyle/>
        <a:p>
          <a:pPr algn="ctr"/>
          <a:endParaRPr lang="en-US" sz="2400">
            <a:solidFill>
              <a:schemeClr val="tx1"/>
            </a:solidFill>
          </a:endParaRPr>
        </a:p>
      </dgm:t>
    </dgm:pt>
    <dgm:pt modelId="{6D435747-7ABA-4C5D-98A5-903F3E6688D4}" type="sibTrans" cxnId="{80FFCCDF-6E4C-4367-812B-C4DBC7E64004}">
      <dgm:prSet/>
      <dgm:spPr/>
      <dgm:t>
        <a:bodyPr/>
        <a:lstStyle/>
        <a:p>
          <a:pPr algn="ctr"/>
          <a:endParaRPr lang="en-US" sz="2400">
            <a:solidFill>
              <a:schemeClr val="tx1"/>
            </a:solidFill>
          </a:endParaRPr>
        </a:p>
      </dgm:t>
    </dgm:pt>
    <dgm:pt modelId="{60B82259-9BEB-4DE2-BA30-9AD110501097}">
      <dgm:prSet custT="1"/>
      <dgm:spPr/>
      <dgm:t>
        <a:bodyPr/>
        <a:lstStyle/>
        <a:p>
          <a:pPr algn="ctr"/>
          <a:r>
            <a:rPr lang="en-US" sz="1400" dirty="0">
              <a:solidFill>
                <a:schemeClr val="tx1"/>
              </a:solidFill>
              <a:latin typeface="Arial" panose="020B0604020202020204" pitchFamily="34" charset="0"/>
              <a:cs typeface="Arial" panose="020B0604020202020204" pitchFamily="34" charset="0"/>
            </a:rPr>
            <a:t>0.43 coaches</a:t>
          </a:r>
        </a:p>
      </dgm:t>
    </dgm:pt>
    <dgm:pt modelId="{3F91A3E5-6936-4C47-A69F-74C8CDF05EE6}" type="parTrans" cxnId="{5D6E7951-F425-48F9-B7A1-4A035CF3DA0F}">
      <dgm:prSet/>
      <dgm:spPr/>
      <dgm:t>
        <a:bodyPr/>
        <a:lstStyle/>
        <a:p>
          <a:pPr algn="ctr"/>
          <a:endParaRPr lang="en-US" sz="2400">
            <a:solidFill>
              <a:schemeClr val="tx1"/>
            </a:solidFill>
          </a:endParaRPr>
        </a:p>
      </dgm:t>
    </dgm:pt>
    <dgm:pt modelId="{34EF62CB-ED19-425D-954C-A484D6BA41CD}" type="sibTrans" cxnId="{5D6E7951-F425-48F9-B7A1-4A035CF3DA0F}">
      <dgm:prSet/>
      <dgm:spPr/>
      <dgm:t>
        <a:bodyPr/>
        <a:lstStyle/>
        <a:p>
          <a:pPr algn="ctr"/>
          <a:endParaRPr lang="en-US" sz="2400">
            <a:solidFill>
              <a:schemeClr val="tx1"/>
            </a:solidFill>
          </a:endParaRPr>
        </a:p>
      </dgm:t>
    </dgm:pt>
    <dgm:pt modelId="{3F023BB1-F33B-4B39-9739-B4A5ED41B8C8}" type="pres">
      <dgm:prSet presAssocID="{8C546AAA-41F3-4D11-9FFC-A6B22CD8026C}" presName="hierChild1" presStyleCnt="0">
        <dgm:presLayoutVars>
          <dgm:orgChart val="1"/>
          <dgm:chPref val="1"/>
          <dgm:dir/>
          <dgm:animOne val="branch"/>
          <dgm:animLvl val="lvl"/>
          <dgm:resizeHandles/>
        </dgm:presLayoutVars>
      </dgm:prSet>
      <dgm:spPr/>
    </dgm:pt>
    <dgm:pt modelId="{051C5918-300E-4032-89D6-10DAF1A8F97E}" type="pres">
      <dgm:prSet presAssocID="{46105E35-C700-4B31-AFB2-F363FEA9FE58}" presName="hierRoot1" presStyleCnt="0">
        <dgm:presLayoutVars>
          <dgm:hierBranch val="init"/>
        </dgm:presLayoutVars>
      </dgm:prSet>
      <dgm:spPr/>
    </dgm:pt>
    <dgm:pt modelId="{03133AF7-AB5F-41EC-9C08-59BDB9D50325}" type="pres">
      <dgm:prSet presAssocID="{46105E35-C700-4B31-AFB2-F363FEA9FE58}" presName="rootComposite1" presStyleCnt="0"/>
      <dgm:spPr/>
    </dgm:pt>
    <dgm:pt modelId="{93996495-B242-4AD8-9022-1BEA291D4729}" type="pres">
      <dgm:prSet presAssocID="{46105E35-C700-4B31-AFB2-F363FEA9FE58}" presName="rootText1" presStyleLbl="node0" presStyleIdx="0" presStyleCnt="1" custScaleX="196679">
        <dgm:presLayoutVars>
          <dgm:chPref val="3"/>
        </dgm:presLayoutVars>
      </dgm:prSet>
      <dgm:spPr/>
    </dgm:pt>
    <dgm:pt modelId="{B69A56A2-A425-4499-B080-EDB5130057D3}" type="pres">
      <dgm:prSet presAssocID="{46105E35-C700-4B31-AFB2-F363FEA9FE58}" presName="rootConnector1" presStyleLbl="node1" presStyleIdx="0" presStyleCnt="0"/>
      <dgm:spPr/>
    </dgm:pt>
    <dgm:pt modelId="{3370CAAC-591D-4DEC-BBAF-1A46F73E8205}" type="pres">
      <dgm:prSet presAssocID="{46105E35-C700-4B31-AFB2-F363FEA9FE58}" presName="hierChild2" presStyleCnt="0"/>
      <dgm:spPr/>
    </dgm:pt>
    <dgm:pt modelId="{E2F5FBDA-C99E-4F29-9D47-9A2B9A950BE2}" type="pres">
      <dgm:prSet presAssocID="{6635921F-E283-4EE0-8E11-30C4C4A4A064}" presName="Name37" presStyleLbl="parChTrans1D2" presStyleIdx="0" presStyleCnt="5"/>
      <dgm:spPr/>
    </dgm:pt>
    <dgm:pt modelId="{2838BD2C-746C-4986-B4A2-B4AE06AED51C}" type="pres">
      <dgm:prSet presAssocID="{8B418199-A005-4D54-8CB7-CECDC07932CE}" presName="hierRoot2" presStyleCnt="0">
        <dgm:presLayoutVars>
          <dgm:hierBranch val="init"/>
        </dgm:presLayoutVars>
      </dgm:prSet>
      <dgm:spPr/>
    </dgm:pt>
    <dgm:pt modelId="{DFAA7F9C-4BA6-40F3-8031-D9AA5E2D5D32}" type="pres">
      <dgm:prSet presAssocID="{8B418199-A005-4D54-8CB7-CECDC07932CE}" presName="rootComposite" presStyleCnt="0"/>
      <dgm:spPr/>
    </dgm:pt>
    <dgm:pt modelId="{E06714C3-0EB7-4F84-A976-820AA54FD566}" type="pres">
      <dgm:prSet presAssocID="{8B418199-A005-4D54-8CB7-CECDC07932CE}" presName="rootText" presStyleLbl="node2" presStyleIdx="0" presStyleCnt="5">
        <dgm:presLayoutVars>
          <dgm:chPref val="3"/>
        </dgm:presLayoutVars>
      </dgm:prSet>
      <dgm:spPr/>
    </dgm:pt>
    <dgm:pt modelId="{C6C52452-9A94-4B0D-ABAF-29F4041F2CC9}" type="pres">
      <dgm:prSet presAssocID="{8B418199-A005-4D54-8CB7-CECDC07932CE}" presName="rootConnector" presStyleLbl="node2" presStyleIdx="0" presStyleCnt="5"/>
      <dgm:spPr/>
    </dgm:pt>
    <dgm:pt modelId="{61E6BB9B-FF49-43D5-88B3-D40C0D890492}" type="pres">
      <dgm:prSet presAssocID="{8B418199-A005-4D54-8CB7-CECDC07932CE}" presName="hierChild4" presStyleCnt="0"/>
      <dgm:spPr/>
    </dgm:pt>
    <dgm:pt modelId="{4E97622E-B1BE-42C2-A7CB-7BECA69E1CF3}" type="pres">
      <dgm:prSet presAssocID="{62580902-4EFC-4ED5-8278-781D733A8A6E}" presName="Name37" presStyleLbl="parChTrans1D3" presStyleIdx="0" presStyleCnt="8"/>
      <dgm:spPr/>
    </dgm:pt>
    <dgm:pt modelId="{6D99F7B8-E54D-4289-8DC0-160ECBEA028F}" type="pres">
      <dgm:prSet presAssocID="{220AB4F7-E407-43C6-B5EE-E9F74F588DCF}" presName="hierRoot2" presStyleCnt="0">
        <dgm:presLayoutVars>
          <dgm:hierBranch val="init"/>
        </dgm:presLayoutVars>
      </dgm:prSet>
      <dgm:spPr/>
    </dgm:pt>
    <dgm:pt modelId="{ABED1D5C-F1D4-41CA-81AB-81F582574E83}" type="pres">
      <dgm:prSet presAssocID="{220AB4F7-E407-43C6-B5EE-E9F74F588DCF}" presName="rootComposite" presStyleCnt="0"/>
      <dgm:spPr/>
    </dgm:pt>
    <dgm:pt modelId="{927EA6D3-06CF-4753-815D-4BE813180ED7}" type="pres">
      <dgm:prSet presAssocID="{220AB4F7-E407-43C6-B5EE-E9F74F588DCF}" presName="rootText" presStyleLbl="node3" presStyleIdx="0" presStyleCnt="8">
        <dgm:presLayoutVars>
          <dgm:chPref val="3"/>
        </dgm:presLayoutVars>
      </dgm:prSet>
      <dgm:spPr/>
    </dgm:pt>
    <dgm:pt modelId="{2853042A-0ECA-4E6C-BFF8-9B48939E8452}" type="pres">
      <dgm:prSet presAssocID="{220AB4F7-E407-43C6-B5EE-E9F74F588DCF}" presName="rootConnector" presStyleLbl="node3" presStyleIdx="0" presStyleCnt="8"/>
      <dgm:spPr/>
    </dgm:pt>
    <dgm:pt modelId="{C9F6FFF7-7161-49F9-B37B-0762453799C2}" type="pres">
      <dgm:prSet presAssocID="{220AB4F7-E407-43C6-B5EE-E9F74F588DCF}" presName="hierChild4" presStyleCnt="0"/>
      <dgm:spPr/>
    </dgm:pt>
    <dgm:pt modelId="{5BCF7650-1C5B-40CB-AD24-D4350877B499}" type="pres">
      <dgm:prSet presAssocID="{220AB4F7-E407-43C6-B5EE-E9F74F588DCF}" presName="hierChild5" presStyleCnt="0"/>
      <dgm:spPr/>
    </dgm:pt>
    <dgm:pt modelId="{939C5DCC-9617-487D-8909-F570F6532996}" type="pres">
      <dgm:prSet presAssocID="{BB2341D6-4E44-463F-B2EE-A5EEF4949D26}" presName="Name37" presStyleLbl="parChTrans1D3" presStyleIdx="1" presStyleCnt="8"/>
      <dgm:spPr/>
    </dgm:pt>
    <dgm:pt modelId="{401820EF-4B15-44BC-BF42-EBE124D28FD4}" type="pres">
      <dgm:prSet presAssocID="{E1CC3A01-2A17-48D7-9F0E-E9ED64F1BF03}" presName="hierRoot2" presStyleCnt="0">
        <dgm:presLayoutVars>
          <dgm:hierBranch val="init"/>
        </dgm:presLayoutVars>
      </dgm:prSet>
      <dgm:spPr/>
    </dgm:pt>
    <dgm:pt modelId="{DBCED29B-6828-418A-AF45-3899365B7C3C}" type="pres">
      <dgm:prSet presAssocID="{E1CC3A01-2A17-48D7-9F0E-E9ED64F1BF03}" presName="rootComposite" presStyleCnt="0"/>
      <dgm:spPr/>
    </dgm:pt>
    <dgm:pt modelId="{189D0802-8828-435E-8C5C-2F944DDE543F}" type="pres">
      <dgm:prSet presAssocID="{E1CC3A01-2A17-48D7-9F0E-E9ED64F1BF03}" presName="rootText" presStyleLbl="node3" presStyleIdx="1" presStyleCnt="8">
        <dgm:presLayoutVars>
          <dgm:chPref val="3"/>
        </dgm:presLayoutVars>
      </dgm:prSet>
      <dgm:spPr/>
    </dgm:pt>
    <dgm:pt modelId="{87E3B35E-3CE2-4BC8-8ACA-C1B6B0228CEA}" type="pres">
      <dgm:prSet presAssocID="{E1CC3A01-2A17-48D7-9F0E-E9ED64F1BF03}" presName="rootConnector" presStyleLbl="node3" presStyleIdx="1" presStyleCnt="8"/>
      <dgm:spPr/>
    </dgm:pt>
    <dgm:pt modelId="{97986F76-2BF2-4B01-8C01-34E44423B533}" type="pres">
      <dgm:prSet presAssocID="{E1CC3A01-2A17-48D7-9F0E-E9ED64F1BF03}" presName="hierChild4" presStyleCnt="0"/>
      <dgm:spPr/>
    </dgm:pt>
    <dgm:pt modelId="{061612BA-C666-496A-B2D9-2AAAC1F198AE}" type="pres">
      <dgm:prSet presAssocID="{E1CC3A01-2A17-48D7-9F0E-E9ED64F1BF03}" presName="hierChild5" presStyleCnt="0"/>
      <dgm:spPr/>
    </dgm:pt>
    <dgm:pt modelId="{2600BE13-1D88-4D0B-8F21-F2A9A358FFFD}" type="pres">
      <dgm:prSet presAssocID="{8B418199-A005-4D54-8CB7-CECDC07932CE}" presName="hierChild5" presStyleCnt="0"/>
      <dgm:spPr/>
    </dgm:pt>
    <dgm:pt modelId="{3A9E7950-1921-4AC2-B75B-A4601ECB8048}" type="pres">
      <dgm:prSet presAssocID="{6C5A79EF-4A19-454B-942C-6C03D5BF960B}" presName="Name37" presStyleLbl="parChTrans1D2" presStyleIdx="1" presStyleCnt="5"/>
      <dgm:spPr/>
    </dgm:pt>
    <dgm:pt modelId="{FD1334EA-4FBC-42F1-82E5-22F6B83C9DCF}" type="pres">
      <dgm:prSet presAssocID="{2B5B8930-3E04-4A3E-AAF6-6544543B2992}" presName="hierRoot2" presStyleCnt="0">
        <dgm:presLayoutVars>
          <dgm:hierBranch val="init"/>
        </dgm:presLayoutVars>
      </dgm:prSet>
      <dgm:spPr/>
    </dgm:pt>
    <dgm:pt modelId="{0118392A-845A-4804-BE46-84DDE0F07285}" type="pres">
      <dgm:prSet presAssocID="{2B5B8930-3E04-4A3E-AAF6-6544543B2992}" presName="rootComposite" presStyleCnt="0"/>
      <dgm:spPr/>
    </dgm:pt>
    <dgm:pt modelId="{5BF2CAFF-92D4-4161-83C9-EE4C83872BC0}" type="pres">
      <dgm:prSet presAssocID="{2B5B8930-3E04-4A3E-AAF6-6544543B2992}" presName="rootText" presStyleLbl="node2" presStyleIdx="1" presStyleCnt="5">
        <dgm:presLayoutVars>
          <dgm:chPref val="3"/>
        </dgm:presLayoutVars>
      </dgm:prSet>
      <dgm:spPr/>
    </dgm:pt>
    <dgm:pt modelId="{60643ACD-5B08-4E65-A7C1-8D858747CF69}" type="pres">
      <dgm:prSet presAssocID="{2B5B8930-3E04-4A3E-AAF6-6544543B2992}" presName="rootConnector" presStyleLbl="node2" presStyleIdx="1" presStyleCnt="5"/>
      <dgm:spPr/>
    </dgm:pt>
    <dgm:pt modelId="{5C391C0B-3F91-4CD1-86D2-38997C94C606}" type="pres">
      <dgm:prSet presAssocID="{2B5B8930-3E04-4A3E-AAF6-6544543B2992}" presName="hierChild4" presStyleCnt="0"/>
      <dgm:spPr/>
    </dgm:pt>
    <dgm:pt modelId="{CA9E88AC-689B-4BDB-89B5-0177E32635F0}" type="pres">
      <dgm:prSet presAssocID="{8148984F-1437-47CF-90A1-179C863E7846}" presName="Name37" presStyleLbl="parChTrans1D3" presStyleIdx="2" presStyleCnt="8"/>
      <dgm:spPr/>
    </dgm:pt>
    <dgm:pt modelId="{48DDAC69-2000-4B82-BE49-17601A8CE1C8}" type="pres">
      <dgm:prSet presAssocID="{83FCF6A7-09A0-4E30-BE2D-67C77F6971F1}" presName="hierRoot2" presStyleCnt="0">
        <dgm:presLayoutVars>
          <dgm:hierBranch val="init"/>
        </dgm:presLayoutVars>
      </dgm:prSet>
      <dgm:spPr/>
    </dgm:pt>
    <dgm:pt modelId="{6ADF9715-594E-4E78-B201-CFA56D609C3E}" type="pres">
      <dgm:prSet presAssocID="{83FCF6A7-09A0-4E30-BE2D-67C77F6971F1}" presName="rootComposite" presStyleCnt="0"/>
      <dgm:spPr/>
    </dgm:pt>
    <dgm:pt modelId="{8D4CA7FB-8DA4-4AFB-B3EB-F266AF0A8465}" type="pres">
      <dgm:prSet presAssocID="{83FCF6A7-09A0-4E30-BE2D-67C77F6971F1}" presName="rootText" presStyleLbl="node3" presStyleIdx="2" presStyleCnt="8" custLinFactNeighborY="3722">
        <dgm:presLayoutVars>
          <dgm:chPref val="3"/>
        </dgm:presLayoutVars>
      </dgm:prSet>
      <dgm:spPr/>
    </dgm:pt>
    <dgm:pt modelId="{335F1AA5-FFB4-4501-B5C9-955DE1E774FB}" type="pres">
      <dgm:prSet presAssocID="{83FCF6A7-09A0-4E30-BE2D-67C77F6971F1}" presName="rootConnector" presStyleLbl="node3" presStyleIdx="2" presStyleCnt="8"/>
      <dgm:spPr/>
    </dgm:pt>
    <dgm:pt modelId="{AD3EB7EB-1EA5-4DE4-8FE7-CAB9DEFEE5EF}" type="pres">
      <dgm:prSet presAssocID="{83FCF6A7-09A0-4E30-BE2D-67C77F6971F1}" presName="hierChild4" presStyleCnt="0"/>
      <dgm:spPr/>
    </dgm:pt>
    <dgm:pt modelId="{3B3C0BFF-BE8C-46DD-B764-8B3415014ACE}" type="pres">
      <dgm:prSet presAssocID="{83FCF6A7-09A0-4E30-BE2D-67C77F6971F1}" presName="hierChild5" presStyleCnt="0"/>
      <dgm:spPr/>
    </dgm:pt>
    <dgm:pt modelId="{72BB56DF-27D3-4BB1-AEEF-A1AB190F55A1}" type="pres">
      <dgm:prSet presAssocID="{B2EA795A-F4DF-41ED-8317-DF8BE5A41E86}" presName="Name37" presStyleLbl="parChTrans1D3" presStyleIdx="3" presStyleCnt="8"/>
      <dgm:spPr/>
    </dgm:pt>
    <dgm:pt modelId="{C5445D3C-2FD5-4966-99F1-E9F001AB3F48}" type="pres">
      <dgm:prSet presAssocID="{60C9F7AD-8B5F-4004-9E5E-B160E455B707}" presName="hierRoot2" presStyleCnt="0">
        <dgm:presLayoutVars>
          <dgm:hierBranch val="init"/>
        </dgm:presLayoutVars>
      </dgm:prSet>
      <dgm:spPr/>
    </dgm:pt>
    <dgm:pt modelId="{FE19DB5B-12E9-4EF2-8FE7-9E402D263ACD}" type="pres">
      <dgm:prSet presAssocID="{60C9F7AD-8B5F-4004-9E5E-B160E455B707}" presName="rootComposite" presStyleCnt="0"/>
      <dgm:spPr/>
    </dgm:pt>
    <dgm:pt modelId="{22CF0F8E-2DCB-4D62-9F8E-808D37D4548F}" type="pres">
      <dgm:prSet presAssocID="{60C9F7AD-8B5F-4004-9E5E-B160E455B707}" presName="rootText" presStyleLbl="node3" presStyleIdx="3" presStyleCnt="8">
        <dgm:presLayoutVars>
          <dgm:chPref val="3"/>
        </dgm:presLayoutVars>
      </dgm:prSet>
      <dgm:spPr/>
    </dgm:pt>
    <dgm:pt modelId="{BFCCB094-1F01-47D6-8CB5-6A80A5C2C52E}" type="pres">
      <dgm:prSet presAssocID="{60C9F7AD-8B5F-4004-9E5E-B160E455B707}" presName="rootConnector" presStyleLbl="node3" presStyleIdx="3" presStyleCnt="8"/>
      <dgm:spPr/>
    </dgm:pt>
    <dgm:pt modelId="{EF441CD8-CC34-4D61-A387-19C025A9D85B}" type="pres">
      <dgm:prSet presAssocID="{60C9F7AD-8B5F-4004-9E5E-B160E455B707}" presName="hierChild4" presStyleCnt="0"/>
      <dgm:spPr/>
    </dgm:pt>
    <dgm:pt modelId="{0D6F075D-AEB9-4BF5-8913-EC961BB12C44}" type="pres">
      <dgm:prSet presAssocID="{60C9F7AD-8B5F-4004-9E5E-B160E455B707}" presName="hierChild5" presStyleCnt="0"/>
      <dgm:spPr/>
    </dgm:pt>
    <dgm:pt modelId="{4E1549F8-CE6D-49C7-8AFB-6A0547B4591C}" type="pres">
      <dgm:prSet presAssocID="{2B5B8930-3E04-4A3E-AAF6-6544543B2992}" presName="hierChild5" presStyleCnt="0"/>
      <dgm:spPr/>
    </dgm:pt>
    <dgm:pt modelId="{CBE57AF9-54D0-4789-8442-82462845D0EF}" type="pres">
      <dgm:prSet presAssocID="{5EF11097-6DCA-494F-B1D5-0260A5C3A675}" presName="Name37" presStyleLbl="parChTrans1D2" presStyleIdx="2" presStyleCnt="5"/>
      <dgm:spPr/>
    </dgm:pt>
    <dgm:pt modelId="{EBD44276-A8A0-4FE6-97F1-4638377B259D}" type="pres">
      <dgm:prSet presAssocID="{0A7D0E3A-5CAA-4D72-8BDE-054A1D85FED5}" presName="hierRoot2" presStyleCnt="0">
        <dgm:presLayoutVars>
          <dgm:hierBranch val="init"/>
        </dgm:presLayoutVars>
      </dgm:prSet>
      <dgm:spPr/>
    </dgm:pt>
    <dgm:pt modelId="{F02F7830-6E2D-47DF-ADEA-C12F152B5386}" type="pres">
      <dgm:prSet presAssocID="{0A7D0E3A-5CAA-4D72-8BDE-054A1D85FED5}" presName="rootComposite" presStyleCnt="0"/>
      <dgm:spPr/>
    </dgm:pt>
    <dgm:pt modelId="{637F3D43-FC9E-4FD4-A382-3E26CD880EFD}" type="pres">
      <dgm:prSet presAssocID="{0A7D0E3A-5CAA-4D72-8BDE-054A1D85FED5}" presName="rootText" presStyleLbl="node2" presStyleIdx="2" presStyleCnt="5">
        <dgm:presLayoutVars>
          <dgm:chPref val="3"/>
        </dgm:presLayoutVars>
      </dgm:prSet>
      <dgm:spPr/>
    </dgm:pt>
    <dgm:pt modelId="{F214B149-F0A8-48E0-A82B-5C96D908D33E}" type="pres">
      <dgm:prSet presAssocID="{0A7D0E3A-5CAA-4D72-8BDE-054A1D85FED5}" presName="rootConnector" presStyleLbl="node2" presStyleIdx="2" presStyleCnt="5"/>
      <dgm:spPr/>
    </dgm:pt>
    <dgm:pt modelId="{B67D3081-F586-4056-A502-11EECA92DD30}" type="pres">
      <dgm:prSet presAssocID="{0A7D0E3A-5CAA-4D72-8BDE-054A1D85FED5}" presName="hierChild4" presStyleCnt="0"/>
      <dgm:spPr/>
    </dgm:pt>
    <dgm:pt modelId="{B979D229-4280-42FA-8CC9-83FA56DA9C84}" type="pres">
      <dgm:prSet presAssocID="{F6136DB8-CFC1-4B46-BB58-600B68C4458B}" presName="Name37" presStyleLbl="parChTrans1D3" presStyleIdx="4" presStyleCnt="8"/>
      <dgm:spPr/>
    </dgm:pt>
    <dgm:pt modelId="{4508D2EF-1381-4D96-8498-237916A709EA}" type="pres">
      <dgm:prSet presAssocID="{38302B4D-F216-4242-8442-B35A2C764762}" presName="hierRoot2" presStyleCnt="0">
        <dgm:presLayoutVars>
          <dgm:hierBranch val="init"/>
        </dgm:presLayoutVars>
      </dgm:prSet>
      <dgm:spPr/>
    </dgm:pt>
    <dgm:pt modelId="{57DAEEBC-D831-47FF-8E14-24D9A2AAE7FA}" type="pres">
      <dgm:prSet presAssocID="{38302B4D-F216-4242-8442-B35A2C764762}" presName="rootComposite" presStyleCnt="0"/>
      <dgm:spPr/>
    </dgm:pt>
    <dgm:pt modelId="{F6EAF662-C6CE-4A48-A1C7-B07677FED192}" type="pres">
      <dgm:prSet presAssocID="{38302B4D-F216-4242-8442-B35A2C764762}" presName="rootText" presStyleLbl="node3" presStyleIdx="4" presStyleCnt="8">
        <dgm:presLayoutVars>
          <dgm:chPref val="3"/>
        </dgm:presLayoutVars>
      </dgm:prSet>
      <dgm:spPr/>
    </dgm:pt>
    <dgm:pt modelId="{C5A45E24-2424-43FE-B21A-20A35E179FDA}" type="pres">
      <dgm:prSet presAssocID="{38302B4D-F216-4242-8442-B35A2C764762}" presName="rootConnector" presStyleLbl="node3" presStyleIdx="4" presStyleCnt="8"/>
      <dgm:spPr/>
    </dgm:pt>
    <dgm:pt modelId="{80049EB7-B23B-4EA3-98F0-AFD4570B426A}" type="pres">
      <dgm:prSet presAssocID="{38302B4D-F216-4242-8442-B35A2C764762}" presName="hierChild4" presStyleCnt="0"/>
      <dgm:spPr/>
    </dgm:pt>
    <dgm:pt modelId="{4B9F33CB-224B-47B2-93C8-9A4C7C936339}" type="pres">
      <dgm:prSet presAssocID="{38302B4D-F216-4242-8442-B35A2C764762}" presName="hierChild5" presStyleCnt="0"/>
      <dgm:spPr/>
    </dgm:pt>
    <dgm:pt modelId="{B144F180-97FC-4296-99CB-56D88315AA49}" type="pres">
      <dgm:prSet presAssocID="{02D064CE-FB0B-47E2-AD6D-B120535BF526}" presName="Name37" presStyleLbl="parChTrans1D3" presStyleIdx="5" presStyleCnt="8"/>
      <dgm:spPr/>
    </dgm:pt>
    <dgm:pt modelId="{C366E275-0539-4645-BCF0-5E0894DB9D63}" type="pres">
      <dgm:prSet presAssocID="{E5EBD6D6-30F7-489F-9C6E-6AF131FE05AB}" presName="hierRoot2" presStyleCnt="0">
        <dgm:presLayoutVars>
          <dgm:hierBranch val="init"/>
        </dgm:presLayoutVars>
      </dgm:prSet>
      <dgm:spPr/>
    </dgm:pt>
    <dgm:pt modelId="{E456CEFE-35C4-43C7-9B8E-0AF20100534A}" type="pres">
      <dgm:prSet presAssocID="{E5EBD6D6-30F7-489F-9C6E-6AF131FE05AB}" presName="rootComposite" presStyleCnt="0"/>
      <dgm:spPr/>
    </dgm:pt>
    <dgm:pt modelId="{40730A04-4D3F-4322-866B-834B8224CBC5}" type="pres">
      <dgm:prSet presAssocID="{E5EBD6D6-30F7-489F-9C6E-6AF131FE05AB}" presName="rootText" presStyleLbl="node3" presStyleIdx="5" presStyleCnt="8">
        <dgm:presLayoutVars>
          <dgm:chPref val="3"/>
        </dgm:presLayoutVars>
      </dgm:prSet>
      <dgm:spPr/>
    </dgm:pt>
    <dgm:pt modelId="{FDAA6B48-CA51-4AB3-8347-8309ED555376}" type="pres">
      <dgm:prSet presAssocID="{E5EBD6D6-30F7-489F-9C6E-6AF131FE05AB}" presName="rootConnector" presStyleLbl="node3" presStyleIdx="5" presStyleCnt="8"/>
      <dgm:spPr/>
    </dgm:pt>
    <dgm:pt modelId="{5B890CE8-CEEB-44E6-B11D-0CA940003036}" type="pres">
      <dgm:prSet presAssocID="{E5EBD6D6-30F7-489F-9C6E-6AF131FE05AB}" presName="hierChild4" presStyleCnt="0"/>
      <dgm:spPr/>
    </dgm:pt>
    <dgm:pt modelId="{92A22B09-27F7-4973-A8BC-79020D3385EF}" type="pres">
      <dgm:prSet presAssocID="{E5EBD6D6-30F7-489F-9C6E-6AF131FE05AB}" presName="hierChild5" presStyleCnt="0"/>
      <dgm:spPr/>
    </dgm:pt>
    <dgm:pt modelId="{700ADD29-C31F-4495-9756-E2B56277A2E2}" type="pres">
      <dgm:prSet presAssocID="{0A7D0E3A-5CAA-4D72-8BDE-054A1D85FED5}" presName="hierChild5" presStyleCnt="0"/>
      <dgm:spPr/>
    </dgm:pt>
    <dgm:pt modelId="{5F9E537F-2F6F-4CFE-B7D1-7E56FFB9FCEF}" type="pres">
      <dgm:prSet presAssocID="{FFB0A741-88AF-486C-8CB6-3D5EB0A0C97F}" presName="Name37" presStyleLbl="parChTrans1D2" presStyleIdx="3" presStyleCnt="5"/>
      <dgm:spPr/>
    </dgm:pt>
    <dgm:pt modelId="{14D099DE-BDAB-448A-97B2-5BBD6DA542BD}" type="pres">
      <dgm:prSet presAssocID="{A5586FFB-FB23-479D-A964-4408E06E9795}" presName="hierRoot2" presStyleCnt="0">
        <dgm:presLayoutVars>
          <dgm:hierBranch val="init"/>
        </dgm:presLayoutVars>
      </dgm:prSet>
      <dgm:spPr/>
    </dgm:pt>
    <dgm:pt modelId="{F76A55E2-290A-4810-B3C4-DD606ECD21F9}" type="pres">
      <dgm:prSet presAssocID="{A5586FFB-FB23-479D-A964-4408E06E9795}" presName="rootComposite" presStyleCnt="0"/>
      <dgm:spPr/>
    </dgm:pt>
    <dgm:pt modelId="{534B6EEB-FB0A-4EB8-9F1F-2E190C5E43C2}" type="pres">
      <dgm:prSet presAssocID="{A5586FFB-FB23-479D-A964-4408E06E9795}" presName="rootText" presStyleLbl="node2" presStyleIdx="3" presStyleCnt="5">
        <dgm:presLayoutVars>
          <dgm:chPref val="3"/>
        </dgm:presLayoutVars>
      </dgm:prSet>
      <dgm:spPr/>
    </dgm:pt>
    <dgm:pt modelId="{2BAF05EA-F1B7-4ADD-8EA0-163D08E773E2}" type="pres">
      <dgm:prSet presAssocID="{A5586FFB-FB23-479D-A964-4408E06E9795}" presName="rootConnector" presStyleLbl="node2" presStyleIdx="3" presStyleCnt="5"/>
      <dgm:spPr/>
    </dgm:pt>
    <dgm:pt modelId="{E970CAC9-FF83-4CBE-B66C-8FB49C84179C}" type="pres">
      <dgm:prSet presAssocID="{A5586FFB-FB23-479D-A964-4408E06E9795}" presName="hierChild4" presStyleCnt="0"/>
      <dgm:spPr/>
    </dgm:pt>
    <dgm:pt modelId="{E4E6CFC0-6E60-4289-8A57-399E4A2EFA33}" type="pres">
      <dgm:prSet presAssocID="{45089EEC-6DAA-4897-9B54-547953D250E9}" presName="Name37" presStyleLbl="parChTrans1D3" presStyleIdx="6" presStyleCnt="8"/>
      <dgm:spPr/>
    </dgm:pt>
    <dgm:pt modelId="{3050A783-5534-42A9-8BC0-76359DC904E8}" type="pres">
      <dgm:prSet presAssocID="{3A832972-1139-4F16-812B-9CA3BE1F6FE1}" presName="hierRoot2" presStyleCnt="0">
        <dgm:presLayoutVars>
          <dgm:hierBranch val="init"/>
        </dgm:presLayoutVars>
      </dgm:prSet>
      <dgm:spPr/>
    </dgm:pt>
    <dgm:pt modelId="{273F6E35-1042-497D-A046-7695C4A3C1A5}" type="pres">
      <dgm:prSet presAssocID="{3A832972-1139-4F16-812B-9CA3BE1F6FE1}" presName="rootComposite" presStyleCnt="0"/>
      <dgm:spPr/>
    </dgm:pt>
    <dgm:pt modelId="{4F7143C0-FD75-4E93-819B-1C6980AEE5B1}" type="pres">
      <dgm:prSet presAssocID="{3A832972-1139-4F16-812B-9CA3BE1F6FE1}" presName="rootText" presStyleLbl="node3" presStyleIdx="6" presStyleCnt="8">
        <dgm:presLayoutVars>
          <dgm:chPref val="3"/>
        </dgm:presLayoutVars>
      </dgm:prSet>
      <dgm:spPr/>
    </dgm:pt>
    <dgm:pt modelId="{B2D29C26-FC50-4B2D-AB17-7ED9CC5803C5}" type="pres">
      <dgm:prSet presAssocID="{3A832972-1139-4F16-812B-9CA3BE1F6FE1}" presName="rootConnector" presStyleLbl="node3" presStyleIdx="6" presStyleCnt="8"/>
      <dgm:spPr/>
    </dgm:pt>
    <dgm:pt modelId="{17A8296F-6CD0-47C5-9670-75B7E8374E91}" type="pres">
      <dgm:prSet presAssocID="{3A832972-1139-4F16-812B-9CA3BE1F6FE1}" presName="hierChild4" presStyleCnt="0"/>
      <dgm:spPr/>
    </dgm:pt>
    <dgm:pt modelId="{FC918459-513F-4BB9-B71C-AEFA781B8174}" type="pres">
      <dgm:prSet presAssocID="{3A832972-1139-4F16-812B-9CA3BE1F6FE1}" presName="hierChild5" presStyleCnt="0"/>
      <dgm:spPr/>
    </dgm:pt>
    <dgm:pt modelId="{CC3759FB-D9A7-4181-83A5-2474BA49D141}" type="pres">
      <dgm:prSet presAssocID="{3F91A3E5-6936-4C47-A69F-74C8CDF05EE6}" presName="Name37" presStyleLbl="parChTrans1D3" presStyleIdx="7" presStyleCnt="8"/>
      <dgm:spPr/>
    </dgm:pt>
    <dgm:pt modelId="{4AADA066-E4E3-43F1-8215-D91D30F85A59}" type="pres">
      <dgm:prSet presAssocID="{60B82259-9BEB-4DE2-BA30-9AD110501097}" presName="hierRoot2" presStyleCnt="0">
        <dgm:presLayoutVars>
          <dgm:hierBranch val="init"/>
        </dgm:presLayoutVars>
      </dgm:prSet>
      <dgm:spPr/>
    </dgm:pt>
    <dgm:pt modelId="{E16BD28C-493C-465F-BBAA-AE0CBF8EF4DD}" type="pres">
      <dgm:prSet presAssocID="{60B82259-9BEB-4DE2-BA30-9AD110501097}" presName="rootComposite" presStyleCnt="0"/>
      <dgm:spPr/>
    </dgm:pt>
    <dgm:pt modelId="{87CE6DD0-A2CA-4F01-AF3A-12B3156153CD}" type="pres">
      <dgm:prSet presAssocID="{60B82259-9BEB-4DE2-BA30-9AD110501097}" presName="rootText" presStyleLbl="node3" presStyleIdx="7" presStyleCnt="8">
        <dgm:presLayoutVars>
          <dgm:chPref val="3"/>
        </dgm:presLayoutVars>
      </dgm:prSet>
      <dgm:spPr/>
    </dgm:pt>
    <dgm:pt modelId="{2E1A96F4-CA71-43C4-A27B-4814E399E328}" type="pres">
      <dgm:prSet presAssocID="{60B82259-9BEB-4DE2-BA30-9AD110501097}" presName="rootConnector" presStyleLbl="node3" presStyleIdx="7" presStyleCnt="8"/>
      <dgm:spPr/>
    </dgm:pt>
    <dgm:pt modelId="{B77A96E0-B79D-47C4-B61D-C9BB222BDF44}" type="pres">
      <dgm:prSet presAssocID="{60B82259-9BEB-4DE2-BA30-9AD110501097}" presName="hierChild4" presStyleCnt="0"/>
      <dgm:spPr/>
    </dgm:pt>
    <dgm:pt modelId="{C2A80BED-CFA5-49D9-9300-A014354BB147}" type="pres">
      <dgm:prSet presAssocID="{60B82259-9BEB-4DE2-BA30-9AD110501097}" presName="hierChild5" presStyleCnt="0"/>
      <dgm:spPr/>
    </dgm:pt>
    <dgm:pt modelId="{C0060F9C-3BE8-4A7E-B59E-CCC410E9E0BF}" type="pres">
      <dgm:prSet presAssocID="{A5586FFB-FB23-479D-A964-4408E06E9795}" presName="hierChild5" presStyleCnt="0"/>
      <dgm:spPr/>
    </dgm:pt>
    <dgm:pt modelId="{074C18BB-29E5-40AB-9AF9-055B9685A1A1}" type="pres">
      <dgm:prSet presAssocID="{DD6B7BBB-1684-4A10-841A-1D0AE0D3B246}" presName="Name37" presStyleLbl="parChTrans1D2" presStyleIdx="4" presStyleCnt="5"/>
      <dgm:spPr/>
    </dgm:pt>
    <dgm:pt modelId="{7043B401-D4BF-4CE2-B60E-3CDF4FF32BB5}" type="pres">
      <dgm:prSet presAssocID="{2FD39B64-D115-4750-9994-0D2269878E55}" presName="hierRoot2" presStyleCnt="0">
        <dgm:presLayoutVars>
          <dgm:hierBranch val="init"/>
        </dgm:presLayoutVars>
      </dgm:prSet>
      <dgm:spPr/>
    </dgm:pt>
    <dgm:pt modelId="{F28F0FFA-839A-4FA5-B82E-D10477952C1A}" type="pres">
      <dgm:prSet presAssocID="{2FD39B64-D115-4750-9994-0D2269878E55}" presName="rootComposite" presStyleCnt="0"/>
      <dgm:spPr/>
    </dgm:pt>
    <dgm:pt modelId="{438451EF-8134-48FE-9B85-5A3B15E283B2}" type="pres">
      <dgm:prSet presAssocID="{2FD39B64-D115-4750-9994-0D2269878E55}" presName="rootText" presStyleLbl="node2" presStyleIdx="4" presStyleCnt="5">
        <dgm:presLayoutVars>
          <dgm:chPref val="3"/>
        </dgm:presLayoutVars>
      </dgm:prSet>
      <dgm:spPr/>
    </dgm:pt>
    <dgm:pt modelId="{5EDFC29F-2590-4F57-BA5B-F2139D3BBCA6}" type="pres">
      <dgm:prSet presAssocID="{2FD39B64-D115-4750-9994-0D2269878E55}" presName="rootConnector" presStyleLbl="node2" presStyleIdx="4" presStyleCnt="5"/>
      <dgm:spPr/>
    </dgm:pt>
    <dgm:pt modelId="{ABB2886D-EAFE-4EEE-A348-32614A2B46F2}" type="pres">
      <dgm:prSet presAssocID="{2FD39B64-D115-4750-9994-0D2269878E55}" presName="hierChild4" presStyleCnt="0"/>
      <dgm:spPr/>
    </dgm:pt>
    <dgm:pt modelId="{2565BF0D-0819-416F-B442-B7225C03319C}" type="pres">
      <dgm:prSet presAssocID="{2FD39B64-D115-4750-9994-0D2269878E55}" presName="hierChild5" presStyleCnt="0"/>
      <dgm:spPr/>
    </dgm:pt>
    <dgm:pt modelId="{ABB79F8F-B97B-470F-809F-49B9727E3AB9}" type="pres">
      <dgm:prSet presAssocID="{46105E35-C700-4B31-AFB2-F363FEA9FE58}" presName="hierChild3" presStyleCnt="0"/>
      <dgm:spPr/>
    </dgm:pt>
  </dgm:ptLst>
  <dgm:cxnLst>
    <dgm:cxn modelId="{14769904-6DF7-41ED-AB09-B92CAE94D560}" type="presOf" srcId="{60C9F7AD-8B5F-4004-9E5E-B160E455B707}" destId="{BFCCB094-1F01-47D6-8CB5-6A80A5C2C52E}" srcOrd="1" destOrd="0" presId="urn:microsoft.com/office/officeart/2005/8/layout/orgChart1"/>
    <dgm:cxn modelId="{A55DEE04-8D4C-4297-9D02-D311FF6BEF1F}" type="presOf" srcId="{3A832972-1139-4F16-812B-9CA3BE1F6FE1}" destId="{4F7143C0-FD75-4E93-819B-1C6980AEE5B1}" srcOrd="0" destOrd="0" presId="urn:microsoft.com/office/officeart/2005/8/layout/orgChart1"/>
    <dgm:cxn modelId="{8E9D9613-7D02-42A2-A81D-7C0A9F5217A0}" type="presOf" srcId="{8B418199-A005-4D54-8CB7-CECDC07932CE}" destId="{C6C52452-9A94-4B0D-ABAF-29F4041F2CC9}" srcOrd="1" destOrd="0" presId="urn:microsoft.com/office/officeart/2005/8/layout/orgChart1"/>
    <dgm:cxn modelId="{4C193319-4FBC-4D72-A120-4EF97C6C54B7}" type="presOf" srcId="{3A832972-1139-4F16-812B-9CA3BE1F6FE1}" destId="{B2D29C26-FC50-4B2D-AB17-7ED9CC5803C5}" srcOrd="1" destOrd="0" presId="urn:microsoft.com/office/officeart/2005/8/layout/orgChart1"/>
    <dgm:cxn modelId="{A320941C-D572-42FF-A142-CFFD916B074C}" type="presOf" srcId="{83FCF6A7-09A0-4E30-BE2D-67C77F6971F1}" destId="{8D4CA7FB-8DA4-4AFB-B3EB-F266AF0A8465}" srcOrd="0" destOrd="0" presId="urn:microsoft.com/office/officeart/2005/8/layout/orgChart1"/>
    <dgm:cxn modelId="{41FC491E-1EC3-49AC-AC62-8D8423EE9109}" type="presOf" srcId="{5EF11097-6DCA-494F-B1D5-0260A5C3A675}" destId="{CBE57AF9-54D0-4789-8442-82462845D0EF}" srcOrd="0" destOrd="0" presId="urn:microsoft.com/office/officeart/2005/8/layout/orgChart1"/>
    <dgm:cxn modelId="{0432D020-F395-4505-AA0E-0220443FB3EA}" type="presOf" srcId="{220AB4F7-E407-43C6-B5EE-E9F74F588DCF}" destId="{2853042A-0ECA-4E6C-BFF8-9B48939E8452}" srcOrd="1" destOrd="0" presId="urn:microsoft.com/office/officeart/2005/8/layout/orgChart1"/>
    <dgm:cxn modelId="{A444F421-8E45-4313-BFDF-15E30CAA9AFB}" srcId="{46105E35-C700-4B31-AFB2-F363FEA9FE58}" destId="{2B5B8930-3E04-4A3E-AAF6-6544543B2992}" srcOrd="1" destOrd="0" parTransId="{6C5A79EF-4A19-454B-942C-6C03D5BF960B}" sibTransId="{C575CC36-1F69-4044-A97B-DB1A477129F6}"/>
    <dgm:cxn modelId="{40443723-7805-43BF-9118-C08A2E5EB7A4}" type="presOf" srcId="{A5586FFB-FB23-479D-A964-4408E06E9795}" destId="{2BAF05EA-F1B7-4ADD-8EA0-163D08E773E2}" srcOrd="1" destOrd="0" presId="urn:microsoft.com/office/officeart/2005/8/layout/orgChart1"/>
    <dgm:cxn modelId="{62A90026-D44F-442F-92E6-82A377AAB0C2}" type="presOf" srcId="{6C5A79EF-4A19-454B-942C-6C03D5BF960B}" destId="{3A9E7950-1921-4AC2-B75B-A4601ECB8048}" srcOrd="0" destOrd="0" presId="urn:microsoft.com/office/officeart/2005/8/layout/orgChart1"/>
    <dgm:cxn modelId="{8E56722B-09CE-40EC-8634-3CC352A09C96}" type="presOf" srcId="{62580902-4EFC-4ED5-8278-781D733A8A6E}" destId="{4E97622E-B1BE-42C2-A7CB-7BECA69E1CF3}" srcOrd="0" destOrd="0" presId="urn:microsoft.com/office/officeart/2005/8/layout/orgChart1"/>
    <dgm:cxn modelId="{A8FC4331-CEB8-4B0E-8AB8-D1279A726742}" type="presOf" srcId="{8B418199-A005-4D54-8CB7-CECDC07932CE}" destId="{E06714C3-0EB7-4F84-A976-820AA54FD566}" srcOrd="0" destOrd="0" presId="urn:microsoft.com/office/officeart/2005/8/layout/orgChart1"/>
    <dgm:cxn modelId="{49077731-4D14-4AFE-ABC8-B0D81197A843}" type="presOf" srcId="{38302B4D-F216-4242-8442-B35A2C764762}" destId="{C5A45E24-2424-43FE-B21A-20A35E179FDA}" srcOrd="1" destOrd="0" presId="urn:microsoft.com/office/officeart/2005/8/layout/orgChart1"/>
    <dgm:cxn modelId="{70A61D3E-739B-454D-9AE2-86DD96FAEA9A}" type="presOf" srcId="{46105E35-C700-4B31-AFB2-F363FEA9FE58}" destId="{93996495-B242-4AD8-9022-1BEA291D4729}" srcOrd="0" destOrd="0" presId="urn:microsoft.com/office/officeart/2005/8/layout/orgChart1"/>
    <dgm:cxn modelId="{4AA93D60-0091-4306-97F0-9FDF40A1C199}" srcId="{46105E35-C700-4B31-AFB2-F363FEA9FE58}" destId="{2FD39B64-D115-4750-9994-0D2269878E55}" srcOrd="4" destOrd="0" parTransId="{DD6B7BBB-1684-4A10-841A-1D0AE0D3B246}" sibTransId="{584E5136-3BE0-4B2E-83E7-72F3F07FB470}"/>
    <dgm:cxn modelId="{EEE31C45-116A-4CAA-B4B8-DF5C1194233F}" type="presOf" srcId="{B2EA795A-F4DF-41ED-8317-DF8BE5A41E86}" destId="{72BB56DF-27D3-4BB1-AEEF-A1AB190F55A1}" srcOrd="0" destOrd="0" presId="urn:microsoft.com/office/officeart/2005/8/layout/orgChart1"/>
    <dgm:cxn modelId="{B0C94447-171A-4B85-97D7-5762E8F42A68}" type="presOf" srcId="{2FD39B64-D115-4750-9994-0D2269878E55}" destId="{5EDFC29F-2590-4F57-BA5B-F2139D3BBCA6}" srcOrd="1" destOrd="0" presId="urn:microsoft.com/office/officeart/2005/8/layout/orgChart1"/>
    <dgm:cxn modelId="{CEC68047-9338-4540-89F0-E4B461F32899}" type="presOf" srcId="{8148984F-1437-47CF-90A1-179C863E7846}" destId="{CA9E88AC-689B-4BDB-89B5-0177E32635F0}" srcOrd="0" destOrd="0" presId="urn:microsoft.com/office/officeart/2005/8/layout/orgChart1"/>
    <dgm:cxn modelId="{6974F167-EC0F-4E82-8F2F-32A7D24463B9}" type="presOf" srcId="{220AB4F7-E407-43C6-B5EE-E9F74F588DCF}" destId="{927EA6D3-06CF-4753-815D-4BE813180ED7}" srcOrd="0" destOrd="0" presId="urn:microsoft.com/office/officeart/2005/8/layout/orgChart1"/>
    <dgm:cxn modelId="{7FC47F68-954A-43A6-BB9B-97C11A498881}" type="presOf" srcId="{0A7D0E3A-5CAA-4D72-8BDE-054A1D85FED5}" destId="{637F3D43-FC9E-4FD4-A382-3E26CD880EFD}" srcOrd="0" destOrd="0" presId="urn:microsoft.com/office/officeart/2005/8/layout/orgChart1"/>
    <dgm:cxn modelId="{1E22176E-24CC-4B56-BBAB-9C374A3F77AC}" srcId="{2B5B8930-3E04-4A3E-AAF6-6544543B2992}" destId="{83FCF6A7-09A0-4E30-BE2D-67C77F6971F1}" srcOrd="0" destOrd="0" parTransId="{8148984F-1437-47CF-90A1-179C863E7846}" sibTransId="{96FF5B95-0232-4E7A-B25C-824796A2ECA8}"/>
    <dgm:cxn modelId="{24148C70-0D44-441F-B108-6B958060BAA0}" type="presOf" srcId="{6635921F-E283-4EE0-8E11-30C4C4A4A064}" destId="{E2F5FBDA-C99E-4F29-9D47-9A2B9A950BE2}" srcOrd="0" destOrd="0" presId="urn:microsoft.com/office/officeart/2005/8/layout/orgChart1"/>
    <dgm:cxn modelId="{5D6E7951-F425-48F9-B7A1-4A035CF3DA0F}" srcId="{A5586FFB-FB23-479D-A964-4408E06E9795}" destId="{60B82259-9BEB-4DE2-BA30-9AD110501097}" srcOrd="1" destOrd="0" parTransId="{3F91A3E5-6936-4C47-A69F-74C8CDF05EE6}" sibTransId="{34EF62CB-ED19-425D-954C-A484D6BA41CD}"/>
    <dgm:cxn modelId="{AA304854-9958-494B-A30D-CE5CF12CFDE5}" type="presOf" srcId="{60C9F7AD-8B5F-4004-9E5E-B160E455B707}" destId="{22CF0F8E-2DCB-4D62-9F8E-808D37D4548F}" srcOrd="0" destOrd="0" presId="urn:microsoft.com/office/officeart/2005/8/layout/orgChart1"/>
    <dgm:cxn modelId="{E7251177-682B-4518-ACF9-0914AE4EAA3D}" type="presOf" srcId="{BB2341D6-4E44-463F-B2EE-A5EEF4949D26}" destId="{939C5DCC-9617-487D-8909-F570F6532996}" srcOrd="0" destOrd="0" presId="urn:microsoft.com/office/officeart/2005/8/layout/orgChart1"/>
    <dgm:cxn modelId="{FAB9C979-B9EF-4FE9-A3E9-B19129996269}" srcId="{8B418199-A005-4D54-8CB7-CECDC07932CE}" destId="{220AB4F7-E407-43C6-B5EE-E9F74F588DCF}" srcOrd="0" destOrd="0" parTransId="{62580902-4EFC-4ED5-8278-781D733A8A6E}" sibTransId="{DB00BBE8-FF37-4B1D-A821-A7B1E5A9D73A}"/>
    <dgm:cxn modelId="{D241937D-F038-4A64-813A-C0F0BB37FE91}" type="presOf" srcId="{E5EBD6D6-30F7-489F-9C6E-6AF131FE05AB}" destId="{FDAA6B48-CA51-4AB3-8347-8309ED555376}" srcOrd="1" destOrd="0" presId="urn:microsoft.com/office/officeart/2005/8/layout/orgChart1"/>
    <dgm:cxn modelId="{3FAFCB85-C02C-484B-8BDE-3C1F21EDC92C}" type="presOf" srcId="{2B5B8930-3E04-4A3E-AAF6-6544543B2992}" destId="{60643ACD-5B08-4E65-A7C1-8D858747CF69}" srcOrd="1" destOrd="0" presId="urn:microsoft.com/office/officeart/2005/8/layout/orgChart1"/>
    <dgm:cxn modelId="{ED690095-62F9-49FD-802E-8BCFC0A57B34}" type="presOf" srcId="{E1CC3A01-2A17-48D7-9F0E-E9ED64F1BF03}" destId="{87E3B35E-3CE2-4BC8-8ACA-C1B6B0228CEA}" srcOrd="1" destOrd="0" presId="urn:microsoft.com/office/officeart/2005/8/layout/orgChart1"/>
    <dgm:cxn modelId="{26420F99-2BD9-4375-835D-7A4D403631C0}" srcId="{46105E35-C700-4B31-AFB2-F363FEA9FE58}" destId="{A5586FFB-FB23-479D-A964-4408E06E9795}" srcOrd="3" destOrd="0" parTransId="{FFB0A741-88AF-486C-8CB6-3D5EB0A0C97F}" sibTransId="{BBD8E109-63EA-4D4A-B774-1138038E731E}"/>
    <dgm:cxn modelId="{20F12C99-D18D-47F6-8F6B-058140BC9975}" type="presOf" srcId="{3F91A3E5-6936-4C47-A69F-74C8CDF05EE6}" destId="{CC3759FB-D9A7-4181-83A5-2474BA49D141}" srcOrd="0" destOrd="0" presId="urn:microsoft.com/office/officeart/2005/8/layout/orgChart1"/>
    <dgm:cxn modelId="{6EC3E19C-F231-49B6-88CC-9C70A7C5BAC2}" type="presOf" srcId="{2B5B8930-3E04-4A3E-AAF6-6544543B2992}" destId="{5BF2CAFF-92D4-4161-83C9-EE4C83872BC0}" srcOrd="0" destOrd="0" presId="urn:microsoft.com/office/officeart/2005/8/layout/orgChart1"/>
    <dgm:cxn modelId="{F43532A3-4097-4845-932F-C5E7DD973CA9}" type="presOf" srcId="{F6136DB8-CFC1-4B46-BB58-600B68C4458B}" destId="{B979D229-4280-42FA-8CC9-83FA56DA9C84}" srcOrd="0" destOrd="0" presId="urn:microsoft.com/office/officeart/2005/8/layout/orgChart1"/>
    <dgm:cxn modelId="{75128BA3-93AD-4A3B-AA0A-DF34FBC2F87C}" srcId="{2B5B8930-3E04-4A3E-AAF6-6544543B2992}" destId="{60C9F7AD-8B5F-4004-9E5E-B160E455B707}" srcOrd="1" destOrd="0" parTransId="{B2EA795A-F4DF-41ED-8317-DF8BE5A41E86}" sibTransId="{A04718C7-8E56-42D6-9124-C008CB0B9612}"/>
    <dgm:cxn modelId="{AF12DDA6-A58C-4C9F-B0B9-616FE7EEBD12}" srcId="{46105E35-C700-4B31-AFB2-F363FEA9FE58}" destId="{8B418199-A005-4D54-8CB7-CECDC07932CE}" srcOrd="0" destOrd="0" parTransId="{6635921F-E283-4EE0-8E11-30C4C4A4A064}" sibTransId="{C4CA9ECB-A705-414F-865C-1670DF335505}"/>
    <dgm:cxn modelId="{A265D1AC-EC86-4E1F-BF30-FD915B9106E5}" type="presOf" srcId="{E1CC3A01-2A17-48D7-9F0E-E9ED64F1BF03}" destId="{189D0802-8828-435E-8C5C-2F944DDE543F}" srcOrd="0" destOrd="0" presId="urn:microsoft.com/office/officeart/2005/8/layout/orgChart1"/>
    <dgm:cxn modelId="{C01DAEB2-1847-4557-B4E7-BE3212027EB5}" type="presOf" srcId="{60B82259-9BEB-4DE2-BA30-9AD110501097}" destId="{87CE6DD0-A2CA-4F01-AF3A-12B3156153CD}" srcOrd="0" destOrd="0" presId="urn:microsoft.com/office/officeart/2005/8/layout/orgChart1"/>
    <dgm:cxn modelId="{21BCD5B2-A4E3-4A2D-AC23-98CA0B8B0BA0}" type="presOf" srcId="{E5EBD6D6-30F7-489F-9C6E-6AF131FE05AB}" destId="{40730A04-4D3F-4322-866B-834B8224CBC5}" srcOrd="0" destOrd="0" presId="urn:microsoft.com/office/officeart/2005/8/layout/orgChart1"/>
    <dgm:cxn modelId="{86D85FB5-6214-4FF3-9F1E-33044537B62D}" type="presOf" srcId="{A5586FFB-FB23-479D-A964-4408E06E9795}" destId="{534B6EEB-FB0A-4EB8-9F1F-2E190C5E43C2}" srcOrd="0" destOrd="0" presId="urn:microsoft.com/office/officeart/2005/8/layout/orgChart1"/>
    <dgm:cxn modelId="{910C6CBD-72E6-4BFD-9FF3-A5DC3E485593}" srcId="{46105E35-C700-4B31-AFB2-F363FEA9FE58}" destId="{0A7D0E3A-5CAA-4D72-8BDE-054A1D85FED5}" srcOrd="2" destOrd="0" parTransId="{5EF11097-6DCA-494F-B1D5-0260A5C3A675}" sibTransId="{0059E894-A428-460F-8DE9-AE8C7CB74971}"/>
    <dgm:cxn modelId="{154A81BD-FFB5-492A-8A31-344DCC05E73E}" type="presOf" srcId="{2FD39B64-D115-4750-9994-0D2269878E55}" destId="{438451EF-8134-48FE-9B85-5A3B15E283B2}" srcOrd="0" destOrd="0" presId="urn:microsoft.com/office/officeart/2005/8/layout/orgChart1"/>
    <dgm:cxn modelId="{0B8FBDBD-496C-4BC2-A38E-7503D6207E93}" type="presOf" srcId="{45089EEC-6DAA-4897-9B54-547953D250E9}" destId="{E4E6CFC0-6E60-4289-8A57-399E4A2EFA33}" srcOrd="0" destOrd="0" presId="urn:microsoft.com/office/officeart/2005/8/layout/orgChart1"/>
    <dgm:cxn modelId="{D38533C1-504F-4E83-BFF3-8D434BB75281}" type="presOf" srcId="{0A7D0E3A-5CAA-4D72-8BDE-054A1D85FED5}" destId="{F214B149-F0A8-48E0-A82B-5C96D908D33E}" srcOrd="1" destOrd="0" presId="urn:microsoft.com/office/officeart/2005/8/layout/orgChart1"/>
    <dgm:cxn modelId="{9DEC63C2-3DD3-412C-B00A-882CF466676D}" srcId="{0A7D0E3A-5CAA-4D72-8BDE-054A1D85FED5}" destId="{E5EBD6D6-30F7-489F-9C6E-6AF131FE05AB}" srcOrd="1" destOrd="0" parTransId="{02D064CE-FB0B-47E2-AD6D-B120535BF526}" sibTransId="{3630D177-8544-4D25-B651-C4ECAECEF05B}"/>
    <dgm:cxn modelId="{2CEB19C3-54A1-4EB4-AD0C-98F451C40755}" srcId="{8B418199-A005-4D54-8CB7-CECDC07932CE}" destId="{E1CC3A01-2A17-48D7-9F0E-E9ED64F1BF03}" srcOrd="1" destOrd="0" parTransId="{BB2341D6-4E44-463F-B2EE-A5EEF4949D26}" sibTransId="{7DD153CD-4E6C-4510-9C95-093CEF97AF1F}"/>
    <dgm:cxn modelId="{9BF40FC8-2B85-469C-A091-1CDD32FE730C}" srcId="{0A7D0E3A-5CAA-4D72-8BDE-054A1D85FED5}" destId="{38302B4D-F216-4242-8442-B35A2C764762}" srcOrd="0" destOrd="0" parTransId="{F6136DB8-CFC1-4B46-BB58-600B68C4458B}" sibTransId="{F5A16A17-0CE9-43D6-852C-BCF236636E35}"/>
    <dgm:cxn modelId="{6119E2CC-2597-4462-AFCE-E5600B3E9662}" type="presOf" srcId="{60B82259-9BEB-4DE2-BA30-9AD110501097}" destId="{2E1A96F4-CA71-43C4-A27B-4814E399E328}" srcOrd="1" destOrd="0" presId="urn:microsoft.com/office/officeart/2005/8/layout/orgChart1"/>
    <dgm:cxn modelId="{D0CE17D0-19C7-4475-B0E7-51040B16083E}" type="presOf" srcId="{DD6B7BBB-1684-4A10-841A-1D0AE0D3B246}" destId="{074C18BB-29E5-40AB-9AF9-055B9685A1A1}" srcOrd="0" destOrd="0" presId="urn:microsoft.com/office/officeart/2005/8/layout/orgChart1"/>
    <dgm:cxn modelId="{9E452AD5-763F-4C8D-8F47-42A53138CA62}" type="presOf" srcId="{FFB0A741-88AF-486C-8CB6-3D5EB0A0C97F}" destId="{5F9E537F-2F6F-4CFE-B7D1-7E56FFB9FCEF}" srcOrd="0" destOrd="0" presId="urn:microsoft.com/office/officeart/2005/8/layout/orgChart1"/>
    <dgm:cxn modelId="{80FFCCDF-6E4C-4367-812B-C4DBC7E64004}" srcId="{A5586FFB-FB23-479D-A964-4408E06E9795}" destId="{3A832972-1139-4F16-812B-9CA3BE1F6FE1}" srcOrd="0" destOrd="0" parTransId="{45089EEC-6DAA-4897-9B54-547953D250E9}" sibTransId="{6D435747-7ABA-4C5D-98A5-903F3E6688D4}"/>
    <dgm:cxn modelId="{864E96E5-A7FE-4C11-83C8-3B5442631B09}" type="presOf" srcId="{46105E35-C700-4B31-AFB2-F363FEA9FE58}" destId="{B69A56A2-A425-4499-B080-EDB5130057D3}" srcOrd="1" destOrd="0" presId="urn:microsoft.com/office/officeart/2005/8/layout/orgChart1"/>
    <dgm:cxn modelId="{227222E6-4633-4182-89D3-658614DED613}" type="presOf" srcId="{02D064CE-FB0B-47E2-AD6D-B120535BF526}" destId="{B144F180-97FC-4296-99CB-56D88315AA49}" srcOrd="0" destOrd="0" presId="urn:microsoft.com/office/officeart/2005/8/layout/orgChart1"/>
    <dgm:cxn modelId="{D6BE2BED-195B-49C3-BC3A-6E86CD4702C6}" srcId="{8C546AAA-41F3-4D11-9FFC-A6B22CD8026C}" destId="{46105E35-C700-4B31-AFB2-F363FEA9FE58}" srcOrd="0" destOrd="0" parTransId="{4EE8E1D7-B87E-434E-83CF-D34B0B0DE6D4}" sibTransId="{B39A1182-6CF8-4AB0-A93C-5E558AB9ADCB}"/>
    <dgm:cxn modelId="{686E5FF0-51FB-41F2-A4E0-B72EEDDA480E}" type="presOf" srcId="{83FCF6A7-09A0-4E30-BE2D-67C77F6971F1}" destId="{335F1AA5-FFB4-4501-B5C9-955DE1E774FB}" srcOrd="1" destOrd="0" presId="urn:microsoft.com/office/officeart/2005/8/layout/orgChart1"/>
    <dgm:cxn modelId="{BAA6E9F4-48EF-4B08-96C4-750B4DBF8BB9}" type="presOf" srcId="{38302B4D-F216-4242-8442-B35A2C764762}" destId="{F6EAF662-C6CE-4A48-A1C7-B07677FED192}" srcOrd="0" destOrd="0" presId="urn:microsoft.com/office/officeart/2005/8/layout/orgChart1"/>
    <dgm:cxn modelId="{7E0EE5F5-42CC-4016-9289-9F8F2D9D6DC9}" type="presOf" srcId="{8C546AAA-41F3-4D11-9FFC-A6B22CD8026C}" destId="{3F023BB1-F33B-4B39-9739-B4A5ED41B8C8}" srcOrd="0" destOrd="0" presId="urn:microsoft.com/office/officeart/2005/8/layout/orgChart1"/>
    <dgm:cxn modelId="{4B0BB4AB-7782-46DD-9F84-16D977EE48F9}" type="presParOf" srcId="{3F023BB1-F33B-4B39-9739-B4A5ED41B8C8}" destId="{051C5918-300E-4032-89D6-10DAF1A8F97E}" srcOrd="0" destOrd="0" presId="urn:microsoft.com/office/officeart/2005/8/layout/orgChart1"/>
    <dgm:cxn modelId="{9E4C0153-08D0-4A91-95BE-98585ACE20EE}" type="presParOf" srcId="{051C5918-300E-4032-89D6-10DAF1A8F97E}" destId="{03133AF7-AB5F-41EC-9C08-59BDB9D50325}" srcOrd="0" destOrd="0" presId="urn:microsoft.com/office/officeart/2005/8/layout/orgChart1"/>
    <dgm:cxn modelId="{7303690F-71F4-4ACC-A7C2-655700AB889B}" type="presParOf" srcId="{03133AF7-AB5F-41EC-9C08-59BDB9D50325}" destId="{93996495-B242-4AD8-9022-1BEA291D4729}" srcOrd="0" destOrd="0" presId="urn:microsoft.com/office/officeart/2005/8/layout/orgChart1"/>
    <dgm:cxn modelId="{3FA1BF49-5802-4F83-ABDB-E5820D49240C}" type="presParOf" srcId="{03133AF7-AB5F-41EC-9C08-59BDB9D50325}" destId="{B69A56A2-A425-4499-B080-EDB5130057D3}" srcOrd="1" destOrd="0" presId="urn:microsoft.com/office/officeart/2005/8/layout/orgChart1"/>
    <dgm:cxn modelId="{A7AAEEFF-0636-4C2C-B106-B8F274D8A660}" type="presParOf" srcId="{051C5918-300E-4032-89D6-10DAF1A8F97E}" destId="{3370CAAC-591D-4DEC-BBAF-1A46F73E8205}" srcOrd="1" destOrd="0" presId="urn:microsoft.com/office/officeart/2005/8/layout/orgChart1"/>
    <dgm:cxn modelId="{A0D8B959-B08C-49B2-9837-E3868099E723}" type="presParOf" srcId="{3370CAAC-591D-4DEC-BBAF-1A46F73E8205}" destId="{E2F5FBDA-C99E-4F29-9D47-9A2B9A950BE2}" srcOrd="0" destOrd="0" presId="urn:microsoft.com/office/officeart/2005/8/layout/orgChart1"/>
    <dgm:cxn modelId="{F01C37D0-7789-4D01-8DAB-8CDA60CFC474}" type="presParOf" srcId="{3370CAAC-591D-4DEC-BBAF-1A46F73E8205}" destId="{2838BD2C-746C-4986-B4A2-B4AE06AED51C}" srcOrd="1" destOrd="0" presId="urn:microsoft.com/office/officeart/2005/8/layout/orgChart1"/>
    <dgm:cxn modelId="{5F5F639F-B7D1-4A63-8F33-42FE6416868C}" type="presParOf" srcId="{2838BD2C-746C-4986-B4A2-B4AE06AED51C}" destId="{DFAA7F9C-4BA6-40F3-8031-D9AA5E2D5D32}" srcOrd="0" destOrd="0" presId="urn:microsoft.com/office/officeart/2005/8/layout/orgChart1"/>
    <dgm:cxn modelId="{B98C7EAE-CCFB-4DB1-9A04-E7FCDF84CFC2}" type="presParOf" srcId="{DFAA7F9C-4BA6-40F3-8031-D9AA5E2D5D32}" destId="{E06714C3-0EB7-4F84-A976-820AA54FD566}" srcOrd="0" destOrd="0" presId="urn:microsoft.com/office/officeart/2005/8/layout/orgChart1"/>
    <dgm:cxn modelId="{E74DB48C-ADF6-4F6B-AAC1-6D7E5DD7FEA9}" type="presParOf" srcId="{DFAA7F9C-4BA6-40F3-8031-D9AA5E2D5D32}" destId="{C6C52452-9A94-4B0D-ABAF-29F4041F2CC9}" srcOrd="1" destOrd="0" presId="urn:microsoft.com/office/officeart/2005/8/layout/orgChart1"/>
    <dgm:cxn modelId="{4C7896A9-67C5-4B5F-BFD0-513AE5146FD0}" type="presParOf" srcId="{2838BD2C-746C-4986-B4A2-B4AE06AED51C}" destId="{61E6BB9B-FF49-43D5-88B3-D40C0D890492}" srcOrd="1" destOrd="0" presId="urn:microsoft.com/office/officeart/2005/8/layout/orgChart1"/>
    <dgm:cxn modelId="{3C1B7A47-E0E1-4403-B14E-E0EE7CED5A29}" type="presParOf" srcId="{61E6BB9B-FF49-43D5-88B3-D40C0D890492}" destId="{4E97622E-B1BE-42C2-A7CB-7BECA69E1CF3}" srcOrd="0" destOrd="0" presId="urn:microsoft.com/office/officeart/2005/8/layout/orgChart1"/>
    <dgm:cxn modelId="{4954AADE-2BB0-405A-B6B1-E74B54A20C9F}" type="presParOf" srcId="{61E6BB9B-FF49-43D5-88B3-D40C0D890492}" destId="{6D99F7B8-E54D-4289-8DC0-160ECBEA028F}" srcOrd="1" destOrd="0" presId="urn:microsoft.com/office/officeart/2005/8/layout/orgChart1"/>
    <dgm:cxn modelId="{52D551F3-ADAF-4675-99C0-1BC60582AC42}" type="presParOf" srcId="{6D99F7B8-E54D-4289-8DC0-160ECBEA028F}" destId="{ABED1D5C-F1D4-41CA-81AB-81F582574E83}" srcOrd="0" destOrd="0" presId="urn:microsoft.com/office/officeart/2005/8/layout/orgChart1"/>
    <dgm:cxn modelId="{FEBF51AA-DF07-4E48-91F5-887260B97849}" type="presParOf" srcId="{ABED1D5C-F1D4-41CA-81AB-81F582574E83}" destId="{927EA6D3-06CF-4753-815D-4BE813180ED7}" srcOrd="0" destOrd="0" presId="urn:microsoft.com/office/officeart/2005/8/layout/orgChart1"/>
    <dgm:cxn modelId="{A59C2FA4-8345-4A22-8561-986248CCA613}" type="presParOf" srcId="{ABED1D5C-F1D4-41CA-81AB-81F582574E83}" destId="{2853042A-0ECA-4E6C-BFF8-9B48939E8452}" srcOrd="1" destOrd="0" presId="urn:microsoft.com/office/officeart/2005/8/layout/orgChart1"/>
    <dgm:cxn modelId="{E219EB73-24F6-486D-99B0-14B220DCB6FB}" type="presParOf" srcId="{6D99F7B8-E54D-4289-8DC0-160ECBEA028F}" destId="{C9F6FFF7-7161-49F9-B37B-0762453799C2}" srcOrd="1" destOrd="0" presId="urn:microsoft.com/office/officeart/2005/8/layout/orgChart1"/>
    <dgm:cxn modelId="{595A75FC-4E2B-4077-950F-AA08D74F58E3}" type="presParOf" srcId="{6D99F7B8-E54D-4289-8DC0-160ECBEA028F}" destId="{5BCF7650-1C5B-40CB-AD24-D4350877B499}" srcOrd="2" destOrd="0" presId="urn:microsoft.com/office/officeart/2005/8/layout/orgChart1"/>
    <dgm:cxn modelId="{92B2F657-1C83-4C53-8F9B-0EC9345A8627}" type="presParOf" srcId="{61E6BB9B-FF49-43D5-88B3-D40C0D890492}" destId="{939C5DCC-9617-487D-8909-F570F6532996}" srcOrd="2" destOrd="0" presId="urn:microsoft.com/office/officeart/2005/8/layout/orgChart1"/>
    <dgm:cxn modelId="{24C8AA20-2D7D-4E38-829D-21101CF9461F}" type="presParOf" srcId="{61E6BB9B-FF49-43D5-88B3-D40C0D890492}" destId="{401820EF-4B15-44BC-BF42-EBE124D28FD4}" srcOrd="3" destOrd="0" presId="urn:microsoft.com/office/officeart/2005/8/layout/orgChart1"/>
    <dgm:cxn modelId="{1C921CBE-0006-4F50-A7E3-EC250C154617}" type="presParOf" srcId="{401820EF-4B15-44BC-BF42-EBE124D28FD4}" destId="{DBCED29B-6828-418A-AF45-3899365B7C3C}" srcOrd="0" destOrd="0" presId="urn:microsoft.com/office/officeart/2005/8/layout/orgChart1"/>
    <dgm:cxn modelId="{AC203664-30A0-4E8A-A436-47FC06BAA0F6}" type="presParOf" srcId="{DBCED29B-6828-418A-AF45-3899365B7C3C}" destId="{189D0802-8828-435E-8C5C-2F944DDE543F}" srcOrd="0" destOrd="0" presId="urn:microsoft.com/office/officeart/2005/8/layout/orgChart1"/>
    <dgm:cxn modelId="{389B64AF-CC38-44EB-8FC3-A1201E086C10}" type="presParOf" srcId="{DBCED29B-6828-418A-AF45-3899365B7C3C}" destId="{87E3B35E-3CE2-4BC8-8ACA-C1B6B0228CEA}" srcOrd="1" destOrd="0" presId="urn:microsoft.com/office/officeart/2005/8/layout/orgChart1"/>
    <dgm:cxn modelId="{CB39344B-4F10-40CB-AD73-0A5C07EB8FED}" type="presParOf" srcId="{401820EF-4B15-44BC-BF42-EBE124D28FD4}" destId="{97986F76-2BF2-4B01-8C01-34E44423B533}" srcOrd="1" destOrd="0" presId="urn:microsoft.com/office/officeart/2005/8/layout/orgChart1"/>
    <dgm:cxn modelId="{32DA267D-FC68-4886-846A-AACAE4ADA50E}" type="presParOf" srcId="{401820EF-4B15-44BC-BF42-EBE124D28FD4}" destId="{061612BA-C666-496A-B2D9-2AAAC1F198AE}" srcOrd="2" destOrd="0" presId="urn:microsoft.com/office/officeart/2005/8/layout/orgChart1"/>
    <dgm:cxn modelId="{A079FC2F-8507-47A3-B15E-D13F7BB41B20}" type="presParOf" srcId="{2838BD2C-746C-4986-B4A2-B4AE06AED51C}" destId="{2600BE13-1D88-4D0B-8F21-F2A9A358FFFD}" srcOrd="2" destOrd="0" presId="urn:microsoft.com/office/officeart/2005/8/layout/orgChart1"/>
    <dgm:cxn modelId="{909A6BAA-B655-41F8-B749-3F6B1D420B4E}" type="presParOf" srcId="{3370CAAC-591D-4DEC-BBAF-1A46F73E8205}" destId="{3A9E7950-1921-4AC2-B75B-A4601ECB8048}" srcOrd="2" destOrd="0" presId="urn:microsoft.com/office/officeart/2005/8/layout/orgChart1"/>
    <dgm:cxn modelId="{F3CBE8DE-1E6A-4E12-B272-FF8EB8742DD6}" type="presParOf" srcId="{3370CAAC-591D-4DEC-BBAF-1A46F73E8205}" destId="{FD1334EA-4FBC-42F1-82E5-22F6B83C9DCF}" srcOrd="3" destOrd="0" presId="urn:microsoft.com/office/officeart/2005/8/layout/orgChart1"/>
    <dgm:cxn modelId="{C6143EF8-62AC-4A58-B557-BB4B601B422C}" type="presParOf" srcId="{FD1334EA-4FBC-42F1-82E5-22F6B83C9DCF}" destId="{0118392A-845A-4804-BE46-84DDE0F07285}" srcOrd="0" destOrd="0" presId="urn:microsoft.com/office/officeart/2005/8/layout/orgChart1"/>
    <dgm:cxn modelId="{6BFF16B1-857E-4C75-A4CF-C5A87558AE6C}" type="presParOf" srcId="{0118392A-845A-4804-BE46-84DDE0F07285}" destId="{5BF2CAFF-92D4-4161-83C9-EE4C83872BC0}" srcOrd="0" destOrd="0" presId="urn:microsoft.com/office/officeart/2005/8/layout/orgChart1"/>
    <dgm:cxn modelId="{D97359E1-108D-499F-A529-E45AA25D1C07}" type="presParOf" srcId="{0118392A-845A-4804-BE46-84DDE0F07285}" destId="{60643ACD-5B08-4E65-A7C1-8D858747CF69}" srcOrd="1" destOrd="0" presId="urn:microsoft.com/office/officeart/2005/8/layout/orgChart1"/>
    <dgm:cxn modelId="{75834994-0CF0-4405-A605-66244AA03BED}" type="presParOf" srcId="{FD1334EA-4FBC-42F1-82E5-22F6B83C9DCF}" destId="{5C391C0B-3F91-4CD1-86D2-38997C94C606}" srcOrd="1" destOrd="0" presId="urn:microsoft.com/office/officeart/2005/8/layout/orgChart1"/>
    <dgm:cxn modelId="{56B6F93E-A756-4F37-950C-B847C4A61DDB}" type="presParOf" srcId="{5C391C0B-3F91-4CD1-86D2-38997C94C606}" destId="{CA9E88AC-689B-4BDB-89B5-0177E32635F0}" srcOrd="0" destOrd="0" presId="urn:microsoft.com/office/officeart/2005/8/layout/orgChart1"/>
    <dgm:cxn modelId="{45EDBFE8-0ACA-4FC9-B90E-A25594819BE5}" type="presParOf" srcId="{5C391C0B-3F91-4CD1-86D2-38997C94C606}" destId="{48DDAC69-2000-4B82-BE49-17601A8CE1C8}" srcOrd="1" destOrd="0" presId="urn:microsoft.com/office/officeart/2005/8/layout/orgChart1"/>
    <dgm:cxn modelId="{59B91887-39AE-44C5-BB55-45A4437E975C}" type="presParOf" srcId="{48DDAC69-2000-4B82-BE49-17601A8CE1C8}" destId="{6ADF9715-594E-4E78-B201-CFA56D609C3E}" srcOrd="0" destOrd="0" presId="urn:microsoft.com/office/officeart/2005/8/layout/orgChart1"/>
    <dgm:cxn modelId="{20C0D8A7-CD20-4308-9E26-1D88EAD974F4}" type="presParOf" srcId="{6ADF9715-594E-4E78-B201-CFA56D609C3E}" destId="{8D4CA7FB-8DA4-4AFB-B3EB-F266AF0A8465}" srcOrd="0" destOrd="0" presId="urn:microsoft.com/office/officeart/2005/8/layout/orgChart1"/>
    <dgm:cxn modelId="{499D599E-0598-46AE-BA70-3E0422D50164}" type="presParOf" srcId="{6ADF9715-594E-4E78-B201-CFA56D609C3E}" destId="{335F1AA5-FFB4-4501-B5C9-955DE1E774FB}" srcOrd="1" destOrd="0" presId="urn:microsoft.com/office/officeart/2005/8/layout/orgChart1"/>
    <dgm:cxn modelId="{B60FB66B-84F8-4540-A3C4-41EB266D4E51}" type="presParOf" srcId="{48DDAC69-2000-4B82-BE49-17601A8CE1C8}" destId="{AD3EB7EB-1EA5-4DE4-8FE7-CAB9DEFEE5EF}" srcOrd="1" destOrd="0" presId="urn:microsoft.com/office/officeart/2005/8/layout/orgChart1"/>
    <dgm:cxn modelId="{461357D7-C3CB-4B8F-983A-67E7D12F7229}" type="presParOf" srcId="{48DDAC69-2000-4B82-BE49-17601A8CE1C8}" destId="{3B3C0BFF-BE8C-46DD-B764-8B3415014ACE}" srcOrd="2" destOrd="0" presId="urn:microsoft.com/office/officeart/2005/8/layout/orgChart1"/>
    <dgm:cxn modelId="{4FFA123B-73F3-41C1-9E32-2AF62115C200}" type="presParOf" srcId="{5C391C0B-3F91-4CD1-86D2-38997C94C606}" destId="{72BB56DF-27D3-4BB1-AEEF-A1AB190F55A1}" srcOrd="2" destOrd="0" presId="urn:microsoft.com/office/officeart/2005/8/layout/orgChart1"/>
    <dgm:cxn modelId="{3E82C866-93F8-4096-9BF0-8552404FFD44}" type="presParOf" srcId="{5C391C0B-3F91-4CD1-86D2-38997C94C606}" destId="{C5445D3C-2FD5-4966-99F1-E9F001AB3F48}" srcOrd="3" destOrd="0" presId="urn:microsoft.com/office/officeart/2005/8/layout/orgChart1"/>
    <dgm:cxn modelId="{3180CE8B-2F9E-488A-A4B7-27EC93A4EB61}" type="presParOf" srcId="{C5445D3C-2FD5-4966-99F1-E9F001AB3F48}" destId="{FE19DB5B-12E9-4EF2-8FE7-9E402D263ACD}" srcOrd="0" destOrd="0" presId="urn:microsoft.com/office/officeart/2005/8/layout/orgChart1"/>
    <dgm:cxn modelId="{D2917EBD-5712-430D-BBA9-04A4EF89322E}" type="presParOf" srcId="{FE19DB5B-12E9-4EF2-8FE7-9E402D263ACD}" destId="{22CF0F8E-2DCB-4D62-9F8E-808D37D4548F}" srcOrd="0" destOrd="0" presId="urn:microsoft.com/office/officeart/2005/8/layout/orgChart1"/>
    <dgm:cxn modelId="{E17A2F4C-B580-4D1D-951A-8AEA015E12F0}" type="presParOf" srcId="{FE19DB5B-12E9-4EF2-8FE7-9E402D263ACD}" destId="{BFCCB094-1F01-47D6-8CB5-6A80A5C2C52E}" srcOrd="1" destOrd="0" presId="urn:microsoft.com/office/officeart/2005/8/layout/orgChart1"/>
    <dgm:cxn modelId="{BF1A9823-921C-477A-8BF5-65AC1E8F6FC9}" type="presParOf" srcId="{C5445D3C-2FD5-4966-99F1-E9F001AB3F48}" destId="{EF441CD8-CC34-4D61-A387-19C025A9D85B}" srcOrd="1" destOrd="0" presId="urn:microsoft.com/office/officeart/2005/8/layout/orgChart1"/>
    <dgm:cxn modelId="{449EF5CF-13D6-4697-99D9-FB81331E5015}" type="presParOf" srcId="{C5445D3C-2FD5-4966-99F1-E9F001AB3F48}" destId="{0D6F075D-AEB9-4BF5-8913-EC961BB12C44}" srcOrd="2" destOrd="0" presId="urn:microsoft.com/office/officeart/2005/8/layout/orgChart1"/>
    <dgm:cxn modelId="{C9601DD4-9FF2-41E1-873E-8D69216142DF}" type="presParOf" srcId="{FD1334EA-4FBC-42F1-82E5-22F6B83C9DCF}" destId="{4E1549F8-CE6D-49C7-8AFB-6A0547B4591C}" srcOrd="2" destOrd="0" presId="urn:microsoft.com/office/officeart/2005/8/layout/orgChart1"/>
    <dgm:cxn modelId="{DBF63196-C325-4A34-A6B6-56ECAB82C6DE}" type="presParOf" srcId="{3370CAAC-591D-4DEC-BBAF-1A46F73E8205}" destId="{CBE57AF9-54D0-4789-8442-82462845D0EF}" srcOrd="4" destOrd="0" presId="urn:microsoft.com/office/officeart/2005/8/layout/orgChart1"/>
    <dgm:cxn modelId="{2C343E83-31DD-446B-A590-D6F249C778D9}" type="presParOf" srcId="{3370CAAC-591D-4DEC-BBAF-1A46F73E8205}" destId="{EBD44276-A8A0-4FE6-97F1-4638377B259D}" srcOrd="5" destOrd="0" presId="urn:microsoft.com/office/officeart/2005/8/layout/orgChart1"/>
    <dgm:cxn modelId="{77B98254-3F22-4CB5-9436-EA838EEF5C27}" type="presParOf" srcId="{EBD44276-A8A0-4FE6-97F1-4638377B259D}" destId="{F02F7830-6E2D-47DF-ADEA-C12F152B5386}" srcOrd="0" destOrd="0" presId="urn:microsoft.com/office/officeart/2005/8/layout/orgChart1"/>
    <dgm:cxn modelId="{D3665747-49A1-43DF-8056-1EF6A5BE08F8}" type="presParOf" srcId="{F02F7830-6E2D-47DF-ADEA-C12F152B5386}" destId="{637F3D43-FC9E-4FD4-A382-3E26CD880EFD}" srcOrd="0" destOrd="0" presId="urn:microsoft.com/office/officeart/2005/8/layout/orgChart1"/>
    <dgm:cxn modelId="{7398AE38-EF0F-4A33-96D8-1D95429A4177}" type="presParOf" srcId="{F02F7830-6E2D-47DF-ADEA-C12F152B5386}" destId="{F214B149-F0A8-48E0-A82B-5C96D908D33E}" srcOrd="1" destOrd="0" presId="urn:microsoft.com/office/officeart/2005/8/layout/orgChart1"/>
    <dgm:cxn modelId="{B8B2626E-08DD-44CB-A54E-709FDAB94293}" type="presParOf" srcId="{EBD44276-A8A0-4FE6-97F1-4638377B259D}" destId="{B67D3081-F586-4056-A502-11EECA92DD30}" srcOrd="1" destOrd="0" presId="urn:microsoft.com/office/officeart/2005/8/layout/orgChart1"/>
    <dgm:cxn modelId="{30344212-A885-4B56-BE9A-D8121092C44B}" type="presParOf" srcId="{B67D3081-F586-4056-A502-11EECA92DD30}" destId="{B979D229-4280-42FA-8CC9-83FA56DA9C84}" srcOrd="0" destOrd="0" presId="urn:microsoft.com/office/officeart/2005/8/layout/orgChart1"/>
    <dgm:cxn modelId="{89D98F6E-9D05-4E1F-B266-8A9B2B188688}" type="presParOf" srcId="{B67D3081-F586-4056-A502-11EECA92DD30}" destId="{4508D2EF-1381-4D96-8498-237916A709EA}" srcOrd="1" destOrd="0" presId="urn:microsoft.com/office/officeart/2005/8/layout/orgChart1"/>
    <dgm:cxn modelId="{A3A323C2-8997-4631-8A8C-13C4018EA1CA}" type="presParOf" srcId="{4508D2EF-1381-4D96-8498-237916A709EA}" destId="{57DAEEBC-D831-47FF-8E14-24D9A2AAE7FA}" srcOrd="0" destOrd="0" presId="urn:microsoft.com/office/officeart/2005/8/layout/orgChart1"/>
    <dgm:cxn modelId="{E774F2CF-F6BC-4E0C-AE56-48AC7E44EB0A}" type="presParOf" srcId="{57DAEEBC-D831-47FF-8E14-24D9A2AAE7FA}" destId="{F6EAF662-C6CE-4A48-A1C7-B07677FED192}" srcOrd="0" destOrd="0" presId="urn:microsoft.com/office/officeart/2005/8/layout/orgChart1"/>
    <dgm:cxn modelId="{67BC92B1-F63E-4CE9-A142-69166B1D89D1}" type="presParOf" srcId="{57DAEEBC-D831-47FF-8E14-24D9A2AAE7FA}" destId="{C5A45E24-2424-43FE-B21A-20A35E179FDA}" srcOrd="1" destOrd="0" presId="urn:microsoft.com/office/officeart/2005/8/layout/orgChart1"/>
    <dgm:cxn modelId="{7F43BB8C-7114-4F35-9F08-B9B91DA498F4}" type="presParOf" srcId="{4508D2EF-1381-4D96-8498-237916A709EA}" destId="{80049EB7-B23B-4EA3-98F0-AFD4570B426A}" srcOrd="1" destOrd="0" presId="urn:microsoft.com/office/officeart/2005/8/layout/orgChart1"/>
    <dgm:cxn modelId="{D1ABA2B8-258F-4B46-9B41-AEECBC605CF6}" type="presParOf" srcId="{4508D2EF-1381-4D96-8498-237916A709EA}" destId="{4B9F33CB-224B-47B2-93C8-9A4C7C936339}" srcOrd="2" destOrd="0" presId="urn:microsoft.com/office/officeart/2005/8/layout/orgChart1"/>
    <dgm:cxn modelId="{1BB4EB6C-D7EA-4F90-8579-A6165AF5348F}" type="presParOf" srcId="{B67D3081-F586-4056-A502-11EECA92DD30}" destId="{B144F180-97FC-4296-99CB-56D88315AA49}" srcOrd="2" destOrd="0" presId="urn:microsoft.com/office/officeart/2005/8/layout/orgChart1"/>
    <dgm:cxn modelId="{C65FF960-F403-4B9B-AD1C-47877450FA86}" type="presParOf" srcId="{B67D3081-F586-4056-A502-11EECA92DD30}" destId="{C366E275-0539-4645-BCF0-5E0894DB9D63}" srcOrd="3" destOrd="0" presId="urn:microsoft.com/office/officeart/2005/8/layout/orgChart1"/>
    <dgm:cxn modelId="{CFDE4B83-4275-421D-A5E0-F2127CC58754}" type="presParOf" srcId="{C366E275-0539-4645-BCF0-5E0894DB9D63}" destId="{E456CEFE-35C4-43C7-9B8E-0AF20100534A}" srcOrd="0" destOrd="0" presId="urn:microsoft.com/office/officeart/2005/8/layout/orgChart1"/>
    <dgm:cxn modelId="{D1C95789-E823-41A0-902E-71365E13130D}" type="presParOf" srcId="{E456CEFE-35C4-43C7-9B8E-0AF20100534A}" destId="{40730A04-4D3F-4322-866B-834B8224CBC5}" srcOrd="0" destOrd="0" presId="urn:microsoft.com/office/officeart/2005/8/layout/orgChart1"/>
    <dgm:cxn modelId="{7A416E6E-3D15-456F-A561-0C064256412E}" type="presParOf" srcId="{E456CEFE-35C4-43C7-9B8E-0AF20100534A}" destId="{FDAA6B48-CA51-4AB3-8347-8309ED555376}" srcOrd="1" destOrd="0" presId="urn:microsoft.com/office/officeart/2005/8/layout/orgChart1"/>
    <dgm:cxn modelId="{B7B3909E-1BB0-4AB2-BFFE-095DD73FF6DC}" type="presParOf" srcId="{C366E275-0539-4645-BCF0-5E0894DB9D63}" destId="{5B890CE8-CEEB-44E6-B11D-0CA940003036}" srcOrd="1" destOrd="0" presId="urn:microsoft.com/office/officeart/2005/8/layout/orgChart1"/>
    <dgm:cxn modelId="{4EE89702-4D4C-4A98-BB76-183C41ADB60C}" type="presParOf" srcId="{C366E275-0539-4645-BCF0-5E0894DB9D63}" destId="{92A22B09-27F7-4973-A8BC-79020D3385EF}" srcOrd="2" destOrd="0" presId="urn:microsoft.com/office/officeart/2005/8/layout/orgChart1"/>
    <dgm:cxn modelId="{30AD7EC6-5D64-4B82-AB2A-7154C1028C34}" type="presParOf" srcId="{EBD44276-A8A0-4FE6-97F1-4638377B259D}" destId="{700ADD29-C31F-4495-9756-E2B56277A2E2}" srcOrd="2" destOrd="0" presId="urn:microsoft.com/office/officeart/2005/8/layout/orgChart1"/>
    <dgm:cxn modelId="{17D007B6-FA2F-4A07-9598-B51BE8F36F13}" type="presParOf" srcId="{3370CAAC-591D-4DEC-BBAF-1A46F73E8205}" destId="{5F9E537F-2F6F-4CFE-B7D1-7E56FFB9FCEF}" srcOrd="6" destOrd="0" presId="urn:microsoft.com/office/officeart/2005/8/layout/orgChart1"/>
    <dgm:cxn modelId="{9B5DFD1C-563B-4344-AF6B-78A31C014498}" type="presParOf" srcId="{3370CAAC-591D-4DEC-BBAF-1A46F73E8205}" destId="{14D099DE-BDAB-448A-97B2-5BBD6DA542BD}" srcOrd="7" destOrd="0" presId="urn:microsoft.com/office/officeart/2005/8/layout/orgChart1"/>
    <dgm:cxn modelId="{151404C8-6967-482A-9A03-1DE51F72B04B}" type="presParOf" srcId="{14D099DE-BDAB-448A-97B2-5BBD6DA542BD}" destId="{F76A55E2-290A-4810-B3C4-DD606ECD21F9}" srcOrd="0" destOrd="0" presId="urn:microsoft.com/office/officeart/2005/8/layout/orgChart1"/>
    <dgm:cxn modelId="{82E8FA4D-6F93-4249-B62E-31ECFD7EF49F}" type="presParOf" srcId="{F76A55E2-290A-4810-B3C4-DD606ECD21F9}" destId="{534B6EEB-FB0A-4EB8-9F1F-2E190C5E43C2}" srcOrd="0" destOrd="0" presId="urn:microsoft.com/office/officeart/2005/8/layout/orgChart1"/>
    <dgm:cxn modelId="{CC9BD1A9-760C-4227-8ABD-A10BC0629DA7}" type="presParOf" srcId="{F76A55E2-290A-4810-B3C4-DD606ECD21F9}" destId="{2BAF05EA-F1B7-4ADD-8EA0-163D08E773E2}" srcOrd="1" destOrd="0" presId="urn:microsoft.com/office/officeart/2005/8/layout/orgChart1"/>
    <dgm:cxn modelId="{FAA8D08D-364A-4452-97D9-41E86BF16644}" type="presParOf" srcId="{14D099DE-BDAB-448A-97B2-5BBD6DA542BD}" destId="{E970CAC9-FF83-4CBE-B66C-8FB49C84179C}" srcOrd="1" destOrd="0" presId="urn:microsoft.com/office/officeart/2005/8/layout/orgChart1"/>
    <dgm:cxn modelId="{45AF2A69-A204-4B46-B974-D2700204B834}" type="presParOf" srcId="{E970CAC9-FF83-4CBE-B66C-8FB49C84179C}" destId="{E4E6CFC0-6E60-4289-8A57-399E4A2EFA33}" srcOrd="0" destOrd="0" presId="urn:microsoft.com/office/officeart/2005/8/layout/orgChart1"/>
    <dgm:cxn modelId="{A531F482-C7D1-4BCD-BDD6-6390710928EE}" type="presParOf" srcId="{E970CAC9-FF83-4CBE-B66C-8FB49C84179C}" destId="{3050A783-5534-42A9-8BC0-76359DC904E8}" srcOrd="1" destOrd="0" presId="urn:microsoft.com/office/officeart/2005/8/layout/orgChart1"/>
    <dgm:cxn modelId="{A0E48DAA-9F6E-487D-B836-6EBFA6175FB3}" type="presParOf" srcId="{3050A783-5534-42A9-8BC0-76359DC904E8}" destId="{273F6E35-1042-497D-A046-7695C4A3C1A5}" srcOrd="0" destOrd="0" presId="urn:microsoft.com/office/officeart/2005/8/layout/orgChart1"/>
    <dgm:cxn modelId="{FFC6DBA2-D237-49D4-A247-BAF385FD8469}" type="presParOf" srcId="{273F6E35-1042-497D-A046-7695C4A3C1A5}" destId="{4F7143C0-FD75-4E93-819B-1C6980AEE5B1}" srcOrd="0" destOrd="0" presId="urn:microsoft.com/office/officeart/2005/8/layout/orgChart1"/>
    <dgm:cxn modelId="{BED9B326-B394-4A1B-908B-910447AC1037}" type="presParOf" srcId="{273F6E35-1042-497D-A046-7695C4A3C1A5}" destId="{B2D29C26-FC50-4B2D-AB17-7ED9CC5803C5}" srcOrd="1" destOrd="0" presId="urn:microsoft.com/office/officeart/2005/8/layout/orgChart1"/>
    <dgm:cxn modelId="{6AB9BB52-92F8-46E6-862D-E303B1A6641A}" type="presParOf" srcId="{3050A783-5534-42A9-8BC0-76359DC904E8}" destId="{17A8296F-6CD0-47C5-9670-75B7E8374E91}" srcOrd="1" destOrd="0" presId="urn:microsoft.com/office/officeart/2005/8/layout/orgChart1"/>
    <dgm:cxn modelId="{F558975B-BD2D-46BF-994D-3364E70C69EB}" type="presParOf" srcId="{3050A783-5534-42A9-8BC0-76359DC904E8}" destId="{FC918459-513F-4BB9-B71C-AEFA781B8174}" srcOrd="2" destOrd="0" presId="urn:microsoft.com/office/officeart/2005/8/layout/orgChart1"/>
    <dgm:cxn modelId="{76F07A13-7A98-44BD-B3D7-BAE6D578E5A2}" type="presParOf" srcId="{E970CAC9-FF83-4CBE-B66C-8FB49C84179C}" destId="{CC3759FB-D9A7-4181-83A5-2474BA49D141}" srcOrd="2" destOrd="0" presId="urn:microsoft.com/office/officeart/2005/8/layout/orgChart1"/>
    <dgm:cxn modelId="{A32C23D3-2B68-4D24-9D62-E9B27958B609}" type="presParOf" srcId="{E970CAC9-FF83-4CBE-B66C-8FB49C84179C}" destId="{4AADA066-E4E3-43F1-8215-D91D30F85A59}" srcOrd="3" destOrd="0" presId="urn:microsoft.com/office/officeart/2005/8/layout/orgChart1"/>
    <dgm:cxn modelId="{40314B56-A245-4BB4-BD02-B9CC9322BDA5}" type="presParOf" srcId="{4AADA066-E4E3-43F1-8215-D91D30F85A59}" destId="{E16BD28C-493C-465F-BBAA-AE0CBF8EF4DD}" srcOrd="0" destOrd="0" presId="urn:microsoft.com/office/officeart/2005/8/layout/orgChart1"/>
    <dgm:cxn modelId="{6D43CF5F-1374-4556-BB9B-CF08959924D4}" type="presParOf" srcId="{E16BD28C-493C-465F-BBAA-AE0CBF8EF4DD}" destId="{87CE6DD0-A2CA-4F01-AF3A-12B3156153CD}" srcOrd="0" destOrd="0" presId="urn:microsoft.com/office/officeart/2005/8/layout/orgChart1"/>
    <dgm:cxn modelId="{54FDF448-48A5-4A88-A507-79CDE5A52AFF}" type="presParOf" srcId="{E16BD28C-493C-465F-BBAA-AE0CBF8EF4DD}" destId="{2E1A96F4-CA71-43C4-A27B-4814E399E328}" srcOrd="1" destOrd="0" presId="urn:microsoft.com/office/officeart/2005/8/layout/orgChart1"/>
    <dgm:cxn modelId="{1B0A7B03-9858-4DC2-BE81-E74EFFAC67AA}" type="presParOf" srcId="{4AADA066-E4E3-43F1-8215-D91D30F85A59}" destId="{B77A96E0-B79D-47C4-B61D-C9BB222BDF44}" srcOrd="1" destOrd="0" presId="urn:microsoft.com/office/officeart/2005/8/layout/orgChart1"/>
    <dgm:cxn modelId="{BEDEEC0B-63EB-4EF3-965F-FCC3548A9FEF}" type="presParOf" srcId="{4AADA066-E4E3-43F1-8215-D91D30F85A59}" destId="{C2A80BED-CFA5-49D9-9300-A014354BB147}" srcOrd="2" destOrd="0" presId="urn:microsoft.com/office/officeart/2005/8/layout/orgChart1"/>
    <dgm:cxn modelId="{EC4D8393-2D6B-40AF-9F27-600FC239BD4F}" type="presParOf" srcId="{14D099DE-BDAB-448A-97B2-5BBD6DA542BD}" destId="{C0060F9C-3BE8-4A7E-B59E-CCC410E9E0BF}" srcOrd="2" destOrd="0" presId="urn:microsoft.com/office/officeart/2005/8/layout/orgChart1"/>
    <dgm:cxn modelId="{8D6A6FB1-D4AB-463C-A894-597309DD6B41}" type="presParOf" srcId="{3370CAAC-591D-4DEC-BBAF-1A46F73E8205}" destId="{074C18BB-29E5-40AB-9AF9-055B9685A1A1}" srcOrd="8" destOrd="0" presId="urn:microsoft.com/office/officeart/2005/8/layout/orgChart1"/>
    <dgm:cxn modelId="{8F5F3EE9-5394-4696-96F3-461655E233C9}" type="presParOf" srcId="{3370CAAC-591D-4DEC-BBAF-1A46F73E8205}" destId="{7043B401-D4BF-4CE2-B60E-3CDF4FF32BB5}" srcOrd="9" destOrd="0" presId="urn:microsoft.com/office/officeart/2005/8/layout/orgChart1"/>
    <dgm:cxn modelId="{6A88C997-427E-434D-89B1-BA137DEF9478}" type="presParOf" srcId="{7043B401-D4BF-4CE2-B60E-3CDF4FF32BB5}" destId="{F28F0FFA-839A-4FA5-B82E-D10477952C1A}" srcOrd="0" destOrd="0" presId="urn:microsoft.com/office/officeart/2005/8/layout/orgChart1"/>
    <dgm:cxn modelId="{95B14C68-5A15-4B6A-A907-9DB409352BAD}" type="presParOf" srcId="{F28F0FFA-839A-4FA5-B82E-D10477952C1A}" destId="{438451EF-8134-48FE-9B85-5A3B15E283B2}" srcOrd="0" destOrd="0" presId="urn:microsoft.com/office/officeart/2005/8/layout/orgChart1"/>
    <dgm:cxn modelId="{D45C59D0-F542-4CE7-BA8F-88F92F021FC8}" type="presParOf" srcId="{F28F0FFA-839A-4FA5-B82E-D10477952C1A}" destId="{5EDFC29F-2590-4F57-BA5B-F2139D3BBCA6}" srcOrd="1" destOrd="0" presId="urn:microsoft.com/office/officeart/2005/8/layout/orgChart1"/>
    <dgm:cxn modelId="{4F6B8420-C52C-41BF-82D2-A34DE77A0317}" type="presParOf" srcId="{7043B401-D4BF-4CE2-B60E-3CDF4FF32BB5}" destId="{ABB2886D-EAFE-4EEE-A348-32614A2B46F2}" srcOrd="1" destOrd="0" presId="urn:microsoft.com/office/officeart/2005/8/layout/orgChart1"/>
    <dgm:cxn modelId="{80A9DCD5-5892-4CE5-AB45-2CDCE41FBE5E}" type="presParOf" srcId="{7043B401-D4BF-4CE2-B60E-3CDF4FF32BB5}" destId="{2565BF0D-0819-416F-B442-B7225C03319C}" srcOrd="2" destOrd="0" presId="urn:microsoft.com/office/officeart/2005/8/layout/orgChart1"/>
    <dgm:cxn modelId="{8B493A7E-4E48-45CC-8809-5DEA61512B49}" type="presParOf" srcId="{051C5918-300E-4032-89D6-10DAF1A8F97E}" destId="{ABB79F8F-B97B-470F-809F-49B9727E3AB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C18BB-29E5-40AB-9AF9-055B9685A1A1}">
      <dsp:nvSpPr>
        <dsp:cNvPr id="0" name=""/>
        <dsp:cNvSpPr/>
      </dsp:nvSpPr>
      <dsp:spPr>
        <a:xfrm>
          <a:off x="6026150" y="1133382"/>
          <a:ext cx="4993421" cy="433313"/>
        </a:xfrm>
        <a:custGeom>
          <a:avLst/>
          <a:gdLst/>
          <a:ahLst/>
          <a:cxnLst/>
          <a:rect l="0" t="0" r="0" b="0"/>
          <a:pathLst>
            <a:path>
              <a:moveTo>
                <a:pt x="0" y="0"/>
              </a:moveTo>
              <a:lnTo>
                <a:pt x="0" y="216656"/>
              </a:lnTo>
              <a:lnTo>
                <a:pt x="4993421" y="216656"/>
              </a:lnTo>
              <a:lnTo>
                <a:pt x="4993421" y="43331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C3759FB-D9A7-4181-83A5-2474BA49D141}">
      <dsp:nvSpPr>
        <dsp:cNvPr id="0" name=""/>
        <dsp:cNvSpPr/>
      </dsp:nvSpPr>
      <dsp:spPr>
        <a:xfrm>
          <a:off x="7697501" y="2598394"/>
          <a:ext cx="309509" cy="2414174"/>
        </a:xfrm>
        <a:custGeom>
          <a:avLst/>
          <a:gdLst/>
          <a:ahLst/>
          <a:cxnLst/>
          <a:rect l="0" t="0" r="0" b="0"/>
          <a:pathLst>
            <a:path>
              <a:moveTo>
                <a:pt x="0" y="0"/>
              </a:moveTo>
              <a:lnTo>
                <a:pt x="0" y="2414174"/>
              </a:lnTo>
              <a:lnTo>
                <a:pt x="309509" y="2414174"/>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E6CFC0-6E60-4289-8A57-399E4A2EFA33}">
      <dsp:nvSpPr>
        <dsp:cNvPr id="0" name=""/>
        <dsp:cNvSpPr/>
      </dsp:nvSpPr>
      <dsp:spPr>
        <a:xfrm>
          <a:off x="7697501" y="2598394"/>
          <a:ext cx="309509" cy="949162"/>
        </a:xfrm>
        <a:custGeom>
          <a:avLst/>
          <a:gdLst/>
          <a:ahLst/>
          <a:cxnLst/>
          <a:rect l="0" t="0" r="0" b="0"/>
          <a:pathLst>
            <a:path>
              <a:moveTo>
                <a:pt x="0" y="0"/>
              </a:moveTo>
              <a:lnTo>
                <a:pt x="0" y="949162"/>
              </a:lnTo>
              <a:lnTo>
                <a:pt x="309509" y="94916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F9E537F-2F6F-4CFE-B7D1-7E56FFB9FCEF}">
      <dsp:nvSpPr>
        <dsp:cNvPr id="0" name=""/>
        <dsp:cNvSpPr/>
      </dsp:nvSpPr>
      <dsp:spPr>
        <a:xfrm>
          <a:off x="6026150" y="1133382"/>
          <a:ext cx="2496710" cy="433313"/>
        </a:xfrm>
        <a:custGeom>
          <a:avLst/>
          <a:gdLst/>
          <a:ahLst/>
          <a:cxnLst/>
          <a:rect l="0" t="0" r="0" b="0"/>
          <a:pathLst>
            <a:path>
              <a:moveTo>
                <a:pt x="0" y="0"/>
              </a:moveTo>
              <a:lnTo>
                <a:pt x="0" y="216656"/>
              </a:lnTo>
              <a:lnTo>
                <a:pt x="2496710" y="216656"/>
              </a:lnTo>
              <a:lnTo>
                <a:pt x="2496710" y="43331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144F180-97FC-4296-99CB-56D88315AA49}">
      <dsp:nvSpPr>
        <dsp:cNvPr id="0" name=""/>
        <dsp:cNvSpPr/>
      </dsp:nvSpPr>
      <dsp:spPr>
        <a:xfrm>
          <a:off x="5200791" y="2598394"/>
          <a:ext cx="309509" cy="2414174"/>
        </a:xfrm>
        <a:custGeom>
          <a:avLst/>
          <a:gdLst/>
          <a:ahLst/>
          <a:cxnLst/>
          <a:rect l="0" t="0" r="0" b="0"/>
          <a:pathLst>
            <a:path>
              <a:moveTo>
                <a:pt x="0" y="0"/>
              </a:moveTo>
              <a:lnTo>
                <a:pt x="0" y="2414174"/>
              </a:lnTo>
              <a:lnTo>
                <a:pt x="309509" y="2414174"/>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979D229-4280-42FA-8CC9-83FA56DA9C84}">
      <dsp:nvSpPr>
        <dsp:cNvPr id="0" name=""/>
        <dsp:cNvSpPr/>
      </dsp:nvSpPr>
      <dsp:spPr>
        <a:xfrm>
          <a:off x="5200791" y="2598394"/>
          <a:ext cx="309509" cy="949162"/>
        </a:xfrm>
        <a:custGeom>
          <a:avLst/>
          <a:gdLst/>
          <a:ahLst/>
          <a:cxnLst/>
          <a:rect l="0" t="0" r="0" b="0"/>
          <a:pathLst>
            <a:path>
              <a:moveTo>
                <a:pt x="0" y="0"/>
              </a:moveTo>
              <a:lnTo>
                <a:pt x="0" y="949162"/>
              </a:lnTo>
              <a:lnTo>
                <a:pt x="309509" y="94916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BE57AF9-54D0-4789-8442-82462845D0EF}">
      <dsp:nvSpPr>
        <dsp:cNvPr id="0" name=""/>
        <dsp:cNvSpPr/>
      </dsp:nvSpPr>
      <dsp:spPr>
        <a:xfrm>
          <a:off x="5980429" y="1133382"/>
          <a:ext cx="91440" cy="433313"/>
        </a:xfrm>
        <a:custGeom>
          <a:avLst/>
          <a:gdLst/>
          <a:ahLst/>
          <a:cxnLst/>
          <a:rect l="0" t="0" r="0" b="0"/>
          <a:pathLst>
            <a:path>
              <a:moveTo>
                <a:pt x="45720" y="0"/>
              </a:moveTo>
              <a:lnTo>
                <a:pt x="45720" y="43331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BB56DF-27D3-4BB1-AEEF-A1AB190F55A1}">
      <dsp:nvSpPr>
        <dsp:cNvPr id="0" name=""/>
        <dsp:cNvSpPr/>
      </dsp:nvSpPr>
      <dsp:spPr>
        <a:xfrm>
          <a:off x="2704080" y="2598394"/>
          <a:ext cx="309509" cy="2414174"/>
        </a:xfrm>
        <a:custGeom>
          <a:avLst/>
          <a:gdLst/>
          <a:ahLst/>
          <a:cxnLst/>
          <a:rect l="0" t="0" r="0" b="0"/>
          <a:pathLst>
            <a:path>
              <a:moveTo>
                <a:pt x="0" y="0"/>
              </a:moveTo>
              <a:lnTo>
                <a:pt x="0" y="2414174"/>
              </a:lnTo>
              <a:lnTo>
                <a:pt x="309509" y="2414174"/>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A9E88AC-689B-4BDB-89B5-0177E32635F0}">
      <dsp:nvSpPr>
        <dsp:cNvPr id="0" name=""/>
        <dsp:cNvSpPr/>
      </dsp:nvSpPr>
      <dsp:spPr>
        <a:xfrm>
          <a:off x="2704080" y="2598394"/>
          <a:ext cx="309509" cy="987562"/>
        </a:xfrm>
        <a:custGeom>
          <a:avLst/>
          <a:gdLst/>
          <a:ahLst/>
          <a:cxnLst/>
          <a:rect l="0" t="0" r="0" b="0"/>
          <a:pathLst>
            <a:path>
              <a:moveTo>
                <a:pt x="0" y="0"/>
              </a:moveTo>
              <a:lnTo>
                <a:pt x="0" y="987562"/>
              </a:lnTo>
              <a:lnTo>
                <a:pt x="309509" y="98756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9E7950-1921-4AC2-B75B-A4601ECB8048}">
      <dsp:nvSpPr>
        <dsp:cNvPr id="0" name=""/>
        <dsp:cNvSpPr/>
      </dsp:nvSpPr>
      <dsp:spPr>
        <a:xfrm>
          <a:off x="3529439" y="1133382"/>
          <a:ext cx="2496710" cy="433313"/>
        </a:xfrm>
        <a:custGeom>
          <a:avLst/>
          <a:gdLst/>
          <a:ahLst/>
          <a:cxnLst/>
          <a:rect l="0" t="0" r="0" b="0"/>
          <a:pathLst>
            <a:path>
              <a:moveTo>
                <a:pt x="2496710" y="0"/>
              </a:moveTo>
              <a:lnTo>
                <a:pt x="2496710" y="216656"/>
              </a:lnTo>
              <a:lnTo>
                <a:pt x="0" y="216656"/>
              </a:lnTo>
              <a:lnTo>
                <a:pt x="0" y="43331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C5DCC-9617-487D-8909-F570F6532996}">
      <dsp:nvSpPr>
        <dsp:cNvPr id="0" name=""/>
        <dsp:cNvSpPr/>
      </dsp:nvSpPr>
      <dsp:spPr>
        <a:xfrm>
          <a:off x="207369" y="2598394"/>
          <a:ext cx="309509" cy="2414174"/>
        </a:xfrm>
        <a:custGeom>
          <a:avLst/>
          <a:gdLst/>
          <a:ahLst/>
          <a:cxnLst/>
          <a:rect l="0" t="0" r="0" b="0"/>
          <a:pathLst>
            <a:path>
              <a:moveTo>
                <a:pt x="0" y="0"/>
              </a:moveTo>
              <a:lnTo>
                <a:pt x="0" y="2414174"/>
              </a:lnTo>
              <a:lnTo>
                <a:pt x="309509" y="2414174"/>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E97622E-B1BE-42C2-A7CB-7BECA69E1CF3}">
      <dsp:nvSpPr>
        <dsp:cNvPr id="0" name=""/>
        <dsp:cNvSpPr/>
      </dsp:nvSpPr>
      <dsp:spPr>
        <a:xfrm>
          <a:off x="207369" y="2598394"/>
          <a:ext cx="309509" cy="949162"/>
        </a:xfrm>
        <a:custGeom>
          <a:avLst/>
          <a:gdLst/>
          <a:ahLst/>
          <a:cxnLst/>
          <a:rect l="0" t="0" r="0" b="0"/>
          <a:pathLst>
            <a:path>
              <a:moveTo>
                <a:pt x="0" y="0"/>
              </a:moveTo>
              <a:lnTo>
                <a:pt x="0" y="949162"/>
              </a:lnTo>
              <a:lnTo>
                <a:pt x="309509" y="94916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2F5FBDA-C99E-4F29-9D47-9A2B9A950BE2}">
      <dsp:nvSpPr>
        <dsp:cNvPr id="0" name=""/>
        <dsp:cNvSpPr/>
      </dsp:nvSpPr>
      <dsp:spPr>
        <a:xfrm>
          <a:off x="1032728" y="1133382"/>
          <a:ext cx="4993421" cy="433313"/>
        </a:xfrm>
        <a:custGeom>
          <a:avLst/>
          <a:gdLst/>
          <a:ahLst/>
          <a:cxnLst/>
          <a:rect l="0" t="0" r="0" b="0"/>
          <a:pathLst>
            <a:path>
              <a:moveTo>
                <a:pt x="4993421" y="0"/>
              </a:moveTo>
              <a:lnTo>
                <a:pt x="4993421" y="216656"/>
              </a:lnTo>
              <a:lnTo>
                <a:pt x="0" y="216656"/>
              </a:lnTo>
              <a:lnTo>
                <a:pt x="0" y="43331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96495-B242-4AD8-9022-1BEA291D4729}">
      <dsp:nvSpPr>
        <dsp:cNvPr id="0" name=""/>
        <dsp:cNvSpPr/>
      </dsp:nvSpPr>
      <dsp:spPr>
        <a:xfrm>
          <a:off x="3997015" y="101683"/>
          <a:ext cx="4058269" cy="103169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Urban England (outside London) Vehicle Fleet Composition - 2009</a:t>
          </a:r>
        </a:p>
      </dsp:txBody>
      <dsp:txXfrm>
        <a:off x="3997015" y="101683"/>
        <a:ext cx="4058269" cy="1031698"/>
      </dsp:txXfrm>
    </dsp:sp>
    <dsp:sp modelId="{E06714C3-0EB7-4F84-A976-820AA54FD566}">
      <dsp:nvSpPr>
        <dsp:cNvPr id="0" name=""/>
        <dsp:cNvSpPr/>
      </dsp:nvSpPr>
      <dsp:spPr>
        <a:xfrm>
          <a:off x="1029" y="1566695"/>
          <a:ext cx="2063397" cy="103169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Passenger cars (82.26%)</a:t>
          </a:r>
        </a:p>
      </dsp:txBody>
      <dsp:txXfrm>
        <a:off x="1029" y="1566695"/>
        <a:ext cx="2063397" cy="1031698"/>
      </dsp:txXfrm>
    </dsp:sp>
    <dsp:sp modelId="{927EA6D3-06CF-4753-815D-4BE813180ED7}">
      <dsp:nvSpPr>
        <dsp:cNvPr id="0" name=""/>
        <dsp:cNvSpPr/>
      </dsp:nvSpPr>
      <dsp:spPr>
        <a:xfrm>
          <a:off x="516879" y="3031707"/>
          <a:ext cx="2063397" cy="10316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55.43% petrol</a:t>
          </a:r>
        </a:p>
      </dsp:txBody>
      <dsp:txXfrm>
        <a:off x="516879" y="3031707"/>
        <a:ext cx="2063397" cy="1031698"/>
      </dsp:txXfrm>
    </dsp:sp>
    <dsp:sp modelId="{189D0802-8828-435E-8C5C-2F944DDE543F}">
      <dsp:nvSpPr>
        <dsp:cNvPr id="0" name=""/>
        <dsp:cNvSpPr/>
      </dsp:nvSpPr>
      <dsp:spPr>
        <a:xfrm>
          <a:off x="516879" y="4496719"/>
          <a:ext cx="2063397" cy="10316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26.83% diesel </a:t>
          </a:r>
        </a:p>
      </dsp:txBody>
      <dsp:txXfrm>
        <a:off x="516879" y="4496719"/>
        <a:ext cx="2063397" cy="1031698"/>
      </dsp:txXfrm>
    </dsp:sp>
    <dsp:sp modelId="{5BF2CAFF-92D4-4161-83C9-EE4C83872BC0}">
      <dsp:nvSpPr>
        <dsp:cNvPr id="0" name=""/>
        <dsp:cNvSpPr/>
      </dsp:nvSpPr>
      <dsp:spPr>
        <a:xfrm>
          <a:off x="2497740" y="1566695"/>
          <a:ext cx="2063397" cy="103169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Light Duty Vehicles (12.54%)</a:t>
          </a:r>
        </a:p>
      </dsp:txBody>
      <dsp:txXfrm>
        <a:off x="2497740" y="1566695"/>
        <a:ext cx="2063397" cy="1031698"/>
      </dsp:txXfrm>
    </dsp:sp>
    <dsp:sp modelId="{8D4CA7FB-8DA4-4AFB-B3EB-F266AF0A8465}">
      <dsp:nvSpPr>
        <dsp:cNvPr id="0" name=""/>
        <dsp:cNvSpPr/>
      </dsp:nvSpPr>
      <dsp:spPr>
        <a:xfrm>
          <a:off x="3013589" y="3070107"/>
          <a:ext cx="2063397" cy="10316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0.73% petrol </a:t>
          </a:r>
        </a:p>
      </dsp:txBody>
      <dsp:txXfrm>
        <a:off x="3013589" y="3070107"/>
        <a:ext cx="2063397" cy="1031698"/>
      </dsp:txXfrm>
    </dsp:sp>
    <dsp:sp modelId="{22CF0F8E-2DCB-4D62-9F8E-808D37D4548F}">
      <dsp:nvSpPr>
        <dsp:cNvPr id="0" name=""/>
        <dsp:cNvSpPr/>
      </dsp:nvSpPr>
      <dsp:spPr>
        <a:xfrm>
          <a:off x="3013589" y="4496719"/>
          <a:ext cx="2063397" cy="10316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11.81% diesel </a:t>
          </a:r>
        </a:p>
      </dsp:txBody>
      <dsp:txXfrm>
        <a:off x="3013589" y="4496719"/>
        <a:ext cx="2063397" cy="1031698"/>
      </dsp:txXfrm>
    </dsp:sp>
    <dsp:sp modelId="{637F3D43-FC9E-4FD4-A382-3E26CD880EFD}">
      <dsp:nvSpPr>
        <dsp:cNvPr id="0" name=""/>
        <dsp:cNvSpPr/>
      </dsp:nvSpPr>
      <dsp:spPr>
        <a:xfrm>
          <a:off x="4994451" y="1566695"/>
          <a:ext cx="2063397" cy="103169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Heavy Duty Vehicles (2.13%)</a:t>
          </a:r>
        </a:p>
      </dsp:txBody>
      <dsp:txXfrm>
        <a:off x="4994451" y="1566695"/>
        <a:ext cx="2063397" cy="1031698"/>
      </dsp:txXfrm>
    </dsp:sp>
    <dsp:sp modelId="{F6EAF662-C6CE-4A48-A1C7-B07677FED192}">
      <dsp:nvSpPr>
        <dsp:cNvPr id="0" name=""/>
        <dsp:cNvSpPr/>
      </dsp:nvSpPr>
      <dsp:spPr>
        <a:xfrm>
          <a:off x="5510300" y="3031707"/>
          <a:ext cx="2063397" cy="10316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1.70% diesel rigid HDVs</a:t>
          </a:r>
        </a:p>
      </dsp:txBody>
      <dsp:txXfrm>
        <a:off x="5510300" y="3031707"/>
        <a:ext cx="2063397" cy="1031698"/>
      </dsp:txXfrm>
    </dsp:sp>
    <dsp:sp modelId="{40730A04-4D3F-4322-866B-834B8224CBC5}">
      <dsp:nvSpPr>
        <dsp:cNvPr id="0" name=""/>
        <dsp:cNvSpPr/>
      </dsp:nvSpPr>
      <dsp:spPr>
        <a:xfrm>
          <a:off x="5510300" y="4496719"/>
          <a:ext cx="2063397" cy="10316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0.43% diesel artic HDVs</a:t>
          </a:r>
        </a:p>
      </dsp:txBody>
      <dsp:txXfrm>
        <a:off x="5510300" y="4496719"/>
        <a:ext cx="2063397" cy="1031698"/>
      </dsp:txXfrm>
    </dsp:sp>
    <dsp:sp modelId="{534B6EEB-FB0A-4EB8-9F1F-2E190C5E43C2}">
      <dsp:nvSpPr>
        <dsp:cNvPr id="0" name=""/>
        <dsp:cNvSpPr/>
      </dsp:nvSpPr>
      <dsp:spPr>
        <a:xfrm>
          <a:off x="7491162" y="1566695"/>
          <a:ext cx="2063397" cy="103169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Buses and Coaches (1.55%)</a:t>
          </a:r>
        </a:p>
      </dsp:txBody>
      <dsp:txXfrm>
        <a:off x="7491162" y="1566695"/>
        <a:ext cx="2063397" cy="1031698"/>
      </dsp:txXfrm>
    </dsp:sp>
    <dsp:sp modelId="{4F7143C0-FD75-4E93-819B-1C6980AEE5B1}">
      <dsp:nvSpPr>
        <dsp:cNvPr id="0" name=""/>
        <dsp:cNvSpPr/>
      </dsp:nvSpPr>
      <dsp:spPr>
        <a:xfrm>
          <a:off x="8007011" y="3031707"/>
          <a:ext cx="2063397" cy="10316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1.12% buses</a:t>
          </a:r>
        </a:p>
      </dsp:txBody>
      <dsp:txXfrm>
        <a:off x="8007011" y="3031707"/>
        <a:ext cx="2063397" cy="1031698"/>
      </dsp:txXfrm>
    </dsp:sp>
    <dsp:sp modelId="{87CE6DD0-A2CA-4F01-AF3A-12B3156153CD}">
      <dsp:nvSpPr>
        <dsp:cNvPr id="0" name=""/>
        <dsp:cNvSpPr/>
      </dsp:nvSpPr>
      <dsp:spPr>
        <a:xfrm>
          <a:off x="8007011" y="4496719"/>
          <a:ext cx="2063397" cy="10316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0.43 coaches</a:t>
          </a:r>
        </a:p>
      </dsp:txBody>
      <dsp:txXfrm>
        <a:off x="8007011" y="4496719"/>
        <a:ext cx="2063397" cy="1031698"/>
      </dsp:txXfrm>
    </dsp:sp>
    <dsp:sp modelId="{438451EF-8134-48FE-9B85-5A3B15E283B2}">
      <dsp:nvSpPr>
        <dsp:cNvPr id="0" name=""/>
        <dsp:cNvSpPr/>
      </dsp:nvSpPr>
      <dsp:spPr>
        <a:xfrm>
          <a:off x="9987872" y="1566695"/>
          <a:ext cx="2063397" cy="103169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Motorcycles (1.51%)</a:t>
          </a:r>
        </a:p>
      </dsp:txBody>
      <dsp:txXfrm>
        <a:off x="9987872" y="1566695"/>
        <a:ext cx="2063397" cy="103169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9082-FA5B-48AD-8C5A-6F96C6B1832A}" type="datetimeFigureOut">
              <a:rPr lang="en-US" smtClean="0"/>
              <a:t>8/4/2020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79E6D-00A9-4B64-8C3A-9DDF802CB60D}" type="slidenum">
              <a:rPr lang="en-US" smtClean="0"/>
              <a:t>‹#›</a:t>
            </a:fld>
            <a:endParaRPr lang="en-US" dirty="0"/>
          </a:p>
        </p:txBody>
      </p:sp>
    </p:spTree>
    <p:extLst>
      <p:ext uri="{BB962C8B-B14F-4D97-AF65-F5344CB8AC3E}">
        <p14:creationId xmlns:p14="http://schemas.microsoft.com/office/powerpoint/2010/main" val="371405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underground.co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wunderground.co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theses.whiterose.ac.uk/1993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C129C-E094-44A9-9990-2FFEB90AEFE5}" type="slidenum">
              <a:rPr lang="en-US" smtClean="0"/>
              <a:t>1</a:t>
            </a:fld>
            <a:endParaRPr lang="en-US" dirty="0"/>
          </a:p>
        </p:txBody>
      </p:sp>
    </p:spTree>
    <p:extLst>
      <p:ext uri="{BB962C8B-B14F-4D97-AF65-F5344CB8AC3E}">
        <p14:creationId xmlns:p14="http://schemas.microsoft.com/office/powerpoint/2010/main" val="1165660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graphic in this slide shows the distribution of vehicle emission rates in grams/kilometer/second across the road network under study, for NOx, at the link level. This data was used as input to the next model: the atmospheric dispersion model </a:t>
            </a:r>
          </a:p>
        </p:txBody>
      </p:sp>
      <p:sp>
        <p:nvSpPr>
          <p:cNvPr id="4" name="Slide Number Placeholder 3"/>
          <p:cNvSpPr>
            <a:spLocks noGrp="1"/>
          </p:cNvSpPr>
          <p:nvPr>
            <p:ph type="sldNum" sz="quarter" idx="5"/>
          </p:nvPr>
        </p:nvSpPr>
        <p:spPr/>
        <p:txBody>
          <a:bodyPr/>
          <a:lstStyle/>
          <a:p>
            <a:fld id="{E8279E6D-00A9-4B64-8C3A-9DDF802CB60D}" type="slidenum">
              <a:rPr lang="en-US" smtClean="0"/>
              <a:t>11</a:t>
            </a:fld>
            <a:endParaRPr lang="en-US" dirty="0"/>
          </a:p>
        </p:txBody>
      </p:sp>
    </p:spTree>
    <p:extLst>
      <p:ext uri="{BB962C8B-B14F-4D97-AF65-F5344CB8AC3E}">
        <p14:creationId xmlns:p14="http://schemas.microsoft.com/office/powerpoint/2010/main" val="2040366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commonly used dispersion modeling packages in the UK is the Atmospheric Dispersion Modelling System; referred to as ADMS, with ADMS-Urban being its most comprehensive and up-to-date version. ADMS-Urban is a PC-based model, which simulates the atmospheric dispersion of pollutant emissions from traffic, industrial and domestic sources, within urban areas. Cambridge Environmental Research Consultants first developed the system in the UK in 1990. Currently over eighty local authorities, including Bradford Metropolitan District Council, use ADMS-Urban for their Review and Assessment of air quality and to develop air pollution action plans and corrective strategies when needed. ADMS-Urban is also a recognized tool under the UK National Air Quality Strategy process; which further supports its use.</a:t>
            </a:r>
          </a:p>
          <a:p>
            <a:endParaRPr lang="en-US" dirty="0"/>
          </a:p>
          <a:p>
            <a:r>
              <a:rPr lang="en-US" dirty="0"/>
              <a:t>The ADMS-Urban model uses a Gaussian plume distribution to calculate pollutant concentrations except in the case of vertical distribution under convective/unstable atmosphere conditions where the model employs a skewed Gaussian. The framework of the ADMS-Urban model including its key inputs, processes/modeling options and outputs as shown in the next slide and described in full in the software’s manual (Cambridge Environmental Research Consultants Ltd, 2014). </a:t>
            </a:r>
          </a:p>
          <a:p>
            <a:endParaRPr lang="en-US" dirty="0"/>
          </a:p>
          <a:p>
            <a:r>
              <a:rPr lang="en-US" dirty="0"/>
              <a:t>Briefly, the inputs required are 1) source parameters of the included sources (e.g. road, industrial and grid sources); 2) time varying emissions to account for e.g. diurnal changes in traffic flows and, consequently, emissions; 3) meteorological data including site data (surface roughness and latitude), wind speed, wind direction, cloud cover; 4) background concentrations of the modelled pollutants and 5) locations of receptor points or grids. The outputs generated could be 1) short-term air pollution concentrations (over an hour or 15 minutes) and 2) long-term air pollution concentrations represented as annual averages, percentiles or exceedances.</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12</a:t>
            </a:fld>
            <a:endParaRPr lang="en-US" dirty="0"/>
          </a:p>
        </p:txBody>
      </p:sp>
    </p:spTree>
    <p:extLst>
      <p:ext uri="{BB962C8B-B14F-4D97-AF65-F5344CB8AC3E}">
        <p14:creationId xmlns:p14="http://schemas.microsoft.com/office/powerpoint/2010/main" val="74980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This graphic shows the key inputs and outputs for ADMS-Urban.</a:t>
                </a:r>
              </a:p>
              <a:p>
                <a:endParaRPr lang="en-US" dirty="0"/>
              </a:p>
              <a:p>
                <a:r>
                  <a:rPr lang="en-GB" sz="1200" b="1" kern="1200" dirty="0">
                    <a:solidFill>
                      <a:schemeClr val="tx1"/>
                    </a:solidFill>
                    <a:effectLst/>
                    <a:latin typeface="+mn-lt"/>
                    <a:ea typeface="+mn-ea"/>
                    <a:cs typeface="+mn-cs"/>
                  </a:rPr>
                  <a:t>Compilation of Input Data for of ADMS-Urban</a:t>
                </a:r>
              </a:p>
              <a:p>
                <a:endParaRPr lang="en-US"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Site and Meteorological Data</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ADMS-Urban model requires input data about the modeling site and meteorological conditions. The meteorological data was entered through a prepared meteorological data file including the following parameters in a series of hourly sequential data covering year 2009:</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‘YEAR’: the year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‘TDAY’: the Julian day number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t>
                </a:r>
                <a:r>
                  <a:rPr lang="en-GB" sz="1200" u="sng" kern="1200" dirty="0">
                    <a:solidFill>
                      <a:schemeClr val="tx1"/>
                    </a:solidFill>
                    <a:effectLst/>
                    <a:latin typeface="+mn-lt"/>
                    <a:ea typeface="+mn-ea"/>
                    <a:cs typeface="+mn-cs"/>
                  </a:rPr>
                  <a:t>THOUR’: time of data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‘T0C’: temperature in Cº</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 wind speed in m/s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‘PHI’: wind direction in degreesº</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 precipitation rate in mm/h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‘CL’: cloud cover in oktas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‘RHUM’: relative humidity in percent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data is used in the model to calculate the boundary layer height and other parameters used in the dispersion simulations. The meteorological data was obtained from the Bingley Samos weather station (metoffice.gov.uk, ND) which was 9.7 km of the city centre (Bradford’s City Hall) and had the following coordinates: 53°48'39.6"N 1°51'54.0"W. To verify this weather station’s readings, this data was aggregated and compared to annual data published on-line by the commercial company Weather Underground (</a:t>
                </a:r>
                <a:r>
                  <a:rPr lang="en-GB" sz="1200" u="sng" kern="1200" dirty="0">
                    <a:solidFill>
                      <a:schemeClr val="tx1"/>
                    </a:solidFill>
                    <a:effectLst/>
                    <a:latin typeface="+mn-lt"/>
                    <a:ea typeface="+mn-ea"/>
                    <a:cs typeface="+mn-cs"/>
                    <a:hlinkClick r:id="rId3"/>
                  </a:rPr>
                  <a:t>https://www.wunderground.com/</a:t>
                </a:r>
                <a:r>
                  <a:rPr lang="en-GB" sz="1200" kern="1200" dirty="0">
                    <a:solidFill>
                      <a:schemeClr val="tx1"/>
                    </a:solidFill>
                    <a:effectLst/>
                    <a:latin typeface="+mn-lt"/>
                    <a:ea typeface="+mn-ea"/>
                    <a:cs typeface="+mn-cs"/>
                  </a:rPr>
                  <a:t>). No anomalies were detected. A further inspection of the location of the meteorological site revealed that the site was in an open and a less built-up area than the dispersion site (i.e. the Bradford metropolitan area). Therefore, the meteorological site was considered ‘Parkland, open suburbia’, rather than the (default) ‘Large urban area’ categorization selected for the dispersion site. Due to the presence of buildings, the wind speed is expected to decrease in large urban areas when compared to parkland or open suburbia (e.g. rural locations). This effect was, therefore, taken into account by using different categorizations and surface roughnesses for the dispersion versus the meteorological site.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Site and Meteorological Conditions entered in ADMS-Urban</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Site data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Input (default value)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Rationale and description, where applicable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Latitude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53.8º (52º)</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Latitude and longitude coordinates for Bradford, United Kingdom in Decimal are 53.79391, -1.75206</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Dispersion site – surface roughness (m)</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1.5 (0.5, ‘Parkland, open suburbia)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Surface roughness at the dispersion site (in meters) is based on land use and corresponding values for different land use types are given in the model. The value 1.5 corresponds to ‘Large urban areas’, which was considered most appropriate</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Dispersion site – use advanced option?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Checked and following data entered – surface albedo = 0.23 (0.23), Priestley-Taylor parameter = 1 (1), minimum Monin-Obukhov length (m) = 30 (30) were defined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Surface albedo = 0.23 (the ground is not snow covered), Priestley-Taylor parameter = 1 (moist grassland), Minimum Monin-Obukhov length (m) = 30 (cities and large towns), Precipitation = Same as met. Site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 measurement site – surface roughness (m)</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0.5 (Use dispersion site value)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meteorological measurement site characteristics were considered different from those at the dispersion site as the meteorological measurement site was in the urban area of Bradford but in an open and less built-up area. The value 0.5 corresponds to ‘Parkland, open suburbia’, which was considered most appropriate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Meteorological data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Input (default value)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Rationale and description, where applicable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 Data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file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comma-separated file with a. </a:t>
                </a:r>
                <a:r>
                  <a:rPr lang="en-GB" sz="1200" i="1" kern="1200" dirty="0">
                    <a:solidFill>
                      <a:schemeClr val="tx1"/>
                    </a:solidFill>
                    <a:effectLst/>
                    <a:latin typeface="+mn-lt"/>
                    <a:ea typeface="+mn-ea"/>
                    <a:cs typeface="+mn-cs"/>
                  </a:rPr>
                  <a:t>met</a:t>
                </a:r>
                <a:r>
                  <a:rPr lang="en-GB" sz="1200" kern="1200" dirty="0">
                    <a:solidFill>
                      <a:schemeClr val="tx1"/>
                    </a:solidFill>
                    <a:effectLst/>
                    <a:latin typeface="+mn-lt"/>
                    <a:ea typeface="+mn-ea"/>
                    <a:cs typeface="+mn-cs"/>
                  </a:rPr>
                  <a:t> extension containing a series of hourly sequential data covering year 2009. Missing data were identified using the value ‘-999’. A total of 779 hours was the maximum missing number of hours (for the CL parameter) in the year 2009 (9% of the data)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Height of recorded wind (m)</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10 (10)</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Default value selected, no other specific data was available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 data in sectors of (degrees)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Checked – 10 (10)</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Wind direction measurements were reported to the nearest 10 degrees (i.e. wind data are in 10-degree sectors)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 Data are hourly sequential</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meteorological data was a series of hourly sequential data covering year 2009</a:t>
                </a:r>
                <a:endParaRPr lang="en-US"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Background Air Quality Data</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air pollution background data was also needed in the dispersion modeling to account for the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contribution of air pollution sources other than traffic. Multiple sources of background air pollution data were considered, including: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site in Bingley, which was classified by CBMDC as a background station, but had a high annual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mean of 81 µg/m</a:t>
                </a:r>
                <a:r>
                  <a:rPr lang="en-GB" sz="1200" kern="1200" baseline="300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and hence was excluded;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24 urban background NOx measurements sites conducted for another research project (ESCAPE) which had an average annual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of 38.4 µg/m</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and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Background air pollution maps from </a:t>
                </a:r>
                <a:r>
                  <a:rPr lang="en-US" sz="1200" kern="1200" dirty="0">
                    <a:solidFill>
                      <a:schemeClr val="tx1"/>
                    </a:solidFill>
                    <a:effectLst/>
                    <a:latin typeface="+mn-lt"/>
                    <a:ea typeface="+mn-ea"/>
                    <a:cs typeface="+mn-cs"/>
                  </a:rPr>
                  <a:t>Department for Environment, Food and Rural Affairs (</a:t>
                </a:r>
                <a:r>
                  <a:rPr lang="en-GB" sz="1200" kern="1200" dirty="0">
                    <a:solidFill>
                      <a:schemeClr val="tx1"/>
                    </a:solidFill>
                    <a:effectLst/>
                    <a:latin typeface="+mn-lt"/>
                    <a:ea typeface="+mn-ea"/>
                    <a:cs typeface="+mn-cs"/>
                  </a:rPr>
                  <a:t>DEFRA) which give spatially varying annual NO</a:t>
                </a:r>
                <a:r>
                  <a:rPr lang="en-GB" sz="1200" kern="1200" baseline="-25000" dirty="0">
                    <a:solidFill>
                      <a:schemeClr val="tx1"/>
                    </a:solidFill>
                    <a:effectLst/>
                    <a:latin typeface="+mn-lt"/>
                    <a:ea typeface="+mn-ea"/>
                    <a:cs typeface="+mn-cs"/>
                  </a:rPr>
                  <a:t>x </a:t>
                </a:r>
                <a:r>
                  <a:rPr lang="en-GB" sz="1200" kern="1200" dirty="0">
                    <a:solidFill>
                      <a:schemeClr val="tx1"/>
                    </a:solidFill>
                    <a:effectLst/>
                    <a:latin typeface="+mn-lt"/>
                    <a:ea typeface="+mn-ea"/>
                    <a:cs typeface="+mn-cs"/>
                  </a:rPr>
                  <a:t>concentrations at 1km x 1km grids covering sources like industry, rail, domestic, aircraft emissions, regional rural concentrations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Model’s validation indicated that using the spatially varying background concentrations from DEFRA’s map rather the constant concentration from the ESCAPE’s diffusion tubes resulted in better model performance. As such, and because spatially varying background concentrations were considered more realistic, the DEFRA background map was used in final analyses.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varying NO</a:t>
                </a:r>
                <a:r>
                  <a:rPr lang="en-US" sz="1200" kern="1200" baseline="-250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background concentrations </a:t>
                </a:r>
                <a:r>
                  <a:rPr lang="en-GB" sz="1200" kern="1200" dirty="0">
                    <a:solidFill>
                      <a:schemeClr val="tx1"/>
                    </a:solidFill>
                    <a:effectLst/>
                    <a:latin typeface="+mn-lt"/>
                    <a:ea typeface="+mn-ea"/>
                    <a:cs typeface="+mn-cs"/>
                  </a:rPr>
                  <a:t>ranged from about 8.5 to 71 (mean = 14.73) µg/m</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based on the grid’s location. The underlying modeling suite meets the requirements for uncertainty specified in the European Air Quality Directives (Department for Environment Food and Rural Affairs, N.D.). </a:t>
                </a:r>
                <a:r>
                  <a:rPr lang="en-US" sz="1200" kern="1200" dirty="0">
                    <a:solidFill>
                      <a:schemeClr val="tx1"/>
                    </a:solidFill>
                    <a:effectLst/>
                    <a:latin typeface="+mn-lt"/>
                    <a:ea typeface="+mn-ea"/>
                    <a:cs typeface="+mn-cs"/>
                  </a:rPr>
                  <a:t>The background concentrations originated from the following sources: industry, domestic, aircraft, rail, point sources, rural sources and “others”, as described in more detail in Department for Environment Food and Rural Affairs documentation.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main analysis, all the traffic sources were excluded from the final NO</a:t>
                </a:r>
                <a:r>
                  <a:rPr lang="en-US" sz="1200" kern="1200" baseline="-250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background concentrations used, to avoid any double counting of TRAP. The only TRAP component that was included on top of the NO</a:t>
                </a:r>
                <a:r>
                  <a:rPr lang="en-US" sz="1200" kern="1200" baseline="-250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background concentrations was that estimated by ADMS-Urban. The traffic sources excluded are motorways, trunk A roads, primary A roads and minor roads and cold starts. The exclusion of minor roads and cold starts, however, may result in a worse performance of the ADMS-Urban model as these sources were not explicitly included in the SATURN traffic network, which was focused on main and strategic roads. As such, an additional sensitivity analysis explored the impact of adding minor road and cold start concentrations to the ADMS-Urban models’ estimates.</a:t>
                </a:r>
              </a:p>
              <a:p>
                <a:endParaRPr lang="en-US"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Road Emission Sources Data</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4,500 road sources and their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emission rates defined in g/km/s were used in the dispersion modeling. Road source emission rates were entered directly into the model and were </a:t>
                </a:r>
                <a:r>
                  <a:rPr lang="en-GB" sz="1200" i="1" kern="1200" dirty="0">
                    <a:solidFill>
                      <a:schemeClr val="tx1"/>
                    </a:solidFill>
                    <a:effectLst/>
                    <a:latin typeface="+mn-lt"/>
                    <a:ea typeface="+mn-ea"/>
                    <a:cs typeface="+mn-cs"/>
                  </a:rPr>
                  <a:t>not</a:t>
                </a:r>
                <a:r>
                  <a:rPr lang="en-GB" sz="1200" kern="1200" dirty="0">
                    <a:solidFill>
                      <a:schemeClr val="tx1"/>
                    </a:solidFill>
                    <a:effectLst/>
                    <a:latin typeface="+mn-lt"/>
                    <a:ea typeface="+mn-ea"/>
                    <a:cs typeface="+mn-cs"/>
                  </a:rPr>
                  <a:t> calculated from traffic flow data and the model’s in-built database of traffic emission factors; as regularly practiced. This bypassed the in-built emission models/average-speed-emission functions and was done to enable a full and exhaustive comparison of the impact of emission factors on the final modeling outputs (air quality and subsequently health impacts). Also, the traffic flow categorization permitted within ADMS-Urban was restricted to a maximum of 6 vehicle categories: passenger car &lt; 3.5 t; London taxi/Hackney carriage &lt; 3.5 t; LDVs &lt; 3.5 t; motorcycles/moped &lt; 3.5 t; HDVs ≥ 3.5 t; and buses/coaches ≥ 3.5 t. This was a much less detailed description of the traffic fleet than constructed in the present study which modelled 167 vehicles classes instead.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emission rate in g/km/s from each road/link was calculated as the product of the emission factor in g/km for each vehicle class on the link (at that specific link’s speed), the number of vehicles/hour for each vehicle class on the link, summed across all vehicle classes on each link and multiplied by a time conversion factor (Equation below):</a:t>
                </a:r>
                <a:endParaRPr lang="en-US"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m:rPr>
                          <m:sty m:val="p"/>
                        </m:rPr>
                        <a:rPr lang="en-GB" sz="1200" kern="1200">
                          <a:solidFill>
                            <a:schemeClr val="tx1"/>
                          </a:solidFill>
                          <a:effectLst/>
                          <a:latin typeface="Cambria Math" panose="02040503050406030204" pitchFamily="18" charset="0"/>
                          <a:ea typeface="+mn-ea"/>
                          <a:cs typeface="+mn-cs"/>
                        </a:rPr>
                        <m:t>Road</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link</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emission</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rate</m:t>
                      </m:r>
                      <m:r>
                        <a:rPr lang="en-GB" sz="1200" kern="1200">
                          <a:solidFill>
                            <a:schemeClr val="tx1"/>
                          </a:solidFill>
                          <a:effectLst/>
                          <a:latin typeface="Cambria Math" panose="02040503050406030204" pitchFamily="18" charset="0"/>
                          <a:ea typeface="+mn-ea"/>
                          <a:cs typeface="+mn-cs"/>
                        </a:rPr>
                        <m:t> </m:t>
                      </m:r>
                      <m:d>
                        <m:dPr>
                          <m:ctrlPr>
                            <a:rPr lang="en-US" sz="1200" i="1" u="sng" kern="1200">
                              <a:solidFill>
                                <a:schemeClr val="tx1"/>
                              </a:solidFill>
                              <a:effectLst/>
                              <a:latin typeface="Cambria Math" panose="02040503050406030204" pitchFamily="18" charset="0"/>
                              <a:ea typeface="+mn-ea"/>
                              <a:cs typeface="+mn-cs"/>
                            </a:rPr>
                          </m:ctrlPr>
                        </m:dPr>
                        <m:e>
                          <m:f>
                            <m:fPr>
                              <m:ctrlPr>
                                <a:rPr lang="en-US" sz="1200" i="1" u="sng" kern="1200">
                                  <a:solidFill>
                                    <a:schemeClr val="tx1"/>
                                  </a:solidFill>
                                  <a:effectLst/>
                                  <a:latin typeface="Cambria Math" panose="02040503050406030204" pitchFamily="18" charset="0"/>
                                  <a:ea typeface="+mn-ea"/>
                                  <a:cs typeface="+mn-cs"/>
                                </a:rPr>
                              </m:ctrlPr>
                            </m:fPr>
                            <m:num>
                              <m:f>
                                <m:fPr>
                                  <m:ctrlPr>
                                    <a:rPr lang="en-US" sz="1200" i="1" u="sng" kern="1200">
                                      <a:solidFill>
                                        <a:schemeClr val="tx1"/>
                                      </a:solidFill>
                                      <a:effectLst/>
                                      <a:latin typeface="Cambria Math" panose="02040503050406030204" pitchFamily="18" charset="0"/>
                                      <a:ea typeface="+mn-ea"/>
                                      <a:cs typeface="+mn-cs"/>
                                    </a:rPr>
                                  </m:ctrlPr>
                                </m:fPr>
                                <m:num>
                                  <m:r>
                                    <m:rPr>
                                      <m:sty m:val="p"/>
                                    </m:rPr>
                                    <a:rPr lang="en-GB" sz="1200" kern="1200">
                                      <a:solidFill>
                                        <a:schemeClr val="tx1"/>
                                      </a:solidFill>
                                      <a:effectLst/>
                                      <a:latin typeface="Cambria Math" panose="02040503050406030204" pitchFamily="18" charset="0"/>
                                      <a:ea typeface="+mn-ea"/>
                                      <a:cs typeface="+mn-cs"/>
                                    </a:rPr>
                                    <m:t>g</m:t>
                                  </m:r>
                                </m:num>
                                <m:den>
                                  <m:r>
                                    <m:rPr>
                                      <m:sty m:val="p"/>
                                    </m:rPr>
                                    <a:rPr lang="en-GB" sz="1200" kern="1200">
                                      <a:solidFill>
                                        <a:schemeClr val="tx1"/>
                                      </a:solidFill>
                                      <a:effectLst/>
                                      <a:latin typeface="Cambria Math" panose="02040503050406030204" pitchFamily="18" charset="0"/>
                                      <a:ea typeface="+mn-ea"/>
                                      <a:cs typeface="+mn-cs"/>
                                    </a:rPr>
                                    <m:t>km</m:t>
                                  </m:r>
                                </m:den>
                              </m:f>
                            </m:num>
                            <m:den>
                              <m:r>
                                <m:rPr>
                                  <m:sty m:val="p"/>
                                </m:rPr>
                                <a:rPr lang="en-GB" sz="1200" kern="1200">
                                  <a:solidFill>
                                    <a:schemeClr val="tx1"/>
                                  </a:solidFill>
                                  <a:effectLst/>
                                  <a:latin typeface="Cambria Math" panose="02040503050406030204" pitchFamily="18" charset="0"/>
                                  <a:ea typeface="+mn-ea"/>
                                  <a:cs typeface="+mn-cs"/>
                                </a:rPr>
                                <m:t>s</m:t>
                              </m:r>
                            </m:den>
                          </m:f>
                        </m:e>
                      </m:d>
                      <m:r>
                        <a:rPr lang="en-GB" sz="1200" kern="1200">
                          <a:solidFill>
                            <a:schemeClr val="tx1"/>
                          </a:solidFill>
                          <a:effectLst/>
                          <a:latin typeface="Cambria Math" panose="02040503050406030204" pitchFamily="18" charset="0"/>
                          <a:ea typeface="+mn-ea"/>
                          <a:cs typeface="+mn-cs"/>
                        </a:rPr>
                        <m:t>=</m:t>
                      </m:r>
                      <m:nary>
                        <m:naryPr>
                          <m:chr m:val="∑"/>
                          <m:subHide m:val="on"/>
                          <m:supHide m:val="on"/>
                          <m:ctrlPr>
                            <a:rPr lang="en-US" sz="1200" i="1" u="sng" kern="1200">
                              <a:solidFill>
                                <a:schemeClr val="tx1"/>
                              </a:solidFill>
                              <a:effectLst/>
                              <a:latin typeface="Cambria Math" panose="02040503050406030204" pitchFamily="18" charset="0"/>
                              <a:ea typeface="+mn-ea"/>
                              <a:cs typeface="+mn-cs"/>
                            </a:rPr>
                          </m:ctrlPr>
                        </m:naryPr>
                        <m:sub/>
                        <m:sup/>
                        <m:e>
                          <m:r>
                            <a:rPr lang="en-GB" sz="1200" kern="1200">
                              <a:solidFill>
                                <a:schemeClr val="tx1"/>
                              </a:solidFill>
                              <a:effectLst/>
                              <a:latin typeface="Cambria Math" panose="02040503050406030204" pitchFamily="18" charset="0"/>
                              <a:ea typeface="+mn-ea"/>
                              <a:cs typeface="+mn-cs"/>
                            </a:rPr>
                            <m:t>(</m:t>
                          </m:r>
                          <m:r>
                            <m:rPr>
                              <m:sty m:val="p"/>
                            </m:rPr>
                            <a:rPr lang="en-GB" sz="1200" kern="1200">
                              <a:solidFill>
                                <a:schemeClr val="tx1"/>
                              </a:solidFill>
                              <a:effectLst/>
                              <a:latin typeface="Cambria Math" panose="02040503050406030204" pitchFamily="18" charset="0"/>
                              <a:ea typeface="+mn-ea"/>
                              <a:cs typeface="+mn-cs"/>
                            </a:rPr>
                            <m:t>vehicle</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class</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specific</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emission</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factor</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at</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link</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speed</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g</m:t>
                          </m:r>
                          <m:r>
                            <a:rPr lang="en-GB" sz="1200" kern="1200">
                              <a:solidFill>
                                <a:schemeClr val="tx1"/>
                              </a:solidFill>
                              <a:effectLst/>
                              <a:latin typeface="Cambria Math" panose="02040503050406030204" pitchFamily="18" charset="0"/>
                              <a:ea typeface="+mn-ea"/>
                              <a:cs typeface="+mn-cs"/>
                            </a:rPr>
                            <m:t>/</m:t>
                          </m:r>
                          <m:r>
                            <m:rPr>
                              <m:sty m:val="p"/>
                            </m:rPr>
                            <a:rPr lang="en-GB" sz="1200" kern="1200">
                              <a:solidFill>
                                <a:schemeClr val="tx1"/>
                              </a:solidFill>
                              <a:effectLst/>
                              <a:latin typeface="Cambria Math" panose="02040503050406030204" pitchFamily="18" charset="0"/>
                              <a:ea typeface="+mn-ea"/>
                              <a:cs typeface="+mn-cs"/>
                            </a:rPr>
                            <m:t>km</m:t>
                          </m:r>
                          <m:r>
                            <a:rPr lang="en-GB" sz="1200" kern="1200">
                              <a:solidFill>
                                <a:schemeClr val="tx1"/>
                              </a:solidFill>
                              <a:effectLst/>
                              <a:latin typeface="Cambria Math" panose="02040503050406030204" pitchFamily="18" charset="0"/>
                              <a:ea typeface="+mn-ea"/>
                              <a:cs typeface="+mn-cs"/>
                            </a:rPr>
                            <m:t>)</m:t>
                          </m:r>
                        </m:e>
                      </m:nary>
                      <m:r>
                        <a:rPr lang="en-GB" sz="1200" i="1" kern="1200">
                          <a:solidFill>
                            <a:schemeClr val="tx1"/>
                          </a:solidFill>
                          <a:effectLst/>
                          <a:latin typeface="Cambria Math" panose="02040503050406030204" pitchFamily="18" charset="0"/>
                          <a:ea typeface="+mn-ea"/>
                          <a:cs typeface="+mn-cs"/>
                        </a:rPr>
                        <m:t>∗</m:t>
                      </m:r>
                      <m:r>
                        <m:rPr>
                          <m:sty m:val="p"/>
                        </m:rPr>
                        <a:rPr lang="en-GB" sz="1200" kern="1200">
                          <a:solidFill>
                            <a:schemeClr val="tx1"/>
                          </a:solidFill>
                          <a:effectLst/>
                          <a:latin typeface="Cambria Math" panose="02040503050406030204" pitchFamily="18" charset="0"/>
                          <a:ea typeface="+mn-ea"/>
                          <a:cs typeface="+mn-cs"/>
                        </a:rPr>
                        <m:t>number</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of</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vehicles</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in</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each</m:t>
                      </m:r>
                      <m:r>
                        <a:rPr lang="en-GB" sz="1200" kern="1200">
                          <a:solidFill>
                            <a:schemeClr val="tx1"/>
                          </a:solidFill>
                          <a:effectLst/>
                          <a:latin typeface="Cambria Math" panose="02040503050406030204" pitchFamily="18" charset="0"/>
                          <a:ea typeface="+mn-ea"/>
                          <a:cs typeface="+mn-cs"/>
                        </a:rPr>
                        <m:t> </m:t>
                      </m:r>
                      <m:r>
                        <m:rPr>
                          <m:sty m:val="p"/>
                        </m:rPr>
                        <a:rPr lang="en-GB" sz="1200" kern="1200">
                          <a:solidFill>
                            <a:schemeClr val="tx1"/>
                          </a:solidFill>
                          <a:effectLst/>
                          <a:latin typeface="Cambria Math" panose="02040503050406030204" pitchFamily="18" charset="0"/>
                          <a:ea typeface="+mn-ea"/>
                          <a:cs typeface="+mn-cs"/>
                        </a:rPr>
                        <m:t>class</m:t>
                      </m:r>
                      <m:r>
                        <a:rPr lang="en-GB" sz="1200" kern="1200">
                          <a:solidFill>
                            <a:schemeClr val="tx1"/>
                          </a:solidFill>
                          <a:effectLst/>
                          <a:latin typeface="Cambria Math" panose="02040503050406030204" pitchFamily="18" charset="0"/>
                          <a:ea typeface="+mn-ea"/>
                          <a:cs typeface="+mn-cs"/>
                        </a:rPr>
                        <m:t>)</m:t>
                      </m:r>
                      <m:r>
                        <a:rPr lang="en-GB" sz="1200" i="1" kern="1200">
                          <a:solidFill>
                            <a:schemeClr val="tx1"/>
                          </a:solidFill>
                          <a:effectLst/>
                          <a:latin typeface="Cambria Math" panose="02040503050406030204" pitchFamily="18" charset="0"/>
                          <a:ea typeface="+mn-ea"/>
                          <a:cs typeface="+mn-cs"/>
                        </a:rPr>
                        <m:t>∗</m:t>
                      </m:r>
                      <m:r>
                        <a:rPr lang="en-GB" sz="1200" kern="1200">
                          <a:solidFill>
                            <a:schemeClr val="tx1"/>
                          </a:solidFill>
                          <a:effectLst/>
                          <a:latin typeface="Cambria Math" panose="02040503050406030204" pitchFamily="18" charset="0"/>
                          <a:ea typeface="+mn-ea"/>
                          <a:cs typeface="+mn-cs"/>
                        </a:rPr>
                        <m:t> </m:t>
                      </m:r>
                      <m:d>
                        <m:dPr>
                          <m:ctrlPr>
                            <a:rPr lang="en-US" sz="1200" i="1" u="sng" kern="1200">
                              <a:solidFill>
                                <a:schemeClr val="tx1"/>
                              </a:solidFill>
                              <a:effectLst/>
                              <a:latin typeface="Cambria Math" panose="02040503050406030204" pitchFamily="18" charset="0"/>
                              <a:ea typeface="+mn-ea"/>
                              <a:cs typeface="+mn-cs"/>
                            </a:rPr>
                          </m:ctrlPr>
                        </m:dPr>
                        <m:e>
                          <m:f>
                            <m:fPr>
                              <m:ctrlPr>
                                <a:rPr lang="en-US" sz="1200" i="1" u="sng" kern="1200">
                                  <a:solidFill>
                                    <a:schemeClr val="tx1"/>
                                  </a:solidFill>
                                  <a:effectLst/>
                                  <a:latin typeface="Cambria Math" panose="02040503050406030204" pitchFamily="18" charset="0"/>
                                  <a:ea typeface="+mn-ea"/>
                                  <a:cs typeface="+mn-cs"/>
                                </a:rPr>
                              </m:ctrlPr>
                            </m:fPr>
                            <m:num>
                              <m:r>
                                <a:rPr lang="en-GB" sz="1200" kern="1200">
                                  <a:solidFill>
                                    <a:schemeClr val="tx1"/>
                                  </a:solidFill>
                                  <a:effectLst/>
                                  <a:latin typeface="Cambria Math" panose="02040503050406030204" pitchFamily="18" charset="0"/>
                                  <a:ea typeface="+mn-ea"/>
                                  <a:cs typeface="+mn-cs"/>
                                </a:rPr>
                                <m:t>1 </m:t>
                              </m:r>
                              <m:r>
                                <m:rPr>
                                  <m:sty m:val="p"/>
                                </m:rPr>
                                <a:rPr lang="en-GB" sz="1200" kern="1200">
                                  <a:solidFill>
                                    <a:schemeClr val="tx1"/>
                                  </a:solidFill>
                                  <a:effectLst/>
                                  <a:latin typeface="Cambria Math" panose="02040503050406030204" pitchFamily="18" charset="0"/>
                                  <a:ea typeface="+mn-ea"/>
                                  <a:cs typeface="+mn-cs"/>
                                </a:rPr>
                                <m:t>hour</m:t>
                              </m:r>
                            </m:num>
                            <m:den>
                              <m:r>
                                <a:rPr lang="en-GB" sz="1200" kern="1200">
                                  <a:solidFill>
                                    <a:schemeClr val="tx1"/>
                                  </a:solidFill>
                                  <a:effectLst/>
                                  <a:latin typeface="Cambria Math" panose="02040503050406030204" pitchFamily="18" charset="0"/>
                                  <a:ea typeface="+mn-ea"/>
                                  <a:cs typeface="+mn-cs"/>
                                </a:rPr>
                                <m:t>3600 </m:t>
                              </m:r>
                              <m:r>
                                <m:rPr>
                                  <m:sty m:val="p"/>
                                </m:rPr>
                                <a:rPr lang="en-GB" sz="1200" kern="1200">
                                  <a:solidFill>
                                    <a:schemeClr val="tx1"/>
                                  </a:solidFill>
                                  <a:effectLst/>
                                  <a:latin typeface="Cambria Math" panose="02040503050406030204" pitchFamily="18" charset="0"/>
                                  <a:ea typeface="+mn-ea"/>
                                  <a:cs typeface="+mn-cs"/>
                                </a:rPr>
                                <m:t>seconds</m:t>
                              </m:r>
                            </m:den>
                          </m:f>
                        </m:e>
                      </m:d>
                    </m:oMath>
                  </m:oMathPara>
                </a14:m>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process was undertaken for the 24 daily hours in both the weekdays and the weekend (this data was used to develop time varying emission factors; described next). Thus, at each road link, and in each hour of the day, an emission rate was calculated.</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only 1 dataset of road sources emissions can be entered in ADMS-Urban (i.e. it is not possible to enter the 24-hour emissions datasets to be modelled), the AM peak hour was the one selected to be directly used in the model’s run. A Microsoft Access database, in ADMS-Urban Emission Inventory format, was prepared as an input file. The Emission Inventory contained the AM emission rates; other road characteristics including source names; road widths (an average of 17 m) and geographical locations of the start and end of each road link.</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maximum number of road sources possible to model in one ADMS-Urban (version 3.0.0.) run was 3000. Therefore, road links and their emissions had to be split in smaller input files and runs; the concentration results of which at the same set of output points were summed up at the end of the modeling. This was considered an acceptable practice in this study where chemistry was not modelled and the same set of output points were used in every run. Further, this was checked by running 1500 roads at once and then splitting them into 3 input files of 500 roads each, the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sum of which was equal to the results of the bigger run.</a:t>
                </a:r>
              </a:p>
              <a:p>
                <a:endParaRPr lang="en-U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Time Varying Emission Factors</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Unless otherwise specified, the emissions rates in ADMS-Urban are assumed to be constant across all hours of the day; based on the hour that has been input in the model. As such the effect of the traffic, and therefore the emissions, diurnal variations are disregarded. This is likely to impact the final estimated air pollution and exposure levels and therefore the associated health impacts. To compensate for this, an additional modeling option specifying time varying emission factors was used to enable modeling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concentrations from vehicle emissions that vary by hour of the day. The ‘time varying emission factors’ option within the model was checked and a single set of hourly time varying emission factors, for each hour in a weekday and a weekend, were specified. These factors needed to be entered manually, for each model run, as no automatic import option existed.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time varying emission factors were calculated as follows. At each individual link, traffic flows across all weekday and weekend hours were estimated either using the SATURN outputs, or, where not modelled, using the data from automatic traffic counters in the study area. At each hour of the weekday and the weekend and at each link, the link’s emission rates (g/km/s) were calculated by linking the hour’s traffic flow at that link with the COPERT average-speed-emission functions (. At each hour, a ratio between each link’s emission rate and that link’s emission rate in the AM peak hour was calculated and considered as the time varying emission factor for that specific link. The median value of the time varying emission factors across all links, at each hour, was selected as the time varying emission factor of that hour. The median value was selected instead of the average value as the distribution of time varying emission factors was skewed to the right and an average value, being highly susceptible to the influence of high outliers, did not result in standard reasonable traffic trends. Conversely, the use of the median value allowed replicating standard traffic diurnal profiles. During the simulation, the ADMS-Urban model used the time varying emission factors to multiply the AM hour emission rates for each road (the only input) by the appropriate factor specified for each hour.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Output Points (Grids Data)</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grids data screen within the model allows the user to define the points at which the air pollution concentrations, of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in this case, will be output by the model (. 46,452 specified output points within Bradford were selected at which the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concentrations will be output by the model. The specified output points covered a </a:t>
                </a:r>
                <a:r>
                  <a:rPr lang="en-GB" sz="1200" u="sng" kern="1200" dirty="0">
                    <a:solidFill>
                      <a:schemeClr val="tx1"/>
                    </a:solidFill>
                    <a:effectLst/>
                    <a:latin typeface="+mn-lt"/>
                    <a:ea typeface="+mn-ea"/>
                    <a:cs typeface="+mn-cs"/>
                  </a:rPr>
                  <a:t>box of ≈ 40 * 33 km </a:t>
                </a:r>
                <a:r>
                  <a:rPr lang="en-GB" sz="1200" kern="1200" dirty="0">
                    <a:solidFill>
                      <a:schemeClr val="tx1"/>
                    </a:solidFill>
                    <a:effectLst/>
                    <a:latin typeface="+mn-lt"/>
                    <a:ea typeface="+mn-ea"/>
                    <a:cs typeface="+mn-cs"/>
                  </a:rPr>
                  <a:t>and were exactly the same points used to construct another air pollution model in Bradford, which estimated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concentrations at a spatial resolution of 100 * 100 m grids.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Each of the 46,452 specified output points represented the middle point of a 100 * 100 m grid. Although TRAP can vary within these 100 * 100 m grids, a finer grid was not considered feasible in this study due to the impracticality of running the ADMS-Urban model multiple separate times to allow for a higher number of output points (the maximum total number of output points possible to enter in one run is 51,005) and as the model run times was very long and partly depended on the number of specified output points. A finer grid was also not expected to have a crucial impact on the final results, due to the nature of this study where air pollution concentrations are finally averaged over census tracts for the health impact assessment.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Another 126 points representing the locations of 118 diffusion tubes and 8 fixed-site monitoring stations in Bradford were added and their data was used for validation. These points differed in locations, coverage, site selection and purpose, and therefore, allowed to explore the impact of different validation datasets on air quality modeling performance (Khreis et al., 2017b).</a:t>
                </a:r>
                <a:endParaRPr lang="en-US" sz="1200"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r>
                  <a:rPr lang="en-US" dirty="0"/>
                  <a:t>This graphic shows the key inputs and outputs for ADMS-Urban.</a:t>
                </a:r>
              </a:p>
              <a:p>
                <a:endParaRPr lang="en-US" dirty="0"/>
              </a:p>
              <a:p>
                <a:r>
                  <a:rPr lang="en-GB" sz="1200" b="1" kern="1200" dirty="0">
                    <a:solidFill>
                      <a:schemeClr val="tx1"/>
                    </a:solidFill>
                    <a:effectLst/>
                    <a:latin typeface="+mn-lt"/>
                    <a:ea typeface="+mn-ea"/>
                    <a:cs typeface="+mn-cs"/>
                  </a:rPr>
                  <a:t>Compilation of Input Data for of ADMS-Urban</a:t>
                </a:r>
              </a:p>
              <a:p>
                <a:endParaRPr lang="en-US"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Site and Meteorological Data</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ADMS-Urban model requires input data about the modelling site and meteorological conditions. The meteorological data was entered through a prepared meteorological data file including the following parameters in a series of hourly sequential data covering year 2009:</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‘YEAR’: the year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‘TDAY’: the Julian day number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t>
                </a:r>
                <a:r>
                  <a:rPr lang="en-GB" sz="1200" u="sng" kern="1200" dirty="0">
                    <a:solidFill>
                      <a:schemeClr val="tx1"/>
                    </a:solidFill>
                    <a:effectLst/>
                    <a:latin typeface="+mn-lt"/>
                    <a:ea typeface="+mn-ea"/>
                    <a:cs typeface="+mn-cs"/>
                  </a:rPr>
                  <a:t>THOUR’: time of data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‘T0C’: temperature in Cº</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 wind speed in m/s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‘PHI’: wind direction in degreesº</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 precipitation rate in mm/h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‘CL’: cloud cover in </a:t>
                </a:r>
                <a:r>
                  <a:rPr lang="en-GB" sz="1200" kern="1200" dirty="0" err="1">
                    <a:solidFill>
                      <a:schemeClr val="tx1"/>
                    </a:solidFill>
                    <a:effectLst/>
                    <a:latin typeface="+mn-lt"/>
                    <a:ea typeface="+mn-ea"/>
                    <a:cs typeface="+mn-cs"/>
                  </a:rPr>
                  <a:t>oktas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‘RHUM’: relative humidity in percent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data is used in the model to calculate the boundary layer height and other parameters used in the dispersion simulations. The meteorological data was obtained from the Bingley Samos weather station (metoffice.gov.uk, ND) which was 9.7 km of the city centre (Bradford’s City Hall) and had the following coordinates: 53°48'39.6"N 1°51'54.0"W. To verify this weather station’s readings, this data was aggregated and compared to annual data published on-line by the commercial company Weather Underground (</a:t>
                </a:r>
                <a:r>
                  <a:rPr lang="en-GB" sz="1200" u="sng" kern="1200" dirty="0">
                    <a:solidFill>
                      <a:schemeClr val="tx1"/>
                    </a:solidFill>
                    <a:effectLst/>
                    <a:latin typeface="+mn-lt"/>
                    <a:ea typeface="+mn-ea"/>
                    <a:cs typeface="+mn-cs"/>
                    <a:hlinkClick r:id="rId4"/>
                  </a:rPr>
                  <a:t>https://www.wunderground.com/</a:t>
                </a:r>
                <a:r>
                  <a:rPr lang="en-GB" sz="1200" kern="1200" dirty="0">
                    <a:solidFill>
                      <a:schemeClr val="tx1"/>
                    </a:solidFill>
                    <a:effectLst/>
                    <a:latin typeface="+mn-lt"/>
                    <a:ea typeface="+mn-ea"/>
                    <a:cs typeface="+mn-cs"/>
                  </a:rPr>
                  <a:t>). No anomalies were detected. A further inspection of the location of the meteorological site revealed that the site was in an open and a less built-up area than the dispersion site (i.e. the Bradford metropolitan area). Therefore, the meteorological site was considered ‘Parkland, open suburbia’, rather than the (default) ‘Large urban area’ categorization selected for the dispersion site. Due to the presence of buildings, the wind speed is expected to decrease in large urban areas when compared to parkland or open suburbia (e.g. rural locations). This effect was, therefore, taken into account by using different categorizations and surface </a:t>
                </a:r>
                <a:r>
                  <a:rPr lang="en-GB" sz="1200" kern="1200" dirty="0" err="1">
                    <a:solidFill>
                      <a:schemeClr val="tx1"/>
                    </a:solidFill>
                    <a:effectLst/>
                    <a:latin typeface="+mn-lt"/>
                    <a:ea typeface="+mn-ea"/>
                    <a:cs typeface="+mn-cs"/>
                  </a:rPr>
                  <a:t>roughnesses</a:t>
                </a:r>
                <a:r>
                  <a:rPr lang="en-GB" sz="1200" kern="1200" dirty="0">
                    <a:solidFill>
                      <a:schemeClr val="tx1"/>
                    </a:solidFill>
                    <a:effectLst/>
                    <a:latin typeface="+mn-lt"/>
                    <a:ea typeface="+mn-ea"/>
                    <a:cs typeface="+mn-cs"/>
                  </a:rPr>
                  <a:t> for the dispersion versus the meteorological site.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Site and Meteorological Conditions entered in ADMS-Urban</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Site data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Input (default value)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Rationale and description, where applicable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Latitude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53.8º (52º)</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Latitude and longitude coordinates for Bradford, United Kingdom in Decimal are 53.79391, -1.75206</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Dispersion site – surface roughness (m)</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1.5 (0.5, ‘Parkland, open suburbia)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Surface roughness at the dispersion site (in meters) is based on land use and corresponding values for different land use types are given in the model. The value 1.5 corresponds to ‘Large urban areas’, which was considered most appropriate</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Dispersion site – use advanced option?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Checked and following data entered – surface albedo = 0.23 (0.23), Priestley-Taylor parameter = 1 (1), minimum </a:t>
                </a:r>
                <a:r>
                  <a:rPr lang="en-GB" sz="1200" kern="1200" dirty="0" err="1">
                    <a:solidFill>
                      <a:schemeClr val="tx1"/>
                    </a:solidFill>
                    <a:effectLst/>
                    <a:latin typeface="+mn-lt"/>
                    <a:ea typeface="+mn-ea"/>
                    <a:cs typeface="+mn-cs"/>
                  </a:rPr>
                  <a:t>Monin-Obukhov</a:t>
                </a:r>
                <a:r>
                  <a:rPr lang="en-GB" sz="1200" kern="1200" dirty="0">
                    <a:solidFill>
                      <a:schemeClr val="tx1"/>
                    </a:solidFill>
                    <a:effectLst/>
                    <a:latin typeface="+mn-lt"/>
                    <a:ea typeface="+mn-ea"/>
                    <a:cs typeface="+mn-cs"/>
                  </a:rPr>
                  <a:t> length (m) = 30 (30) were defined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Surface albedo = 0.23 (the ground is not snow covered), Priestley-Taylor parameter = 1 (moist grassland), Minimum </a:t>
                </a:r>
                <a:r>
                  <a:rPr lang="en-GB" sz="1200" kern="1200" dirty="0" err="1">
                    <a:solidFill>
                      <a:schemeClr val="tx1"/>
                    </a:solidFill>
                    <a:effectLst/>
                    <a:latin typeface="+mn-lt"/>
                    <a:ea typeface="+mn-ea"/>
                    <a:cs typeface="+mn-cs"/>
                  </a:rPr>
                  <a:t>Monin-Obukhov</a:t>
                </a:r>
                <a:r>
                  <a:rPr lang="en-GB" sz="1200" kern="1200" dirty="0">
                    <a:solidFill>
                      <a:schemeClr val="tx1"/>
                    </a:solidFill>
                    <a:effectLst/>
                    <a:latin typeface="+mn-lt"/>
                    <a:ea typeface="+mn-ea"/>
                    <a:cs typeface="+mn-cs"/>
                  </a:rPr>
                  <a:t> length (m) = 30 (cities and large towns), Precipitation = Same as met. Site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 measurement site – surface roughness (m)</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0.5 (Use dispersion site value)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meteorological measurement site characteristics were considered different from those at the dispersion site as the meteorological measurement site was in the urban area of Bradford but in an open and less built-up area. The value 0.5 corresponds to ‘Parkland, open suburbia’, which was considered most appropriate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Meteorological data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Input (default value)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Rationale and description, where applicable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 Data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file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comma-separated file with a. </a:t>
                </a:r>
                <a:r>
                  <a:rPr lang="en-GB" sz="1200" i="1" kern="1200" dirty="0">
                    <a:solidFill>
                      <a:schemeClr val="tx1"/>
                    </a:solidFill>
                    <a:effectLst/>
                    <a:latin typeface="+mn-lt"/>
                    <a:ea typeface="+mn-ea"/>
                    <a:cs typeface="+mn-cs"/>
                  </a:rPr>
                  <a:t>met</a:t>
                </a:r>
                <a:r>
                  <a:rPr lang="en-GB" sz="1200" kern="1200" dirty="0">
                    <a:solidFill>
                      <a:schemeClr val="tx1"/>
                    </a:solidFill>
                    <a:effectLst/>
                    <a:latin typeface="+mn-lt"/>
                    <a:ea typeface="+mn-ea"/>
                    <a:cs typeface="+mn-cs"/>
                  </a:rPr>
                  <a:t> extension containing a series of hourly sequential data covering year 2009. Missing data were identified using the value ‘-999’. A total of 779 hours was the maximum missing number of hours (for the CL parameter) in the year 2009 (9% of the data)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Height of recorded wind (m)</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10 (10)</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Default value selected, no other specific data was available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 data in sectors of (degrees)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Checked – 10 (10)</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Wind direction measurements were reported to the nearest 10 degrees (i.e. wind data are in 10-degree sectors)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Met. Data are hourly sequential</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meteorological data was a series of hourly sequential data covering year 2009</a:t>
                </a:r>
                <a:endParaRPr lang="en-US"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Background Air Quality Data</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air pollution background data was also needed in the dispersion modelling to account for the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contribution of air pollution sources other than traffic. Multiple sources of background air pollution data were considered, including: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site in Bingley, which was classified by CBMDC as a background station, but had a high annual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mean of 81 µg/m</a:t>
                </a:r>
                <a:r>
                  <a:rPr lang="en-GB" sz="1200" kern="1200" baseline="300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and hence was excluded;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24 urban background NOx measurements sites conducted for another research project (ESCAPE) which had an average annual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of 38.4 µg/m</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and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Background air pollution maps from </a:t>
                </a:r>
                <a:r>
                  <a:rPr lang="en-US" sz="1200" kern="1200" dirty="0">
                    <a:solidFill>
                      <a:schemeClr val="tx1"/>
                    </a:solidFill>
                    <a:effectLst/>
                    <a:latin typeface="+mn-lt"/>
                    <a:ea typeface="+mn-ea"/>
                    <a:cs typeface="+mn-cs"/>
                  </a:rPr>
                  <a:t>Department for Environment, Food and Rural Affairs (</a:t>
                </a:r>
                <a:r>
                  <a:rPr lang="en-GB" sz="1200" kern="1200" dirty="0">
                    <a:solidFill>
                      <a:schemeClr val="tx1"/>
                    </a:solidFill>
                    <a:effectLst/>
                    <a:latin typeface="+mn-lt"/>
                    <a:ea typeface="+mn-ea"/>
                    <a:cs typeface="+mn-cs"/>
                  </a:rPr>
                  <a:t>DEFRA) which give spatially varying annual NO</a:t>
                </a:r>
                <a:r>
                  <a:rPr lang="en-GB" sz="1200" kern="1200" baseline="-25000" dirty="0">
                    <a:solidFill>
                      <a:schemeClr val="tx1"/>
                    </a:solidFill>
                    <a:effectLst/>
                    <a:latin typeface="+mn-lt"/>
                    <a:ea typeface="+mn-ea"/>
                    <a:cs typeface="+mn-cs"/>
                  </a:rPr>
                  <a:t>x </a:t>
                </a:r>
                <a:r>
                  <a:rPr lang="en-GB" sz="1200" kern="1200" dirty="0">
                    <a:solidFill>
                      <a:schemeClr val="tx1"/>
                    </a:solidFill>
                    <a:effectLst/>
                    <a:latin typeface="+mn-lt"/>
                    <a:ea typeface="+mn-ea"/>
                    <a:cs typeface="+mn-cs"/>
                  </a:rPr>
                  <a:t>concentrations at 1km x 1km grids covering sources like industry, rail, domestic, aircraft emissions, regional rural concentrations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Model’s validation indicated that using the spatially varying background concentrations from DEFRA’s map rather the constant concentration from the ESCAPE’s diffusion tubes resulted in better model performance. As such, and because spatially varying background concentrations were considered more realistic, the DEFRA background map was used in final analyses.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varying NO</a:t>
                </a:r>
                <a:r>
                  <a:rPr lang="en-US" sz="1200" kern="1200" baseline="-250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background concentrations </a:t>
                </a:r>
                <a:r>
                  <a:rPr lang="en-GB" sz="1200" kern="1200" dirty="0">
                    <a:solidFill>
                      <a:schemeClr val="tx1"/>
                    </a:solidFill>
                    <a:effectLst/>
                    <a:latin typeface="+mn-lt"/>
                    <a:ea typeface="+mn-ea"/>
                    <a:cs typeface="+mn-cs"/>
                  </a:rPr>
                  <a:t>ranged from about 8.5 to 71 (mean = 14.73) µg/m</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based on the grid’s location. The underlying modelling suite meets the requirements for uncertainty specified in the European Air Quality Directives (Department for Environment Food and Rural Affairs, N.D.). </a:t>
                </a:r>
                <a:r>
                  <a:rPr lang="en-US" sz="1200" kern="1200" dirty="0">
                    <a:solidFill>
                      <a:schemeClr val="tx1"/>
                    </a:solidFill>
                    <a:effectLst/>
                    <a:latin typeface="+mn-lt"/>
                    <a:ea typeface="+mn-ea"/>
                    <a:cs typeface="+mn-cs"/>
                  </a:rPr>
                  <a:t>The background concentrations originated from the following sources: industry, domestic, aircraft, rail, point sources, rural sources and “others”, as described in more detail in Department for Environment Food and Rural Affairs documentation.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main analysis, all the traffic sources were excluded from the final NO</a:t>
                </a:r>
                <a:r>
                  <a:rPr lang="en-US" sz="1200" kern="1200" baseline="-250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background concentrations used, to avoid any double counting of TRAP. The only TRAP component that was included on top of the NO</a:t>
                </a:r>
                <a:r>
                  <a:rPr lang="en-US" sz="1200" kern="1200" baseline="-250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background concentrations was that estimated by ADMS-Urban. The traffic sources excluded are motorways, trunk A roads, primary A roads and minor roads and cold starts. The exclusion of minor roads and cold starts, however, may result in a worse performance of the ADMS-Urban model as these sources were not explicitly included in the SATURN traffic network, which was focused on main and strategic roads. As such, an additional sensitivity analysis explored the impact of adding minor road and cold start concentrations to the ADMS-Urban models’ estimates.</a:t>
                </a:r>
              </a:p>
              <a:p>
                <a:endParaRPr lang="en-US"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Road Emission Sources Data</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4,500 road sources and their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emission rates defined in g/km/s were used in the dispersion modelling. Road source emission rates were entered directly into the model and were </a:t>
                </a:r>
                <a:r>
                  <a:rPr lang="en-GB" sz="1200" i="1" kern="1200" dirty="0">
                    <a:solidFill>
                      <a:schemeClr val="tx1"/>
                    </a:solidFill>
                    <a:effectLst/>
                    <a:latin typeface="+mn-lt"/>
                    <a:ea typeface="+mn-ea"/>
                    <a:cs typeface="+mn-cs"/>
                  </a:rPr>
                  <a:t>not</a:t>
                </a:r>
                <a:r>
                  <a:rPr lang="en-GB" sz="1200" kern="1200" dirty="0">
                    <a:solidFill>
                      <a:schemeClr val="tx1"/>
                    </a:solidFill>
                    <a:effectLst/>
                    <a:latin typeface="+mn-lt"/>
                    <a:ea typeface="+mn-ea"/>
                    <a:cs typeface="+mn-cs"/>
                  </a:rPr>
                  <a:t> calculated from traffic flow data and the model’s in-built database of traffic emission factors; as regularly practiced. This bypassed the in-built emission models/average-speed-emission functions and was done to enable a full and exhaustive comparison of the impact of emission factors on the final modelling outputs (air quality and subsequently health impacts). Also, the traffic flow categorization permitted within ADMS-Urban was restricted to a maximum of 6 vehicle categories: passenger car &lt; 3.5 t; London taxi/Hackney carriage &lt; 3.5 t; LDVs &lt; 3.5 t; motorcycles/moped &lt; 3.5 t; HDVs ≥ 3.5 t; and buses/coaches ≥ 3.5 t. This was a much less detailed description of the traffic fleet than constructed in the present study which modelled 167 vehicles classes instead.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emission rate in g/km/s from each road/link was calculated as the product of the emission factor in g/km for each vehicle class on the link (at that specific link’s speed), the number of vehicles/hour for each vehicle class on the link, summed across all vehicle classes on each link and multiplied by a time conversion factor (Equation below):</a:t>
                </a:r>
                <a:endParaRPr lang="en-US" sz="1200" kern="1200" dirty="0">
                  <a:solidFill>
                    <a:schemeClr val="tx1"/>
                  </a:solidFill>
                  <a:effectLst/>
                  <a:latin typeface="+mn-lt"/>
                  <a:ea typeface="+mn-ea"/>
                  <a:cs typeface="+mn-cs"/>
                </a:endParaRPr>
              </a:p>
              <a:p>
                <a:r>
                  <a:rPr lang="en-GB" sz="1200" i="0" kern="1200">
                    <a:solidFill>
                      <a:schemeClr val="tx1"/>
                    </a:solidFill>
                    <a:effectLst/>
                    <a:latin typeface="+mn-lt"/>
                    <a:ea typeface="+mn-ea"/>
                    <a:cs typeface="+mn-cs"/>
                  </a:rPr>
                  <a:t>Road link emission rate </a:t>
                </a:r>
                <a:r>
                  <a:rPr lang="en-US" sz="1200" i="0" u="sng" kern="1200">
                    <a:solidFill>
                      <a:schemeClr val="tx1"/>
                    </a:solidFill>
                    <a:effectLst/>
                    <a:latin typeface="+mn-lt"/>
                    <a:ea typeface="+mn-ea"/>
                    <a:cs typeface="+mn-cs"/>
                  </a:rPr>
                  <a:t>((</a:t>
                </a:r>
                <a:r>
                  <a:rPr lang="en-GB" sz="1200" i="0" kern="1200">
                    <a:solidFill>
                      <a:schemeClr val="tx1"/>
                    </a:solidFill>
                    <a:effectLst/>
                    <a:latin typeface="+mn-lt"/>
                    <a:ea typeface="+mn-ea"/>
                    <a:cs typeface="+mn-cs"/>
                  </a:rPr>
                  <a:t>g</a:t>
                </a:r>
                <a:r>
                  <a:rPr lang="en-US" sz="1200" i="0" u="sng" kern="1200">
                    <a:solidFill>
                      <a:schemeClr val="tx1"/>
                    </a:solidFill>
                    <a:effectLst/>
                    <a:latin typeface="+mn-lt"/>
                    <a:ea typeface="+mn-ea"/>
                    <a:cs typeface="+mn-cs"/>
                  </a:rPr>
                  <a:t>/</a:t>
                </a:r>
                <a:r>
                  <a:rPr lang="en-GB" sz="1200" i="0" kern="1200">
                    <a:solidFill>
                      <a:schemeClr val="tx1"/>
                    </a:solidFill>
                    <a:effectLst/>
                    <a:latin typeface="+mn-lt"/>
                    <a:ea typeface="+mn-ea"/>
                    <a:cs typeface="+mn-cs"/>
                  </a:rPr>
                  <a:t>km</a:t>
                </a:r>
                <a:r>
                  <a:rPr lang="en-US" sz="1200" i="0" u="sng" kern="1200">
                    <a:solidFill>
                      <a:schemeClr val="tx1"/>
                    </a:solidFill>
                    <a:effectLst/>
                    <a:latin typeface="+mn-lt"/>
                    <a:ea typeface="+mn-ea"/>
                    <a:cs typeface="+mn-cs"/>
                  </a:rPr>
                  <a:t>)/</a:t>
                </a:r>
                <a:r>
                  <a:rPr lang="en-GB" sz="1200" i="0" kern="1200">
                    <a:solidFill>
                      <a:schemeClr val="tx1"/>
                    </a:solidFill>
                    <a:effectLst/>
                    <a:latin typeface="+mn-lt"/>
                    <a:ea typeface="+mn-ea"/>
                    <a:cs typeface="+mn-cs"/>
                  </a:rPr>
                  <a:t>s)=</a:t>
                </a:r>
                <a:r>
                  <a:rPr lang="en-US" sz="1200" i="0" u="sng" kern="1200">
                    <a:solidFill>
                      <a:schemeClr val="tx1"/>
                    </a:solidFill>
                    <a:effectLst/>
                    <a:latin typeface="+mn-lt"/>
                    <a:ea typeface="+mn-ea"/>
                    <a:cs typeface="+mn-cs"/>
                  </a:rPr>
                  <a:t>∑</a:t>
                </a:r>
                <a:r>
                  <a:rPr lang="en-GB" sz="1200" i="0" u="sng" kern="1200">
                    <a:solidFill>
                      <a:schemeClr val="tx1"/>
                    </a:solidFill>
                    <a:effectLst/>
                    <a:latin typeface="+mn-lt"/>
                    <a:ea typeface="+mn-ea"/>
                    <a:cs typeface="+mn-cs"/>
                  </a:rPr>
                  <a:t>▒</a:t>
                </a:r>
                <a:r>
                  <a:rPr lang="en-US" sz="1200" i="0" u="sng" kern="1200">
                    <a:solidFill>
                      <a:schemeClr val="tx1"/>
                    </a:solidFill>
                    <a:effectLst/>
                    <a:latin typeface="+mn-lt"/>
                    <a:ea typeface="+mn-ea"/>
                    <a:cs typeface="+mn-cs"/>
                  </a:rPr>
                  <a:t>〖</a:t>
                </a:r>
                <a:r>
                  <a:rPr lang="en-GB" sz="1200" i="0" kern="1200">
                    <a:solidFill>
                      <a:schemeClr val="tx1"/>
                    </a:solidFill>
                    <a:effectLst/>
                    <a:latin typeface="+mn-lt"/>
                    <a:ea typeface="+mn-ea"/>
                    <a:cs typeface="+mn-cs"/>
                  </a:rPr>
                  <a:t>(vehicle class specific emission factor at link speed (g/km)</a:t>
                </a:r>
                <a:r>
                  <a:rPr lang="en-US" sz="1200" i="0" u="sng" kern="1200">
                    <a:solidFill>
                      <a:schemeClr val="tx1"/>
                    </a:solidFill>
                    <a:effectLst/>
                    <a:latin typeface="+mn-lt"/>
                    <a:ea typeface="+mn-ea"/>
                    <a:cs typeface="+mn-cs"/>
                  </a:rPr>
                  <a:t>〗</a:t>
                </a:r>
                <a:r>
                  <a:rPr lang="en-GB" sz="1200" i="0" kern="1200">
                    <a:solidFill>
                      <a:schemeClr val="tx1"/>
                    </a:solidFill>
                    <a:effectLst/>
                    <a:latin typeface="+mn-lt"/>
                    <a:ea typeface="+mn-ea"/>
                    <a:cs typeface="+mn-cs"/>
                  </a:rPr>
                  <a:t>∗number of vehicles in each class)∗ </a:t>
                </a:r>
                <a:r>
                  <a:rPr lang="en-US" sz="1200" i="0" u="sng" kern="1200">
                    <a:solidFill>
                      <a:schemeClr val="tx1"/>
                    </a:solidFill>
                    <a:effectLst/>
                    <a:latin typeface="+mn-lt"/>
                    <a:ea typeface="+mn-ea"/>
                    <a:cs typeface="+mn-cs"/>
                  </a:rPr>
                  <a:t>((</a:t>
                </a:r>
                <a:r>
                  <a:rPr lang="en-GB" sz="1200" i="0" kern="1200">
                    <a:solidFill>
                      <a:schemeClr val="tx1"/>
                    </a:solidFill>
                    <a:effectLst/>
                    <a:latin typeface="+mn-lt"/>
                    <a:ea typeface="+mn-ea"/>
                    <a:cs typeface="+mn-cs"/>
                  </a:rPr>
                  <a:t>1 hour</a:t>
                </a:r>
                <a:r>
                  <a:rPr lang="en-US" sz="1200" i="0" u="sng" kern="1200">
                    <a:solidFill>
                      <a:schemeClr val="tx1"/>
                    </a:solidFill>
                    <a:effectLst/>
                    <a:latin typeface="+mn-lt"/>
                    <a:ea typeface="+mn-ea"/>
                    <a:cs typeface="+mn-cs"/>
                  </a:rPr>
                  <a:t>)/(</a:t>
                </a:r>
                <a:r>
                  <a:rPr lang="en-GB" sz="1200" i="0" kern="1200">
                    <a:solidFill>
                      <a:schemeClr val="tx1"/>
                    </a:solidFill>
                    <a:effectLst/>
                    <a:latin typeface="+mn-lt"/>
                    <a:ea typeface="+mn-ea"/>
                    <a:cs typeface="+mn-cs"/>
                  </a:rPr>
                  <a:t>3600 seconds</a:t>
                </a:r>
                <a:r>
                  <a:rPr lang="en-US" sz="1200" i="0" u="sng" kern="1200">
                    <a:solidFill>
                      <a:schemeClr val="tx1"/>
                    </a:solidFill>
                    <a:effectLst/>
                    <a:latin typeface="+mn-lt"/>
                    <a:ea typeface="+mn-ea"/>
                    <a:cs typeface="+mn-cs"/>
                  </a:rPr>
                  <a:t>)</a:t>
                </a:r>
                <a:r>
                  <a:rPr lang="en-GB" sz="1200" i="0" u="sng"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process was undertaken for the 24 daily hours in both the weekdays and the weekend (this data was used to develop time varying emission factors; described next). Thus, at each road link, and in each hour of the day, an emission rate was calculated.</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only 1 dataset of road sources emissions can be entered in ADMS-Urban (i.e. it is not possible to enter the 24-hour emissions datasets to be modelled), the AM peak hour was the one selected to be directly used in the model’s run. A Microsoft Access database, in ADMS-Urban Emission Inventory format, was prepared as an input file. The Emission Inventory contained the AM emission rates; other road characteristics including source names; road widths (an average of 17 m) and geographical locations of the start and end of each road link.</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maximum number of road sources possible to model in one ADMS-Urban (version 3.0.0.) run was 3000. Therefore, road links and their emissions had to be split in smaller input files and runs; the concentration results of which at the same set of output points were summed up at the end of the modelling. This was considered an acceptable practice in this study where chemistry was not modelled and the same set of output points were used in every run. Further, this was checked by running 1500 roads at once and then splitting them into 3 input files of 500 roads each, the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sum of which was equal to the results of the bigger run.</a:t>
                </a:r>
              </a:p>
              <a:p>
                <a:endParaRPr lang="en-U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Time Varying Emission Factors</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Unless otherwise specified, the emissions rates in ADMS-Urban are assumed to be constant across all hours of the day; based on the hour that has been input in the model. As such the effect of the traffic, and therefore the emissions, diurnal variations are disregarded. This is likely to impact the final estimated air pollution and exposure levels and therefore the associated health impacts. To compensate for this, an additional modelling option specifying time varying emission factors was used to enable modelling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concentrations from vehicle emissions that vary by hour of the day. The ‘time varying emission factors’ option within the model was checked and a single set of hourly time varying emission factors, for each hour in a weekday and a weekend, were specified. These factors needed to be entered manually, for each model run, as no automatic import option existed.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time varying emission factors were calculated as follows. At each individual link, traffic flows across all weekday and weekend hours were estimated either using the SATURN outputs, or, where not modelled, using the data from automatic traffic counters in the study area. At each hour of the weekday and the weekend and at each link, the link’s emission rates (g/km/s) were calculated by linking the hour’s traffic flow at that link with the COPERT average-speed-emission functions (. At each hour, a ratio between each link’s emission rate and that link’s emission rate in the AM peak hour was calculated and considered as the time varying emission factor for that specific link. The median value of the time varying emission factors across all links, at each hour, was selected as the time varying emission factor of that hour. The median value was selected instead of the average value as the distribution of time varying emission factors was skewed to the right and an average value, being highly susceptible to the influence of high outliers, did not result in standard reasonable traffic trends. Conversely, the use of the median value allowed replicating standard traffic diurnal profiles. During the simulation, the ADMS-Urban model used the time varying emission factors to multiply the AM hour emission rates for each road (the only input) by the appropriate factor specified for each hour.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Output Points (Grids Data)</a:t>
                </a:r>
                <a:endParaRPr lang="en-US"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grids data screen within the model allows the user to define the points at which the air pollution concentrations, of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in this case, will be output by the model (. 46,452 specified output points within Bradford were selected at which the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concentrations will be output by the model. The specified output points covered a </a:t>
                </a:r>
                <a:r>
                  <a:rPr lang="en-GB" sz="1200" u="sng" kern="1200" dirty="0">
                    <a:solidFill>
                      <a:schemeClr val="tx1"/>
                    </a:solidFill>
                    <a:effectLst/>
                    <a:latin typeface="+mn-lt"/>
                    <a:ea typeface="+mn-ea"/>
                    <a:cs typeface="+mn-cs"/>
                  </a:rPr>
                  <a:t>box of ≈ 40 * 33 km </a:t>
                </a:r>
                <a:r>
                  <a:rPr lang="en-GB" sz="1200" kern="1200" dirty="0">
                    <a:solidFill>
                      <a:schemeClr val="tx1"/>
                    </a:solidFill>
                    <a:effectLst/>
                    <a:latin typeface="+mn-lt"/>
                    <a:ea typeface="+mn-ea"/>
                    <a:cs typeface="+mn-cs"/>
                  </a:rPr>
                  <a:t>and were exactly the same points used to construct another air pollution model in Bradford, which estimated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concentrations at a spatial resolution of 100 * 100 m grids.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Each of the 46,452 specified output points represented the middle point of a 100 * 100 m grid. Although TRAP can vary within these 100 * 100 m grids, a finer grid was not considered feasible in this study due to the impracticality of running the ADMS-Urban model multiple separate times to allow for a higher number of output points (the maximum total number of output points possible to enter in one run is 51,005) and as the model run times was very long and partly depended on the number of specified output points. A finer grid was also not expected to have a crucial impact on the final results, due to the nature of this study where air pollution concentrations are finally averaged over census tracts for the health impact assessment.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Another 126 points representing the locations of 118 diffusion tubes and 8 fixed-site monitoring stations in Bradford were added and their data was used for validation. These points differed in locations, coverage, site selection and purpose, and therefore, allowed to explore the impact of different validation datasets on air quality modelling performance (Khreis et al., 2017b).</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5"/>
          </p:nvPr>
        </p:nvSpPr>
        <p:spPr/>
        <p:txBody>
          <a:bodyPr/>
          <a:lstStyle/>
          <a:p>
            <a:fld id="{E8279E6D-00A9-4B64-8C3A-9DDF802CB60D}" type="slidenum">
              <a:rPr lang="en-US" smtClean="0"/>
              <a:t>13</a:t>
            </a:fld>
            <a:endParaRPr lang="en-US" dirty="0"/>
          </a:p>
        </p:txBody>
      </p:sp>
    </p:spTree>
    <p:extLst>
      <p:ext uri="{BB962C8B-B14F-4D97-AF65-F5344CB8AC3E}">
        <p14:creationId xmlns:p14="http://schemas.microsoft.com/office/powerpoint/2010/main" val="378696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‘output area’ was the lowest geographical level at which census population data were available. This was the geographical level used to assign childhood population data, exposure data, attributable fraction and attributable cases. The characteristics of Bradford’s output areas listed below.</a:t>
            </a:r>
          </a:p>
          <a:p>
            <a:endParaRPr lang="en-US" dirty="0"/>
          </a:p>
          <a:p>
            <a:r>
              <a:rPr lang="en-GB" sz="1200" kern="1200" dirty="0">
                <a:solidFill>
                  <a:schemeClr val="tx1"/>
                </a:solidFill>
                <a:effectLst/>
                <a:latin typeface="+mn-lt"/>
                <a:ea typeface="+mn-ea"/>
                <a:cs typeface="+mn-cs"/>
              </a:rPr>
              <a:t>Number of output areas</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1,528 output areas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Total number of children in all output areas (birth – 18 y.o.): 143,472 children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Average number of children in all output areas (birth – 18 y.o.): 94 children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Minimum number of children in an output area (birth – 18 y.o.): 3 children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Maximum number of children in an output area (birth – 18 y.o.): 468 children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Percentage of children ≤ 6 years old (pre-school age) in all output areas: 44.7%</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Percentage of children &gt; 6 years old (school age) in all output areas: 55.3%</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Average area of all output areas (m</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239,802</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Minimum area of an output area (m</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3,817</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Maximum area of an output area (m</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15,395,650</a:t>
            </a:r>
            <a:endParaRPr lang="en-US" sz="1200" kern="1200" dirty="0">
              <a:solidFill>
                <a:schemeClr val="tx1"/>
              </a:solidFill>
              <a:effectLst/>
              <a:latin typeface="+mn-lt"/>
              <a:ea typeface="+mn-ea"/>
              <a:cs typeface="+mn-cs"/>
            </a:endParaRPr>
          </a:p>
          <a:p>
            <a:endParaRPr lang="en-US" dirty="0"/>
          </a:p>
          <a:p>
            <a:r>
              <a:rPr lang="en-US" dirty="0"/>
              <a:t>There were 1,528 output areas in which a total of 143,472 children lived (year 2011). The digital boundaries of the output areas were extracted from the UK Data Service: ‘Boundary Data Selector’ (https://borders.ukdataservice.ac.uk/). The childhood population and age data were extracted from the UK Data Service: ‘InFuse’ (http://infuse.ukdataservice.ac.uk/). The 2011 census data were used as these were considered more compatible with the 2009 exposure estimates than the 2001 census data; the only other dataset available. The childhood population data within the output areas’ digital boundaries is shown above. Most children lived in the areas within and around the Ring Road; in the South East of Bradford.</a:t>
            </a:r>
          </a:p>
          <a:p>
            <a:endParaRPr lang="en-US" dirty="0"/>
          </a:p>
          <a:p>
            <a:r>
              <a:rPr lang="en-US" dirty="0"/>
              <a:t>The census tracts’ average annual exposure levels for NOx were obtained by intersecting the air pollution maps with the underlying census maps and summarizing the raster cell values (from the air pollution maps) contained within each underlying census tract/polygon (using the ‘isectpolyrst’ tool in the Geospatial Modelling Environment suite version 0.7.4.0.).</a:t>
            </a:r>
          </a:p>
          <a:p>
            <a:endParaRPr lang="en-US" dirty="0"/>
          </a:p>
          <a:p>
            <a:r>
              <a:rPr lang="en-US" dirty="0"/>
              <a:t>Where there was no intersection between the raster air pollution layers and the polygon boundaries (i.e. no underlying air pollution estimate because the census coverage was larger), these polygons were excluded from the analysis. The number of such polygon were 156(/1,528). In these areas, 10,089(/143,472) children, or ≈ 7%, of all children between birth and the age of 18 years lived. Therefore, this exclusion is expected to under estimate the burden of childhood asthma attributed to air pollution in Bradford.</a:t>
            </a:r>
          </a:p>
          <a:p>
            <a:endParaRPr lang="en-US" dirty="0"/>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15</a:t>
            </a:fld>
            <a:endParaRPr lang="en-US" dirty="0"/>
          </a:p>
        </p:txBody>
      </p:sp>
    </p:spTree>
    <p:extLst>
      <p:ext uri="{BB962C8B-B14F-4D97-AF65-F5344CB8AC3E}">
        <p14:creationId xmlns:p14="http://schemas.microsoft.com/office/powerpoint/2010/main" val="1437344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overall meta-analysis for NO</a:t>
            </a:r>
            <a:r>
              <a:rPr lang="en-US" baseline="-25000" dirty="0"/>
              <a:t>2</a:t>
            </a:r>
            <a:r>
              <a:rPr lang="en-US" dirty="0"/>
              <a:t>, the random-effects overall risk estimate for asthma development was statistically significantly increased (for 4 µg/m</a:t>
            </a:r>
            <a:r>
              <a:rPr lang="en-US" baseline="30000" dirty="0"/>
              <a:t>3</a:t>
            </a:r>
            <a:r>
              <a:rPr lang="en-US" dirty="0"/>
              <a:t> NO</a:t>
            </a:r>
            <a:r>
              <a:rPr lang="en-US" baseline="-25000" dirty="0"/>
              <a:t>2</a:t>
            </a:r>
            <a:r>
              <a:rPr lang="en-US" dirty="0"/>
              <a:t>, overall risk estimate = 1.05, 95% CI 1.02, 1.07). Yet, there was substantial and statistically significant heterogeneity (see Figure above). Results from the fixed-effects model were comparable (see original paper). Random-effects overall risk estimate remained statistically significantly increased in all sensitivity analyses. In the age-specific meta-analysis, the random-effects overall risk estimate was increased and statistically significant for both age groups. Heterogeneity remained high in both analyses.</a:t>
            </a:r>
          </a:p>
        </p:txBody>
      </p:sp>
      <p:sp>
        <p:nvSpPr>
          <p:cNvPr id="4" name="Slide Number Placeholder 3"/>
          <p:cNvSpPr>
            <a:spLocks noGrp="1"/>
          </p:cNvSpPr>
          <p:nvPr>
            <p:ph type="sldNum" sz="quarter" idx="5"/>
          </p:nvPr>
        </p:nvSpPr>
        <p:spPr/>
        <p:txBody>
          <a:bodyPr/>
          <a:lstStyle/>
          <a:p>
            <a:fld id="{E8279E6D-00A9-4B64-8C3A-9DDF802CB60D}" type="slidenum">
              <a:rPr lang="en-US" smtClean="0"/>
              <a:t>17</a:t>
            </a:fld>
            <a:endParaRPr lang="en-US" dirty="0"/>
          </a:p>
        </p:txBody>
      </p:sp>
    </p:spTree>
    <p:extLst>
      <p:ext uri="{BB962C8B-B14F-4D97-AF65-F5344CB8AC3E}">
        <p14:creationId xmlns:p14="http://schemas.microsoft.com/office/powerpoint/2010/main" val="2191096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incidence rate of asthma in children from birth to 18 years old in Bradford was not found in the peer reviewed or the grey literature. Instead, the national incidence rate of childhood asthma (birth to 18 years old) in the UK was used. This was extracted from Punekar and Sheikh (2009) who reported 137 clinician-diagnosed asthma cases per 10,000 person-years, by the age of 18 years, as identified for 43,473 children indexed in the General Practice Research Database (GPRD).</a:t>
            </a:r>
          </a:p>
          <a:p>
            <a:endParaRPr lang="en-US" dirty="0"/>
          </a:p>
          <a:p>
            <a:r>
              <a:rPr lang="en-US" dirty="0"/>
              <a:t>In another Bradford specific publication, Mebrahtu et al. (2015) identified asthma, based on diagnostic and prescription codes in the primary care database, in 13,734 children aged 0 to 7 years, participating in the Born in Bradford cohort (Wright et al., 2013). Using the data reported in this paper, an asthma incidence rate of 123 per 10,000 person-years, by the age of 7 years, was calculated. However, and as the authors note, this figure is likely to be conservative due to the asthma diagnosis difficulties in this age range (Mebrahtu et al., 2015). Indeed, Bradford is known to have childhood asthma rates higher than national and regional averages. Hence, Mebrahtu et al. (2015) also established another outcome termed ‘wheezing disorders based on treatment’ which identifies the existence of at least two drug prescriptions indicated for the treatment of asthma a minimum of 1 week and a maximum of 12 months apart. Based on this outcome, an asthma incidence rate (‘based on treatment’) of 442 per 10,000 person-years, by the age of 7 years, was calculated. Both incidence rates calculated from Mebrahtu et al. (2015) were used in sensitivity analyses to explore the influence of the background incidence rates in the impact assessment (Künzli, 2002).</a:t>
            </a:r>
          </a:p>
        </p:txBody>
      </p:sp>
      <p:sp>
        <p:nvSpPr>
          <p:cNvPr id="4" name="Slide Number Placeholder 3"/>
          <p:cNvSpPr>
            <a:spLocks noGrp="1"/>
          </p:cNvSpPr>
          <p:nvPr>
            <p:ph type="sldNum" sz="quarter" idx="5"/>
          </p:nvPr>
        </p:nvSpPr>
        <p:spPr/>
        <p:txBody>
          <a:bodyPr/>
          <a:lstStyle/>
          <a:p>
            <a:fld id="{E8279E6D-00A9-4B64-8C3A-9DDF802CB60D}" type="slidenum">
              <a:rPr lang="en-US" smtClean="0"/>
              <a:t>18</a:t>
            </a:fld>
            <a:endParaRPr lang="en-US" dirty="0"/>
          </a:p>
        </p:txBody>
      </p:sp>
    </p:spTree>
    <p:extLst>
      <p:ext uri="{BB962C8B-B14F-4D97-AF65-F5344CB8AC3E}">
        <p14:creationId xmlns:p14="http://schemas.microsoft.com/office/powerpoint/2010/main" val="1834898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600"/>
              </a:spcAft>
            </a:pPr>
            <a:r>
              <a:rPr lang="en-GB" sz="1200" dirty="0">
                <a:effectLst/>
                <a:latin typeface="Arial" panose="020B0604020202020204" pitchFamily="34" charset="0"/>
                <a:ea typeface="Times New Roman" panose="02020603050405020304" pitchFamily="18" charset="0"/>
              </a:rPr>
              <a:t>Exposure-response functions were extracted from the meta-analyses undertaken in this research study. The risk estimates for asthma development from these exposure-response functions had to be scaled to the difference in exposure between the reference (2009) average exposure level at each census tract and for the investigated exposure reduction scenario:</a:t>
            </a:r>
            <a:endParaRPr lang="en-US" sz="1200" dirty="0">
              <a:effectLst/>
              <a:latin typeface="Arial" panose="020B0604020202020204" pitchFamily="34" charset="0"/>
              <a:ea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1200" dirty="0">
                <a:effectLst/>
                <a:latin typeface="Arial" panose="020B0604020202020204" pitchFamily="34" charset="0"/>
                <a:ea typeface="Times New Roman" panose="02020603050405020304" pitchFamily="18" charset="0"/>
              </a:rPr>
              <a:t>Scenario #1: air pollution reduced to zero; and</a:t>
            </a:r>
            <a:endParaRPr lang="en-US" sz="1200" dirty="0">
              <a:effectLst/>
              <a:latin typeface="Arial" panose="020B0604020202020204" pitchFamily="34" charset="0"/>
              <a:ea typeface="Times New Roman" panose="02020603050405020304" pitchFamily="18" charset="0"/>
            </a:endParaRPr>
          </a:p>
          <a:p>
            <a:pPr marL="342900" marR="0" lvl="0" indent="-342900" algn="just">
              <a:lnSpc>
                <a:spcPct val="150000"/>
              </a:lnSpc>
              <a:spcBef>
                <a:spcPts val="0"/>
              </a:spcBef>
              <a:spcAft>
                <a:spcPts val="600"/>
              </a:spcAft>
              <a:buFont typeface="Wingdings" panose="05000000000000000000" pitchFamily="2" charset="2"/>
              <a:buChar char=""/>
            </a:pPr>
            <a:endParaRPr lang="en-US" sz="1200" dirty="0">
              <a:effectLst/>
              <a:latin typeface="Arial" panose="020B0604020202020204" pitchFamily="34" charset="0"/>
              <a:ea typeface="Times New Roman" panose="02020603050405020304" pitchFamily="18" charset="0"/>
            </a:endParaRPr>
          </a:p>
          <a:p>
            <a:pPr marL="0" marR="0" algn="just">
              <a:lnSpc>
                <a:spcPct val="150000"/>
              </a:lnSpc>
              <a:spcBef>
                <a:spcPts val="0"/>
              </a:spcBef>
              <a:spcAft>
                <a:spcPts val="600"/>
              </a:spcAft>
            </a:pPr>
            <a:r>
              <a:rPr lang="en-GB" sz="1200" dirty="0">
                <a:effectLst/>
                <a:latin typeface="Arial" panose="020B0604020202020204" pitchFamily="34" charset="0"/>
                <a:ea typeface="Times New Roman" panose="02020603050405020304" pitchFamily="18" charset="0"/>
              </a:rPr>
              <a:t>To scale a risk estimate to the exposure difference between the reference and the counterfactual scenarios, standard methods were used – see lecture #39</a:t>
            </a: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19</a:t>
            </a:fld>
            <a:endParaRPr lang="en-US" dirty="0"/>
          </a:p>
        </p:txBody>
      </p:sp>
    </p:spTree>
    <p:extLst>
      <p:ext uri="{BB962C8B-B14F-4D97-AF65-F5344CB8AC3E}">
        <p14:creationId xmlns:p14="http://schemas.microsoft.com/office/powerpoint/2010/main" val="57705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600"/>
              </a:spcAft>
            </a:pPr>
            <a:r>
              <a:rPr lang="en-US" dirty="0"/>
              <a:t>The population attributable fraction (PAF) is the proportional health burden of the health outcome of interest that is attributable to the difference in exposure level between the exposure reduction and the reference. PAF is a standard metric used in BoD and HIA studies and can be calculated as shown above.</a:t>
            </a:r>
          </a:p>
        </p:txBody>
      </p:sp>
      <p:sp>
        <p:nvSpPr>
          <p:cNvPr id="4" name="Slide Number Placeholder 3"/>
          <p:cNvSpPr>
            <a:spLocks noGrp="1"/>
          </p:cNvSpPr>
          <p:nvPr>
            <p:ph type="sldNum" sz="quarter" idx="5"/>
          </p:nvPr>
        </p:nvSpPr>
        <p:spPr/>
        <p:txBody>
          <a:bodyPr/>
          <a:lstStyle/>
          <a:p>
            <a:fld id="{E8279E6D-00A9-4B64-8C3A-9DDF802CB60D}" type="slidenum">
              <a:rPr lang="en-US" smtClean="0"/>
              <a:t>20</a:t>
            </a:fld>
            <a:endParaRPr lang="en-US" dirty="0"/>
          </a:p>
        </p:txBody>
      </p:sp>
    </p:spTree>
    <p:extLst>
      <p:ext uri="{BB962C8B-B14F-4D97-AF65-F5344CB8AC3E}">
        <p14:creationId xmlns:p14="http://schemas.microsoft.com/office/powerpoint/2010/main" val="2846731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advantage of the full-chain approach is that you parse out the specific contribution of traffic to the overall air pollution levels and the attributable health burden</a:t>
            </a:r>
          </a:p>
          <a:p>
            <a:pPr marL="171450" indent="-171450">
              <a:buFont typeface="Arial" panose="020B0604020202020204" pitchFamily="34" charset="0"/>
              <a:buChar char="•"/>
            </a:pPr>
            <a:r>
              <a:rPr lang="en-US" dirty="0"/>
              <a:t>However, these estimates are likely underestimated as the validation of the atmospheric dispersion modeling results showed that the models’ estimates were an underestimation, especially at traffic sites </a:t>
            </a:r>
          </a:p>
          <a:p>
            <a:pPr marL="171450" indent="-171450">
              <a:buFont typeface="Arial" panose="020B0604020202020204" pitchFamily="34" charset="0"/>
              <a:buChar char="•"/>
            </a:pPr>
            <a:r>
              <a:rPr lang="en-US" dirty="0"/>
              <a:t>The addition of minor road and cold start concentrations almost doubled the asthma cases attributable to traffic, bringing the percentage of the air pollution attributable asthma cases from 3% up to 7% for traffic-NO2 and from 6% up to 12% for traffic-NOx. Interestingly, the inclusion of minor roads and cold starts also brought the estimates of the two exposure models, the dispersion and the land-use regression models, closer </a:t>
            </a:r>
          </a:p>
          <a:p>
            <a:pPr marL="171450" indent="-171450">
              <a:buFont typeface="Arial" panose="020B0604020202020204" pitchFamily="34" charset="0"/>
              <a:buChar char="•"/>
            </a:pPr>
            <a:r>
              <a:rPr lang="en-US" dirty="0"/>
              <a:t>The underestimation is most likely a result of overestimating average traffic speeds in the traffic model (i.e. underestimating congestion and start-stop driving) and the underestimation of vehicle emissions in the emission model, both issues discussed widely in the literature – see for example PhD thesis by Khreis: Khreis, Haneen Rami Inad (2018) Early-Life Exposure to Traffic-Related Air Pollution and Risk of Development of Childhood Asthma: A Systematic Review and Meta-Analysis, a Novel Exposure Assessment Study and a Health Impact Assessment. PhD thesis, University of Leeds. Available from: </a:t>
            </a:r>
            <a:r>
              <a:rPr lang="en-US" dirty="0">
                <a:hlinkClick r:id="rId3"/>
              </a:rPr>
              <a:t>http://etheses.whiterose.ac.uk/19936/</a:t>
            </a: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21</a:t>
            </a:fld>
            <a:endParaRPr lang="en-US" dirty="0"/>
          </a:p>
        </p:txBody>
      </p:sp>
    </p:spTree>
    <p:extLst>
      <p:ext uri="{BB962C8B-B14F-4D97-AF65-F5344CB8AC3E}">
        <p14:creationId xmlns:p14="http://schemas.microsoft.com/office/powerpoint/2010/main" val="1227086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altLang="en-US" sz="2800" dirty="0"/>
              <a:t>There are currently no exhaustive exercises of the chain’s validation</a:t>
            </a:r>
          </a:p>
          <a:p>
            <a:pPr marL="457200" indent="-457200">
              <a:buFont typeface="Arial" panose="020B0604020202020204" pitchFamily="34" charset="0"/>
              <a:buChar char="•"/>
            </a:pPr>
            <a:r>
              <a:rPr lang="en-GB" altLang="en-US" sz="2800" dirty="0"/>
              <a:t>There is a need of improving the accuracy of input at each step of the chain (e.g. traffic models under predict congestion, emission rates not independently validated)</a:t>
            </a:r>
          </a:p>
          <a:p>
            <a:pPr marL="457200" indent="-457200">
              <a:buFont typeface="Arial" panose="020B0604020202020204" pitchFamily="34" charset="0"/>
              <a:buChar char="•"/>
            </a:pPr>
            <a:r>
              <a:rPr lang="en-GB" altLang="en-US" sz="2800" dirty="0"/>
              <a:t>Sources of error:</a:t>
            </a:r>
          </a:p>
          <a:p>
            <a:pPr marL="457200" lvl="1" indent="0">
              <a:buFont typeface="Arial" panose="020B0604020202020204" pitchFamily="34" charset="0"/>
              <a:buNone/>
            </a:pPr>
            <a:r>
              <a:rPr lang="en-GB" altLang="en-US" dirty="0"/>
              <a:t>Traffic activity; vehicle proportions; vehicle emission standards; emission factors; spatial alignment of sources; application and compatibility of models; dispersion modeling configuration; modelled vs. true exposures; reliability of health outcomes diagnosis</a:t>
            </a:r>
          </a:p>
          <a:p>
            <a:pPr marL="171450" lvl="0" indent="-171450">
              <a:buFont typeface="Arial" panose="020B0604020202020204" pitchFamily="34" charset="0"/>
              <a:buChar char="•"/>
            </a:pPr>
            <a:r>
              <a:rPr lang="en-US" altLang="en-US" dirty="0"/>
              <a:t>Air pollution contributes to the development of childhood asthma and is responsible for a substantial but preventable BoD. </a:t>
            </a:r>
          </a:p>
          <a:p>
            <a:pPr marL="171450" lvl="0" indent="-171450">
              <a:buFont typeface="Arial" panose="020B0604020202020204" pitchFamily="34" charset="0"/>
              <a:buChar char="•"/>
            </a:pPr>
            <a:r>
              <a:rPr lang="en-US" altLang="en-US" dirty="0"/>
              <a:t>Full-chain quantitative HIA models provide valuable but underutilized tools to estimate the BoD associated with air pollution, whilst specifically disentangling the contribution of traffic to this burden. </a:t>
            </a:r>
          </a:p>
          <a:p>
            <a:pPr marL="171450" lvl="0" indent="-171450">
              <a:buFont typeface="Arial" panose="020B0604020202020204" pitchFamily="34" charset="0"/>
              <a:buChar char="•"/>
            </a:pPr>
            <a:r>
              <a:rPr lang="en-US" altLang="en-US" dirty="0"/>
              <a:t>Such BoD estimates are relevant for numerous stakeholders as they provide defensible numeric indices of health risk factors, inform the health benefit-risk trade-off of public policies and provide the basis for mainstream economic evaluations such as cost-benefit analyses. </a:t>
            </a:r>
          </a:p>
          <a:p>
            <a:pPr marL="171450" lvl="0" indent="-171450">
              <a:buFont typeface="Arial" panose="020B0604020202020204" pitchFamily="34" charset="0"/>
              <a:buChar char="•"/>
            </a:pPr>
            <a:r>
              <a:rPr lang="en-US" altLang="en-US" dirty="0"/>
              <a:t>As it stands, full-chain quantitative HIA modelling is in its early development and is a laborious and highly time-consuming process which carries numerous uncertainties, especially at the initial stages of traffic and emission modelling. T</a:t>
            </a:r>
          </a:p>
          <a:p>
            <a:pPr marL="171450" lvl="0" indent="-171450">
              <a:buFont typeface="Arial" panose="020B0604020202020204" pitchFamily="34" charset="0"/>
              <a:buChar char="•"/>
            </a:pPr>
            <a:r>
              <a:rPr lang="en-US" altLang="en-US" dirty="0"/>
              <a:t>he earlier the errors occur on the full-chain, the more influence they are likely to have on the final results. The feasibility, utility, validity and resolution of the full-chain quantitative HIA models and their supporting data need to be improved in the future. </a:t>
            </a:r>
          </a:p>
          <a:p>
            <a:pPr marL="171450" lvl="0" indent="-171450">
              <a:buFont typeface="Arial" panose="020B0604020202020204" pitchFamily="34" charset="0"/>
              <a:buChar char="•"/>
            </a:pPr>
            <a:r>
              <a:rPr lang="en-US" altLang="en-US" dirty="0"/>
              <a:t>This can be done through the systematic collation, provision and verification of input data, the further validation of and improvements in the chain’s whole and distinct steps and the application of the modelling to real-life questions and scenario analysis, ideally with the participation of different disciplines and stakeholders. </a:t>
            </a:r>
            <a:endParaRPr lang="en-GB" altLang="en-US" dirty="0"/>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22</a:t>
            </a:fld>
            <a:endParaRPr lang="en-US" dirty="0"/>
          </a:p>
        </p:txBody>
      </p:sp>
    </p:spTree>
    <p:extLst>
      <p:ext uri="{BB962C8B-B14F-4D97-AF65-F5344CB8AC3E}">
        <p14:creationId xmlns:p14="http://schemas.microsoft.com/office/powerpoint/2010/main" val="1802006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US" sz="1200" u="sng" kern="1200" dirty="0">
                <a:solidFill>
                  <a:schemeClr val="tx1"/>
                </a:solidFill>
                <a:effectLst/>
                <a:latin typeface="+mn-lt"/>
                <a:ea typeface="+mn-ea"/>
                <a:cs typeface="+mn-cs"/>
              </a:rPr>
              <a:t>Health Track (HT)—mainly targeted at urban planners, transportation planners, and engineers with limited knowledge of public health-related concepts;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u="sng" kern="1200" dirty="0">
                <a:solidFill>
                  <a:schemeClr val="tx1"/>
                </a:solidFill>
                <a:effectLst/>
                <a:latin typeface="+mn-lt"/>
                <a:ea typeface="+mn-ea"/>
                <a:cs typeface="+mn-cs"/>
              </a:rPr>
              <a:t>Transportation Track (TT)—mainly targeted at environmental epidemiologists and public health professionals with limited knowledge of transportation-related concepts; and;</a:t>
            </a:r>
          </a:p>
          <a:p>
            <a:pPr marL="685800" lvl="1" indent="-228600">
              <a:buFont typeface="+mj-lt"/>
              <a:buAutoNum type="arabicPeriod"/>
            </a:pPr>
            <a:r>
              <a:rPr lang="en-US" sz="1200" u="sng" kern="1200" dirty="0">
                <a:solidFill>
                  <a:schemeClr val="tx1"/>
                </a:solidFill>
                <a:effectLst/>
                <a:latin typeface="+mn-lt"/>
                <a:ea typeface="+mn-ea"/>
                <a:cs typeface="+mn-cs"/>
              </a:rPr>
              <a:t>Planning and Policy Track (PPT)—mainly targeted at planners, civil servants, and policy and decision makers with particular interest in the science-policy link.</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2</a:t>
            </a:fld>
            <a:endParaRPr lang="en-US" dirty="0"/>
          </a:p>
        </p:txBody>
      </p:sp>
    </p:spTree>
    <p:extLst>
      <p:ext uri="{BB962C8B-B14F-4D97-AF65-F5344CB8AC3E}">
        <p14:creationId xmlns:p14="http://schemas.microsoft.com/office/powerpoint/2010/main" val="105716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ltLang="en-US" dirty="0">
                <a:ea typeface="ＭＳ Ｐゴシック" panose="020B0600070205080204" pitchFamily="34" charset="-128"/>
              </a:rPr>
              <a:t>BoD and HIA methods identify the public health impacts including the health risks and benefits of baseline scenarios and current and/or proposed plans or policies outside the healthcare sector</a:t>
            </a:r>
          </a:p>
          <a:p>
            <a:pPr marL="171450" indent="-171450">
              <a:buFont typeface="Arial" panose="020B0604020202020204" pitchFamily="34" charset="0"/>
              <a:buChar char="•"/>
            </a:pPr>
            <a:r>
              <a:rPr lang="en-GB" altLang="en-US" dirty="0">
                <a:ea typeface="ＭＳ Ｐゴシック" panose="020B0600070205080204" pitchFamily="34" charset="-128"/>
              </a:rPr>
              <a:t>This provides relevant information for public health professionals, policy makers and the public and can answer important questions such as</a:t>
            </a:r>
          </a:p>
          <a:p>
            <a:pPr marL="628650" lvl="1" indent="-171450">
              <a:buFont typeface="Arial" panose="020B0604020202020204" pitchFamily="34" charset="0"/>
              <a:buChar char="•"/>
            </a:pPr>
            <a:r>
              <a:rPr lang="en-US" altLang="en-US" dirty="0">
                <a:ea typeface="ＭＳ Ｐゴシック" panose="020B0600070205080204" pitchFamily="34" charset="-128"/>
              </a:rPr>
              <a:t>How many cases (mortality, morbidity) are due to traffic-related exposures such as TRAP?</a:t>
            </a:r>
          </a:p>
          <a:p>
            <a:pPr marL="628650" lvl="1" indent="-171450">
              <a:buFont typeface="Arial" panose="020B0604020202020204" pitchFamily="34" charset="0"/>
              <a:buChar char="•"/>
            </a:pPr>
            <a:r>
              <a:rPr lang="en-US" altLang="en-US" dirty="0">
                <a:ea typeface="ＭＳ Ｐゴシック" panose="020B0600070205080204" pitchFamily="34" charset="-128"/>
              </a:rPr>
              <a:t>How many cases can we prevent if we make X change?</a:t>
            </a:r>
          </a:p>
          <a:p>
            <a:pPr marL="628650" lvl="1" indent="-171450">
              <a:buFont typeface="Arial" panose="020B0604020202020204" pitchFamily="34" charset="0"/>
              <a:buChar char="•"/>
            </a:pPr>
            <a:r>
              <a:rPr lang="en-US" altLang="en-US" dirty="0">
                <a:ea typeface="ＭＳ Ｐゴシック" panose="020B0600070205080204" pitchFamily="34" charset="-128"/>
              </a:rPr>
              <a:t>How much does it cost us?</a:t>
            </a:r>
          </a:p>
          <a:p>
            <a:pPr marL="628650" lvl="1" indent="-171450">
              <a:buFont typeface="Arial" panose="020B0604020202020204" pitchFamily="34" charset="0"/>
              <a:buChar char="•"/>
            </a:pPr>
            <a:r>
              <a:rPr lang="en-US" altLang="en-US" dirty="0">
                <a:ea typeface="ＭＳ Ｐゴシック" panose="020B0600070205080204" pitchFamily="34" charset="-128"/>
              </a:rPr>
              <a:t>What are the most cost-effective solutions?</a:t>
            </a:r>
          </a:p>
          <a:p>
            <a:pPr marL="628650" lvl="1" indent="-171450">
              <a:buFont typeface="Arial" panose="020B0604020202020204" pitchFamily="34" charset="0"/>
              <a:buChar char="•"/>
            </a:pPr>
            <a:r>
              <a:rPr lang="en-US" altLang="en-US" dirty="0">
                <a:ea typeface="ＭＳ Ｐゴシック" panose="020B0600070205080204" pitchFamily="34" charset="-128"/>
              </a:rPr>
              <a:t>How can we quantify these impacts ourselves?</a:t>
            </a:r>
          </a:p>
          <a:p>
            <a:pPr marL="628650" lvl="1" indent="-171450">
              <a:buFont typeface="Arial" panose="020B0604020202020204" pitchFamily="34" charset="0"/>
              <a:buChar char="•"/>
            </a:pPr>
            <a:r>
              <a:rPr lang="en-US" altLang="en-US" dirty="0">
                <a:ea typeface="ＭＳ Ｐゴシック" panose="020B0600070205080204" pitchFamily="34" charset="-128"/>
              </a:rPr>
              <a:t>How can we engage communities and communicate the impacts of transport policy on their health?</a:t>
            </a:r>
          </a:p>
          <a:p>
            <a:pPr marL="628650" lvl="1" indent="-171450">
              <a:buFont typeface="Arial" panose="020B0604020202020204" pitchFamily="34" charset="0"/>
              <a:buChar char="•"/>
            </a:pPr>
            <a:r>
              <a:rPr lang="en-US" altLang="en-US" dirty="0">
                <a:ea typeface="ＭＳ Ｐゴシック" panose="020B0600070205080204" pitchFamily="34" charset="-128"/>
              </a:rPr>
              <a:t>How can we catalyze the public’s understanding?</a:t>
            </a:r>
          </a:p>
          <a:p>
            <a:pPr marL="171450" lvl="0" indent="-171450">
              <a:buFont typeface="Arial" panose="020B0604020202020204" pitchFamily="34" charset="0"/>
              <a:buChar char="•"/>
            </a:pPr>
            <a:r>
              <a:rPr lang="en-GB" altLang="en-US" dirty="0">
                <a:ea typeface="ＭＳ Ｐゴシック" panose="020B0600070205080204" pitchFamily="34" charset="-128"/>
              </a:rPr>
              <a:t>For policy decision-making, it is important to understand and be able to quantify the full-chain from source, through pathways, to the ultimate health outcomes (Nieuwenhuijsen et al., 2017)</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3</a:t>
            </a:fld>
            <a:endParaRPr lang="en-US" dirty="0"/>
          </a:p>
        </p:txBody>
      </p:sp>
    </p:spTree>
    <p:extLst>
      <p:ext uri="{BB962C8B-B14F-4D97-AF65-F5344CB8AC3E}">
        <p14:creationId xmlns:p14="http://schemas.microsoft.com/office/powerpoint/2010/main" val="428129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a:t>This graphic depicts the full-chain of events from traffic activity to traffic emissions which include both tailpipe and non-tailpipe emissions (the latter referring to emissions resulting from brake, tire and road surface wear and abrasion and the resuspension of road dust).  These emissions disperse into ambient air depending on multiple factors which are highly variable such as wind speed, wind direction and atmospheric stability, local and regional terrain, and background air pollution concentrations from other sources such as industry, agricultural emissions and coal and wood burning. The result of this dispersion is elevated concentrations of air pollutants, through primary emissions or through the formation of secondary pollutants like Ozone. Humans are exposed to these air pollutants in ambient air, or indoors through the infiltration of outdoor air pollutants. Human exposures and their inhaled doses which reach target organs or tissues are also determined by various dynamic factors such as mobility patterns, distance from the source, height, physical activity and transport mode choice. Human exposures to TRAP can elicit a wide range of adverse health effects and population health impacts. On the upstream of this graphic is an icon for technologies and disruptors which includes emerging transportation technologies such as automated and electric vehicles. Such technologies can impact the levels of traffic activity and/or vehicle tailpipe and non-tailpipe emissions which influences the dispersion, human exposures and human health impacts subsequently. </a:t>
            </a:r>
          </a:p>
        </p:txBody>
      </p:sp>
      <p:sp>
        <p:nvSpPr>
          <p:cNvPr id="4" name="Slide Number Placeholder 3"/>
          <p:cNvSpPr>
            <a:spLocks noGrp="1"/>
          </p:cNvSpPr>
          <p:nvPr>
            <p:ph type="sldNum" sz="quarter" idx="10"/>
          </p:nvPr>
        </p:nvSpPr>
        <p:spPr/>
        <p:txBody>
          <a:bodyPr/>
          <a:lstStyle/>
          <a:p>
            <a:fld id="{8ECC129C-E094-44A9-9990-2FFEB90AEFE5}" type="slidenum">
              <a:rPr lang="en-US" smtClean="0"/>
              <a:t>4</a:t>
            </a:fld>
            <a:endParaRPr lang="en-US" dirty="0"/>
          </a:p>
        </p:txBody>
      </p:sp>
    </p:spTree>
    <p:extLst>
      <p:ext uri="{BB962C8B-B14F-4D97-AF65-F5344CB8AC3E}">
        <p14:creationId xmlns:p14="http://schemas.microsoft.com/office/powerpoint/2010/main" val="244928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a:t>This lecture runs through this example of conducting a full-chain BoD analysis of TRAP and childhood asthma in Bradford in the United Kingdom</a:t>
            </a:r>
          </a:p>
        </p:txBody>
      </p:sp>
      <p:sp>
        <p:nvSpPr>
          <p:cNvPr id="4" name="Slide Number Placeholder 3"/>
          <p:cNvSpPr>
            <a:spLocks noGrp="1"/>
          </p:cNvSpPr>
          <p:nvPr>
            <p:ph type="sldNum" sz="quarter" idx="10"/>
          </p:nvPr>
        </p:nvSpPr>
        <p:spPr/>
        <p:txBody>
          <a:bodyPr/>
          <a:lstStyle/>
          <a:p>
            <a:fld id="{8ECC129C-E094-44A9-9990-2FFEB90AEFE5}" type="slidenum">
              <a:rPr lang="en-US" smtClean="0"/>
              <a:t>5</a:t>
            </a:fld>
            <a:endParaRPr lang="en-US" dirty="0"/>
          </a:p>
        </p:txBody>
      </p:sp>
    </p:spTree>
    <p:extLst>
      <p:ext uri="{BB962C8B-B14F-4D97-AF65-F5344CB8AC3E}">
        <p14:creationId xmlns:p14="http://schemas.microsoft.com/office/powerpoint/2010/main" val="3756303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full-chain BoD assessment of TRAP and the burden on new childhood asthma is explained in this lecture </a:t>
            </a:r>
          </a:p>
          <a:p>
            <a:pPr marL="171450" indent="-171450">
              <a:buFont typeface="Arial" panose="020B0604020202020204" pitchFamily="34" charset="0"/>
              <a:buChar char="•"/>
            </a:pPr>
            <a:r>
              <a:rPr lang="en-US" dirty="0"/>
              <a:t>NO</a:t>
            </a:r>
            <a:r>
              <a:rPr lang="en-US" baseline="-25000" dirty="0"/>
              <a:t>2</a:t>
            </a:r>
            <a:r>
              <a:rPr lang="en-US" dirty="0"/>
              <a:t> was the pollutants used in the analysis</a:t>
            </a:r>
          </a:p>
          <a:p>
            <a:pPr marL="171450" indent="-171450">
              <a:buFont typeface="Arial" panose="020B0604020202020204" pitchFamily="34" charset="0"/>
              <a:buChar char="•"/>
            </a:pPr>
            <a:r>
              <a:rPr lang="en-US" dirty="0"/>
              <a:t>The strongest epidemiologic evidence for a causal relationship with new-onset childhood asthma comes from studies that used NO</a:t>
            </a:r>
            <a:r>
              <a:rPr lang="en-US" baseline="-25000" dirty="0"/>
              <a:t>2</a:t>
            </a:r>
            <a:r>
              <a:rPr lang="en-US" dirty="0"/>
              <a:t> as the TRAP metric</a:t>
            </a:r>
          </a:p>
          <a:p>
            <a:pPr marL="171450" indent="-171450">
              <a:buFont typeface="Arial" panose="020B0604020202020204" pitchFamily="34" charset="0"/>
              <a:buChar char="•"/>
            </a:pPr>
            <a:r>
              <a:rPr lang="en-US" dirty="0"/>
              <a:t>The full-chain approach that was employed in this analysis is shown in the figure on this slide. Estimates for air pollution (NO</a:t>
            </a:r>
            <a:r>
              <a:rPr lang="en-US" baseline="-25000" dirty="0"/>
              <a:t>2</a:t>
            </a:r>
            <a:r>
              <a:rPr lang="en-US" dirty="0"/>
              <a:t>) and the burden of childhood asthma were also derived using a land-use regression model but these will not be further discussed in this lecture</a:t>
            </a:r>
          </a:p>
          <a:p>
            <a:pPr marL="171450" indent="-171450">
              <a:buFont typeface="Arial" panose="020B0604020202020204" pitchFamily="34" charset="0"/>
              <a:buChar char="•"/>
            </a:pPr>
            <a:r>
              <a:rPr lang="en-US" dirty="0"/>
              <a:t>The next slides explain the steps of the full-chain model including traffic modeling, emissions modeling, atmospheric dispersion modeling, exposure assignment, the selection of exposure-response functions and baseline health data </a:t>
            </a:r>
          </a:p>
          <a:p>
            <a:endParaRPr lang="en-US" dirty="0"/>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6</a:t>
            </a:fld>
            <a:endParaRPr lang="en-US" dirty="0"/>
          </a:p>
        </p:txBody>
      </p:sp>
    </p:spTree>
    <p:extLst>
      <p:ext uri="{BB962C8B-B14F-4D97-AF65-F5344CB8AC3E}">
        <p14:creationId xmlns:p14="http://schemas.microsoft.com/office/powerpoint/2010/main" val="121488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Simulation and Assignment of Traffic to Urban Road Networks model (SATURN) used to model traffic and average speed for:</a:t>
            </a:r>
          </a:p>
          <a:p>
            <a:pPr marL="171450" indent="-171450">
              <a:buFont typeface="Arial" panose="020B0604020202020204" pitchFamily="34" charset="0"/>
              <a:buChar char="•"/>
            </a:pPr>
            <a:r>
              <a:rPr lang="en-US" dirty="0"/>
              <a:t>1 x AM peak hour (08:00-09:00)</a:t>
            </a:r>
          </a:p>
          <a:p>
            <a:pPr marL="171450" indent="-171450">
              <a:buFont typeface="Arial" panose="020B0604020202020204" pitchFamily="34" charset="0"/>
              <a:buChar char="•"/>
            </a:pPr>
            <a:r>
              <a:rPr lang="en-US" dirty="0"/>
              <a:t>Inter-peak hour (the average inter-peak hour between 10:00-16:00); and</a:t>
            </a:r>
          </a:p>
          <a:p>
            <a:pPr marL="171450" indent="-171450">
              <a:buFont typeface="Arial" panose="020B0604020202020204" pitchFamily="34" charset="0"/>
              <a:buChar char="•"/>
            </a:pPr>
            <a:r>
              <a:rPr lang="en-US" dirty="0"/>
              <a:t>1 x PM peak hour (17:00-18:00)</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a:defRPr/>
            </a:pPr>
            <a:r>
              <a:rPr lang="en-GB" dirty="0"/>
              <a:t>The road network specifies the physical structure of the roads upon which trips occur (e.g. the link lengths, link capacities, geographical locations)</a:t>
            </a:r>
          </a:p>
          <a:p>
            <a:pPr>
              <a:defRPr/>
            </a:pPr>
            <a:r>
              <a:rPr lang="en-GB" dirty="0"/>
              <a:t>The trip matrix specifies the number of trips from zone i to zone j, for all zones included in the traffic network</a:t>
            </a:r>
          </a:p>
          <a:p>
            <a:pPr>
              <a:defRPr/>
            </a:pPr>
            <a:endParaRPr lang="en-GB" dirty="0"/>
          </a:p>
          <a:p>
            <a:pPr>
              <a:defRPr/>
            </a:pPr>
            <a:r>
              <a:rPr lang="en-GB" dirty="0"/>
              <a:t>Both the road network and the trip matrix are the inputs to a route choice model</a:t>
            </a:r>
          </a:p>
          <a:p>
            <a:pPr>
              <a:defRPr/>
            </a:pPr>
            <a:r>
              <a:rPr lang="en-GB" dirty="0"/>
              <a:t>Trips are allocated to routes based on the route choice model, and the total flows along road links and the corresponding network costs (e.g. travel times or average generalized cost) are calculated</a:t>
            </a:r>
          </a:p>
          <a:p>
            <a:pPr>
              <a:defRPr/>
            </a:pPr>
            <a:endParaRPr lang="en-GB" dirty="0"/>
          </a:p>
          <a:p>
            <a:pPr>
              <a:defRPr/>
            </a:pPr>
            <a:r>
              <a:rPr lang="en-GB" dirty="0"/>
              <a:t>After the first round of traffic assignment, the simulation model takes the road link allocated traffic and creates another more accurate cost-flow relationship by working out the delays that will occur at the network’s junctions due to the assigned flows</a:t>
            </a:r>
          </a:p>
          <a:p>
            <a:pPr>
              <a:defRPr/>
            </a:pPr>
            <a:endParaRPr lang="en-GB" dirty="0"/>
          </a:p>
          <a:p>
            <a:pPr>
              <a:defRPr/>
            </a:pPr>
            <a:r>
              <a:rPr lang="en-GB" dirty="0"/>
              <a:t>As such, the simulation model provides a more detailed representation of what is happening at each junction in the network considering (1) the additional delays that road users turning on roads may suffer compared to those driving straight ahead, and (2) the ability of cars to get out at a give-way junction depending on the availability of gaps in the traffic going past.</a:t>
            </a:r>
          </a:p>
          <a:p>
            <a:pPr>
              <a:defRPr/>
            </a:pPr>
            <a:endParaRPr lang="en-GB" dirty="0"/>
          </a:p>
          <a:p>
            <a:pPr>
              <a:defRPr/>
            </a:pPr>
            <a:r>
              <a:rPr lang="en-GB" dirty="0"/>
              <a:t>The result is a closer estimation of the cost-flow relationships, which are then passed back to the assignment model, allowing a second set of routes to be allocated</a:t>
            </a:r>
          </a:p>
          <a:p>
            <a:pPr>
              <a:defRPr/>
            </a:pPr>
            <a:endParaRPr lang="en-GB" dirty="0"/>
          </a:p>
          <a:p>
            <a:pPr>
              <a:defRPr/>
            </a:pPr>
            <a:r>
              <a:rPr lang="en-GB" dirty="0"/>
              <a:t>This iterative process is referred to as the ‘assignment-simulation loops’</a:t>
            </a:r>
          </a:p>
          <a:p>
            <a:pPr>
              <a:defRPr/>
            </a:pPr>
            <a:endParaRPr lang="en-GB" dirty="0"/>
          </a:p>
          <a:p>
            <a:pPr>
              <a:defRPr/>
            </a:pPr>
            <a:r>
              <a:rPr lang="en-GB" dirty="0"/>
              <a:t> The loops are essential because the simulated turn-based flow-delay curves that are initially passed to the assignment model are only approximations, which disregard the interactions between the network’s links while determining delays</a:t>
            </a:r>
          </a:p>
          <a:p>
            <a:pPr>
              <a:defRPr/>
            </a:pPr>
            <a:endParaRPr lang="en-GB" dirty="0"/>
          </a:p>
          <a:p>
            <a:pPr>
              <a:defRPr/>
            </a:pPr>
            <a:r>
              <a:rPr lang="en-GB" dirty="0"/>
              <a:t>Several sources of interactions exist between links, including shared lanes, signal optimisation and co-ordination, merging and weaving, etc., and these are considered in the subsequent assignment and simulation loops</a:t>
            </a:r>
          </a:p>
          <a:p>
            <a:pPr>
              <a:defRPr/>
            </a:pPr>
            <a:endParaRPr lang="en-GB" dirty="0"/>
          </a:p>
          <a:p>
            <a:pPr>
              <a:defRPr/>
            </a:pPr>
            <a:r>
              <a:rPr lang="en-GB" dirty="0"/>
              <a:t>The loops between the assignment and simulation are iterative and keep running until the model converges</a:t>
            </a:r>
          </a:p>
          <a:p>
            <a:pPr>
              <a:defRPr/>
            </a:pPr>
            <a:endParaRPr lang="en-GB" dirty="0"/>
          </a:p>
          <a:p>
            <a:pPr>
              <a:defRPr/>
            </a:pPr>
            <a:r>
              <a:rPr lang="en-GB" dirty="0"/>
              <a:t>Model convergence occurs when all the routes stabilise and reasonably steady flows are obtained. This is judged by calculating the changes in flow relative to the previous loop; values which need to be very small (e.g. &lt; 5%)</a:t>
            </a:r>
          </a:p>
          <a:p>
            <a:pPr>
              <a:defRPr/>
            </a:pPr>
            <a:endParaRPr lang="en-GB" dirty="0"/>
          </a:p>
          <a:p>
            <a:pPr>
              <a:defRPr/>
            </a:pPr>
            <a:endParaRPr lang="en-GB"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7</a:t>
            </a:fld>
            <a:endParaRPr lang="en-US" dirty="0"/>
          </a:p>
        </p:txBody>
      </p:sp>
    </p:spTree>
    <p:extLst>
      <p:ext uri="{BB962C8B-B14F-4D97-AF65-F5344CB8AC3E}">
        <p14:creationId xmlns:p14="http://schemas.microsoft.com/office/powerpoint/2010/main" val="942119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SATURN link traffic flows in PCU/h at each simulated time (AM peak hour, inter-peak hour, and PM peak hour) were extracted into an excel spreadsheet and these were converted into vehicles/h. The proportions of vehicle kilometer split by vehicle class/type for year 2009 in Urban England were extracted from The National Atmospheric Emissions Inventory (NAEI) spreadsheets. The basic fleet percentages used for the fleet mix split are shown in the next slide. The converted traffic flows in vehicles/h and the NAEI vehicle class percentages were used to proportion the vehicle flows into its different vehicle classes/types. Motorcycles were excluded from the current analysis as no emission factors could be established for them using the emission modeling methodology of this study, and as their percentages are low (1.51%) and are even likely to be lower in Bradford than nationally reported figures.</a:t>
            </a:r>
          </a:p>
          <a:p>
            <a:endParaRPr lang="en-US" dirty="0"/>
          </a:p>
          <a:p>
            <a:r>
              <a:rPr lang="en-US" dirty="0"/>
              <a:t>The NAEI spreadsheets are freely available from the Department for Environment Food &amp; Rural Affairs website at: http://naei.defra.gov.uk/data/ef-transport and give vehicle proportions by vehicle class (e.g. passenger car, light duty vehicles, heavy duty vehicles, buses, coaches and motorcycles), EURO emission standard (pre-EURO to EURO 5/V), catalyst status (for petrol vehicles), weight class, and exhaust after-treatment technology where applicable.</a:t>
            </a:r>
          </a:p>
          <a:p>
            <a:endParaRPr lang="en-US" dirty="0"/>
          </a:p>
          <a:p>
            <a:r>
              <a:rPr lang="en-US" dirty="0"/>
              <a:t>The resulting flows of each vehicle class in vehicles/h were further split into EURO emission standards, catalyst status (in the case of petrol passenger cars), weight categories (in the case of LDVs, HDVs, buses and coaches), and exhaust after-treatment technology including Exhaust Gas Recirculation (EGR) (Zheng et al., 2004) or Selective Catalytic Reduction (SCR) (Blakeman et al., 2007) (in the case of EURO V diesel HDVs). These proportions, as extracted from the NAEI spreadsheets, are shown in Table 8 and Table 9, and represent year 2009 in Urban England (National Atmospheric Emissions Inventory and Ricardo Energy and Environment, 2014). All road types were assumed to be Urban. When the catalyst of a petrol vehicle failed, the NAEI spreadsheet recommends using pre-EURO emission factors for that vehicle, and this recommendation was followed. The proportion of EURO V HDVs equipped with a SCR and EGR were 0.75 and 0.25, respectively (National Atmospheric Emissions Inventory and Ricardo Energy and Environment, 2014). In the public service vehicle category, the proportion of buses and coaches were 0.72 and 0.28, respectively (National Atmospheric Emissions Inventory and Ricardo Energy and Environment, 2014).</a:t>
            </a:r>
          </a:p>
        </p:txBody>
      </p:sp>
      <p:sp>
        <p:nvSpPr>
          <p:cNvPr id="4" name="Slide Number Placeholder 3"/>
          <p:cNvSpPr>
            <a:spLocks noGrp="1"/>
          </p:cNvSpPr>
          <p:nvPr>
            <p:ph type="sldNum" sz="quarter" idx="5"/>
          </p:nvPr>
        </p:nvSpPr>
        <p:spPr/>
        <p:txBody>
          <a:bodyPr/>
          <a:lstStyle/>
          <a:p>
            <a:fld id="{E8279E6D-00A9-4B64-8C3A-9DDF802CB60D}" type="slidenum">
              <a:rPr lang="en-US" smtClean="0"/>
              <a:t>8</a:t>
            </a:fld>
            <a:endParaRPr lang="en-US" dirty="0"/>
          </a:p>
        </p:txBody>
      </p:sp>
    </p:spTree>
    <p:extLst>
      <p:ext uri="{BB962C8B-B14F-4D97-AF65-F5344CB8AC3E}">
        <p14:creationId xmlns:p14="http://schemas.microsoft.com/office/powerpoint/2010/main" val="3071715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main methodology used for estimating road vehicle emissions is calculating vehicle emission factors (g/km), for a certain pollutant and a given vehicle type, are functions of average vehicle speed over a trip</a:t>
            </a:r>
          </a:p>
          <a:p>
            <a:pPr marL="171450" indent="-171450">
              <a:buFont typeface="Arial" panose="020B0604020202020204" pitchFamily="34" charset="0"/>
              <a:buChar char="•"/>
            </a:pPr>
            <a:r>
              <a:rPr lang="en-US" dirty="0"/>
              <a:t>These models have developed and evolved over many years, through several projects/ initiatives and have involved many organizations right across Europe</a:t>
            </a:r>
          </a:p>
          <a:p>
            <a:pPr marL="171450" indent="-171450">
              <a:buFont typeface="Arial" panose="020B0604020202020204" pitchFamily="34" charset="0"/>
              <a:buChar char="•"/>
            </a:pPr>
            <a:r>
              <a:rPr lang="en-US" dirty="0"/>
              <a:t>Perhaps because of this there is a lack of clarity about the data and methods used to establish the average-speed emission functions</a:t>
            </a:r>
          </a:p>
          <a:p>
            <a:pPr marL="171450" indent="-171450">
              <a:buFont typeface="Arial" panose="020B0604020202020204" pitchFamily="34" charset="0"/>
              <a:buChar char="•"/>
            </a:pPr>
            <a:r>
              <a:rPr lang="en-US" dirty="0"/>
              <a:t>Some suggested emission factors are determined using a chassis dynamometer, where the engine is run over a test cycle and its emissions collected and analyzed</a:t>
            </a:r>
          </a:p>
          <a:p>
            <a:endParaRPr lang="en-US" dirty="0"/>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10</a:t>
            </a:fld>
            <a:endParaRPr lang="en-US" dirty="0"/>
          </a:p>
        </p:txBody>
      </p:sp>
    </p:spTree>
    <p:extLst>
      <p:ext uri="{BB962C8B-B14F-4D97-AF65-F5344CB8AC3E}">
        <p14:creationId xmlns:p14="http://schemas.microsoft.com/office/powerpoint/2010/main" val="4170790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alphaModFix amt="41000"/>
            <a:extLst>
              <a:ext uri="{28A0092B-C50C-407E-A947-70E740481C1C}">
                <a14:useLocalDpi xmlns:a14="http://schemas.microsoft.com/office/drawing/2010/main"/>
              </a:ext>
            </a:extLst>
          </a:blip>
          <a:srcRect/>
          <a:stretch/>
        </p:blipFill>
        <p:spPr>
          <a:xfrm>
            <a:off x="0" y="1164831"/>
            <a:ext cx="12192000" cy="5715625"/>
          </a:xfrm>
          <a:prstGeom prst="rect">
            <a:avLst/>
          </a:prstGeom>
          <a:solidFill>
            <a:schemeClr val="bg1">
              <a:alpha val="13000"/>
            </a:schemeClr>
          </a:solidFill>
        </p:spPr>
      </p:pic>
      <p:sp>
        <p:nvSpPr>
          <p:cNvPr id="22" name="Rectangle 21"/>
          <p:cNvSpPr/>
          <p:nvPr userDrawn="1"/>
        </p:nvSpPr>
        <p:spPr>
          <a:xfrm>
            <a:off x="0" y="0"/>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16935" y="1585220"/>
            <a:ext cx="10515600" cy="4771129"/>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p:cNvSpPr>
            <a:spLocks noGrp="1"/>
          </p:cNvSpPr>
          <p:nvPr>
            <p:ph type="title"/>
          </p:nvPr>
        </p:nvSpPr>
        <p:spPr>
          <a:xfrm>
            <a:off x="838200" y="211167"/>
            <a:ext cx="10515600" cy="931207"/>
          </a:xfrm>
        </p:spPr>
        <p:txBody>
          <a:bodyPr/>
          <a:lstStyle>
            <a:lvl1pPr>
              <a:defRPr b="1">
                <a:solidFill>
                  <a:schemeClr val="tx2"/>
                </a:solidFill>
              </a:defRPr>
            </a:lvl1pPr>
          </a:lstStyle>
          <a:p>
            <a:r>
              <a:rPr lang="en-US" dirty="0"/>
              <a:t>Click to edit Master title style</a:t>
            </a:r>
          </a:p>
        </p:txBody>
      </p:sp>
      <p:sp>
        <p:nvSpPr>
          <p:cNvPr id="25" name="Right Triangle 24"/>
          <p:cNvSpPr/>
          <p:nvPr userDrawn="1"/>
        </p:nvSpPr>
        <p:spPr>
          <a:xfrm flipV="1">
            <a:off x="0" y="0"/>
            <a:ext cx="1205799" cy="1154880"/>
          </a:xfrm>
          <a:prstGeom prst="rtTriangle">
            <a:avLst/>
          </a:prstGeom>
          <a:solidFill>
            <a:srgbClr val="77862A">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0" y="1142374"/>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11" name="Rectangle 10"/>
          <p:cNvSpPr/>
          <p:nvPr userDrawn="1"/>
        </p:nvSpPr>
        <p:spPr>
          <a:xfrm>
            <a:off x="0" y="6812281"/>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8" name="Rectangle 17"/>
          <p:cNvSpPr/>
          <p:nvPr userDrawn="1"/>
        </p:nvSpPr>
        <p:spPr>
          <a:xfrm>
            <a:off x="0" y="5715626"/>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251940" y="1709411"/>
            <a:ext cx="7472354" cy="193899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4000" b="1" i="0" dirty="0">
                <a:solidFill>
                  <a:srgbClr val="425C2A"/>
                </a:solidFill>
                <a:latin typeface="Calibri" charset="0"/>
                <a:ea typeface="Calibri" charset="0"/>
                <a:cs typeface="Calibri" charset="0"/>
              </a:rPr>
              <a:t>Center</a:t>
            </a:r>
            <a:r>
              <a:rPr lang="en-US" sz="4000" b="1" i="0" baseline="0" dirty="0">
                <a:solidFill>
                  <a:srgbClr val="425C2A"/>
                </a:solidFill>
                <a:latin typeface="Calibri" charset="0"/>
                <a:ea typeface="Calibri" charset="0"/>
                <a:cs typeface="Calibri" charset="0"/>
              </a:rPr>
              <a:t> for Advancing Research</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b="1" i="0" baseline="0" dirty="0">
                <a:solidFill>
                  <a:srgbClr val="425C2A"/>
                </a:solidFill>
                <a:latin typeface="Calibri" charset="0"/>
                <a:ea typeface="Calibri" charset="0"/>
                <a:cs typeface="Calibri" charset="0"/>
              </a:rPr>
              <a:t>in Transportation Emissions, Energy, and Health</a:t>
            </a:r>
            <a:endParaRPr lang="en-US" sz="4000" b="1" i="0" dirty="0">
              <a:solidFill>
                <a:srgbClr val="425C2A"/>
              </a:solidFill>
              <a:latin typeface="Calibri" charset="0"/>
              <a:ea typeface="Calibri" charset="0"/>
              <a:cs typeface="Calibri" charset="0"/>
            </a:endParaRPr>
          </a:p>
        </p:txBody>
      </p:sp>
      <p:sp>
        <p:nvSpPr>
          <p:cNvPr id="9" name="TextBox 8"/>
          <p:cNvSpPr txBox="1"/>
          <p:nvPr userDrawn="1"/>
        </p:nvSpPr>
        <p:spPr>
          <a:xfrm>
            <a:off x="4296441" y="3852163"/>
            <a:ext cx="7158183" cy="584775"/>
          </a:xfrm>
          <a:prstGeom prst="rect">
            <a:avLst/>
          </a:prstGeom>
          <a:noFill/>
        </p:spPr>
        <p:txBody>
          <a:bodyPr wrap="square" rtlCol="0">
            <a:spAutoFit/>
          </a:bodyPr>
          <a:lstStyle/>
          <a:p>
            <a:r>
              <a:rPr lang="en-US" sz="3200" b="0" i="0" kern="1200" dirty="0">
                <a:solidFill>
                  <a:srgbClr val="5E734A"/>
                </a:solidFill>
                <a:effectLst/>
                <a:latin typeface="+mn-lt"/>
                <a:ea typeface="+mn-ea"/>
                <a:cs typeface="+mn-cs"/>
              </a:rPr>
              <a:t>A USDOT University Transportation Center</a:t>
            </a:r>
            <a:endParaRPr lang="en-US" sz="4000" dirty="0">
              <a:solidFill>
                <a:srgbClr val="5E734A"/>
              </a:solidFill>
            </a:endParaRPr>
          </a:p>
        </p:txBody>
      </p:sp>
      <p:cxnSp>
        <p:nvCxnSpPr>
          <p:cNvPr id="10" name="Straight Connector 9"/>
          <p:cNvCxnSpPr/>
          <p:nvPr userDrawn="1"/>
        </p:nvCxnSpPr>
        <p:spPr>
          <a:xfrm>
            <a:off x="3937766" y="1857192"/>
            <a:ext cx="0" cy="2698837"/>
          </a:xfrm>
          <a:prstGeom prst="line">
            <a:avLst/>
          </a:prstGeom>
          <a:ln w="57150" cmpd="sng">
            <a:solidFill>
              <a:srgbClr val="91AC2C"/>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5562664"/>
            <a:ext cx="12192000" cy="182811"/>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530" y="1592199"/>
            <a:ext cx="2835530" cy="2874076"/>
          </a:xfrm>
          <a:prstGeom prst="rect">
            <a:avLst/>
          </a:prstGeom>
        </p:spPr>
      </p:pic>
    </p:spTree>
    <p:extLst>
      <p:ext uri="{BB962C8B-B14F-4D97-AF65-F5344CB8AC3E}">
        <p14:creationId xmlns:p14="http://schemas.microsoft.com/office/powerpoint/2010/main" val="2763230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Right Triangle 11"/>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9" name="Rectangle 8"/>
          <p:cNvSpPr/>
          <p:nvPr userDrawn="1"/>
        </p:nvSpPr>
        <p:spPr>
          <a:xfrm>
            <a:off x="0" y="6841090"/>
            <a:ext cx="12192000" cy="56300"/>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ext uri="{BB962C8B-B14F-4D97-AF65-F5344CB8AC3E}">
        <p14:creationId xmlns:p14="http://schemas.microsoft.com/office/powerpoint/2010/main" val="3139607942"/>
      </p:ext>
    </p:extLst>
  </p:cSld>
  <p:clrMap bg1="lt1" tx1="dk1" bg2="lt2" tx2="dk2" accent1="accent1" accent2="accent2" accent3="accent3" accent4="accent4" accent5="accent5" accent6="accent6" hlink="hlink" folHlink="folHlink"/>
  <p:sldLayoutIdLst>
    <p:sldLayoutId id="2147483662"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H-Khreis@tti.tamu.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etheses.whiterose.ac.uk/19936/"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carteeh.org/"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776721" y="5718844"/>
            <a:ext cx="3415279" cy="1134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dirty="0">
              <a:solidFill>
                <a:schemeClr val="accent2">
                  <a:lumMod val="50000"/>
                </a:schemeClr>
              </a:solidFill>
              <a:latin typeface="+mn-lt"/>
            </a:endParaRPr>
          </a:p>
        </p:txBody>
      </p:sp>
      <p:sp>
        <p:nvSpPr>
          <p:cNvPr id="6" name="Rectangle 5"/>
          <p:cNvSpPr/>
          <p:nvPr/>
        </p:nvSpPr>
        <p:spPr>
          <a:xfrm>
            <a:off x="549326" y="6121505"/>
            <a:ext cx="2037417" cy="400110"/>
          </a:xfrm>
          <a:prstGeom prst="rect">
            <a:avLst/>
          </a:prstGeom>
        </p:spPr>
        <p:txBody>
          <a:bodyPr wrap="none">
            <a:spAutoFit/>
          </a:bodyPr>
          <a:lstStyle/>
          <a:p>
            <a:r>
              <a:rPr lang="en-US" sz="2000" b="1" dirty="0">
                <a:solidFill>
                  <a:srgbClr val="445436"/>
                </a:solidFill>
              </a:rPr>
              <a:t>www.carteeh.org</a:t>
            </a:r>
          </a:p>
        </p:txBody>
      </p:sp>
    </p:spTree>
    <p:extLst>
      <p:ext uri="{BB962C8B-B14F-4D97-AF65-F5344CB8AC3E}">
        <p14:creationId xmlns:p14="http://schemas.microsoft.com/office/powerpoint/2010/main" val="367138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85000" lnSpcReduction="20000"/>
          </a:bodyPr>
          <a:lstStyle/>
          <a:p>
            <a:r>
              <a:rPr lang="en-US" dirty="0"/>
              <a:t>Average-speed-emission functions were used to estimate each vehicle’s type emission rate</a:t>
            </a:r>
          </a:p>
          <a:p>
            <a:r>
              <a:rPr lang="en-US" dirty="0"/>
              <a:t>Vehicle emissions (g/km), for a certain pollutant and a vehicle type, are functions of average speed over a trip, where average speed was estimated from the traffic modeling step</a:t>
            </a:r>
          </a:p>
          <a:p>
            <a:pPr marL="0" indent="0" algn="ctr">
              <a:buNone/>
            </a:pPr>
            <a:r>
              <a:rPr lang="en-US" dirty="0"/>
              <a:t>E= f (𝑣 ̅)</a:t>
            </a:r>
          </a:p>
          <a:p>
            <a:r>
              <a:rPr lang="en-US" dirty="0"/>
              <a:t>The Computer Programme to Calculate Emissions from Road Transport (COPERT 4) was used o extract average-speed-emission functions</a:t>
            </a:r>
          </a:p>
          <a:p>
            <a:r>
              <a:rPr lang="en-US" dirty="0"/>
              <a:t>COPERT 4 is developed and coordinated by the European Commission's Joint Research Centre and the European Environment Agency</a:t>
            </a:r>
          </a:p>
          <a:p>
            <a:r>
              <a:rPr lang="en-US" dirty="0"/>
              <a:t>For each road link in the road network, the sum of vehicle emissions across all 167 vehicle classes was assigned to that specific road link for the 24 hours in the weekday and weekend </a:t>
            </a:r>
          </a:p>
          <a:p>
            <a:r>
              <a:rPr lang="en-US" dirty="0"/>
              <a:t>The average-speed-emission functions were only available for nitrogen oxides (NO</a:t>
            </a:r>
            <a:r>
              <a:rPr lang="en-US" baseline="-25000" dirty="0"/>
              <a:t>x</a:t>
            </a:r>
            <a:r>
              <a:rPr lang="en-US" dirty="0"/>
              <a:t>) and not NO</a:t>
            </a:r>
            <a:r>
              <a:rPr lang="en-US" baseline="-25000" dirty="0"/>
              <a:t>2</a:t>
            </a:r>
            <a:r>
              <a:rPr lang="en-US" dirty="0"/>
              <a:t>. Conversion to NO</a:t>
            </a:r>
            <a:r>
              <a:rPr lang="en-US" baseline="-25000" dirty="0"/>
              <a:t>2</a:t>
            </a:r>
            <a:r>
              <a:rPr lang="en-US" dirty="0"/>
              <a:t> was done at a later stage.</a:t>
            </a:r>
          </a:p>
          <a:p>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Emissions Modeling</a:t>
            </a:r>
          </a:p>
        </p:txBody>
      </p:sp>
    </p:spTree>
    <p:extLst>
      <p:ext uri="{BB962C8B-B14F-4D97-AF65-F5344CB8AC3E}">
        <p14:creationId xmlns:p14="http://schemas.microsoft.com/office/powerpoint/2010/main" val="138912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Emission Modeling </a:t>
            </a:r>
          </a:p>
        </p:txBody>
      </p:sp>
      <p:pic>
        <p:nvPicPr>
          <p:cNvPr id="6" name="Content Placeholder 4">
            <a:extLst>
              <a:ext uri="{FF2B5EF4-FFF2-40B4-BE49-F238E27FC236}">
                <a16:creationId xmlns:a16="http://schemas.microsoft.com/office/drawing/2014/main" id="{66102796-2370-465F-8D62-22E3A9CF64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8525" y="1225550"/>
            <a:ext cx="7854950"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904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92500"/>
          </a:bodyPr>
          <a:lstStyle/>
          <a:p>
            <a:r>
              <a:rPr lang="en-US" dirty="0"/>
              <a:t>The next step was to convert vehicle emission rates to ambient air pollution concentrations through modeling the atmospheric dispersion of emissions</a:t>
            </a:r>
          </a:p>
          <a:p>
            <a:r>
              <a:rPr lang="en-US" dirty="0"/>
              <a:t>A commercial atmospheric dispersion model called Atmospheric Dispersion Modelling System-Urban (ADMS-Urban) was used for that purpose </a:t>
            </a:r>
          </a:p>
          <a:p>
            <a:pPr lvl="1"/>
            <a:r>
              <a:rPr lang="en-US" dirty="0"/>
              <a:t>Gaussian plume model </a:t>
            </a:r>
          </a:p>
          <a:p>
            <a:pPr lvl="1"/>
            <a:r>
              <a:rPr lang="en-US" dirty="0"/>
              <a:t>Key inputs are source parameters, diurnal profiles of emissions, meteorological data, traffic emission rates, background air pollution concentrations from other sources and the output or receptor points at which air pollution levels would be estimates </a:t>
            </a:r>
          </a:p>
          <a:p>
            <a:pPr lvl="1"/>
            <a:r>
              <a:rPr lang="en-US" dirty="0"/>
              <a:t>Outputs can be generated through a variety of formats such as hourly, monthly or yearly air pollution concentrations. In this case, the model was used to estimate annual air pollution concentrations</a:t>
            </a: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Atmospheric Dispersion Modeling</a:t>
            </a:r>
          </a:p>
        </p:txBody>
      </p:sp>
    </p:spTree>
    <p:extLst>
      <p:ext uri="{BB962C8B-B14F-4D97-AF65-F5344CB8AC3E}">
        <p14:creationId xmlns:p14="http://schemas.microsoft.com/office/powerpoint/2010/main" val="2656308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0515600" cy="931207"/>
          </a:xfrm>
        </p:spPr>
        <p:txBody>
          <a:bodyPr/>
          <a:lstStyle/>
          <a:p>
            <a:r>
              <a:rPr lang="en-US" dirty="0"/>
              <a:t>Atmospheric Dispersion Modeling</a:t>
            </a:r>
          </a:p>
        </p:txBody>
      </p:sp>
      <p:pic>
        <p:nvPicPr>
          <p:cNvPr id="6" name="Picture 2">
            <a:extLst>
              <a:ext uri="{FF2B5EF4-FFF2-40B4-BE49-F238E27FC236}">
                <a16:creationId xmlns:a16="http://schemas.microsoft.com/office/drawing/2014/main" id="{6AE68E1E-716A-4EFD-AEC8-1C70DA655A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8987" y="1296988"/>
            <a:ext cx="807402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356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Atmospheric Dispersion Modeling Results </a:t>
            </a:r>
          </a:p>
        </p:txBody>
      </p:sp>
      <p:pic>
        <p:nvPicPr>
          <p:cNvPr id="6" name="Picture 3" descr="C:\Users\hkhreis\Desktop\Sin título.png">
            <a:extLst>
              <a:ext uri="{FF2B5EF4-FFF2-40B4-BE49-F238E27FC236}">
                <a16:creationId xmlns:a16="http://schemas.microsoft.com/office/drawing/2014/main" id="{46908F7B-DDCE-47B1-8155-8EFAED53B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848" y="1142374"/>
            <a:ext cx="8274304"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E678FC5-7FA3-4AA3-97CA-EB99B70281C9}"/>
              </a:ext>
            </a:extLst>
          </p:cNvPr>
          <p:cNvSpPr/>
          <p:nvPr/>
        </p:nvSpPr>
        <p:spPr>
          <a:xfrm>
            <a:off x="4991100" y="1347210"/>
            <a:ext cx="5151421" cy="369332"/>
          </a:xfrm>
          <a:prstGeom prst="rect">
            <a:avLst/>
          </a:prstGeom>
        </p:spPr>
        <p:txBody>
          <a:bodyPr wrap="square">
            <a:spAutoFit/>
          </a:bodyPr>
          <a:lstStyle/>
          <a:p>
            <a:pPr algn="ctr"/>
            <a:r>
              <a:rPr lang="en-US" b="1" dirty="0"/>
              <a:t>Annual NOx concentrations for 2009 in </a:t>
            </a:r>
            <a:r>
              <a:rPr lang="en-GB" b="1" dirty="0"/>
              <a:t>µg/m</a:t>
            </a:r>
            <a:r>
              <a:rPr lang="en-GB" b="1" baseline="30000" dirty="0"/>
              <a:t>3</a:t>
            </a:r>
            <a:r>
              <a:rPr lang="en-US" b="1" dirty="0"/>
              <a:t> </a:t>
            </a:r>
          </a:p>
        </p:txBody>
      </p:sp>
    </p:spTree>
    <p:extLst>
      <p:ext uri="{BB962C8B-B14F-4D97-AF65-F5344CB8AC3E}">
        <p14:creationId xmlns:p14="http://schemas.microsoft.com/office/powerpoint/2010/main" val="365336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101600" y="640081"/>
            <a:ext cx="3478466" cy="1341119"/>
          </a:xfrm>
        </p:spPr>
        <p:txBody>
          <a:bodyPr vert="horz" lIns="91440" tIns="45720" rIns="91440" bIns="45720" rtlCol="0" anchor="ctr">
            <a:normAutofit/>
          </a:bodyPr>
          <a:lstStyle/>
          <a:p>
            <a:r>
              <a:rPr lang="en-US" sz="3600" dirty="0">
                <a:solidFill>
                  <a:srgbClr val="2C2C2C"/>
                </a:solidFill>
              </a:rPr>
              <a:t>Exposure Assignment </a:t>
            </a:r>
          </a:p>
        </p:txBody>
      </p:sp>
      <p:sp>
        <p:nvSpPr>
          <p:cNvPr id="13"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FDB70B1E-D385-4F03-BA78-705E9697B31C}"/>
              </a:ext>
            </a:extLst>
          </p:cNvPr>
          <p:cNvPicPr>
            <a:picLocks noChangeAspect="1"/>
          </p:cNvPicPr>
          <p:nvPr/>
        </p:nvPicPr>
        <p:blipFill rotWithShape="1">
          <a:blip r:embed="rId3">
            <a:extLst>
              <a:ext uri="{28A0092B-C50C-407E-A947-70E740481C1C}">
                <a14:useLocalDpi xmlns:a14="http://schemas.microsoft.com/office/drawing/2010/main" val="0"/>
              </a:ext>
            </a:extLst>
          </a:blip>
          <a:srcRect t="5123"/>
          <a:stretch/>
        </p:blipFill>
        <p:spPr bwMode="auto">
          <a:xfrm>
            <a:off x="4062964" y="942538"/>
            <a:ext cx="7163222" cy="4808332"/>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C660050-8BEC-4C9B-AA0A-CFFA040EB431}"/>
              </a:ext>
            </a:extLst>
          </p:cNvPr>
          <p:cNvSpPr/>
          <p:nvPr/>
        </p:nvSpPr>
        <p:spPr>
          <a:xfrm>
            <a:off x="18383" y="2009073"/>
            <a:ext cx="3644899" cy="4524315"/>
          </a:xfrm>
          <a:prstGeom prst="rect">
            <a:avLst/>
          </a:prstGeom>
        </p:spPr>
        <p:txBody>
          <a:bodyPr wrap="square">
            <a:spAutoFit/>
          </a:bodyPr>
          <a:lstStyle/>
          <a:p>
            <a:pPr marL="285750" indent="-285750">
              <a:buFont typeface="Arial" panose="020B0604020202020204" pitchFamily="34" charset="0"/>
              <a:buChar char="•"/>
            </a:pPr>
            <a:r>
              <a:rPr lang="en-US" dirty="0"/>
              <a:t>NO</a:t>
            </a:r>
            <a:r>
              <a:rPr lang="en-US" baseline="-25000" dirty="0"/>
              <a:t>2</a:t>
            </a:r>
            <a:r>
              <a:rPr lang="en-US" dirty="0"/>
              <a:t> was generated by conversion of the NOx levels estimated from the atmospheric dispersion models using one average Bradford-specific NO</a:t>
            </a:r>
            <a:r>
              <a:rPr lang="en-US" baseline="-25000" dirty="0"/>
              <a:t>2</a:t>
            </a:r>
            <a:r>
              <a:rPr lang="en-US" dirty="0"/>
              <a:t>/NO</a:t>
            </a:r>
            <a:r>
              <a:rPr lang="en-US" baseline="-25000" dirty="0"/>
              <a:t>x</a:t>
            </a:r>
            <a:r>
              <a:rPr lang="en-US" dirty="0"/>
              <a:t> ratio</a:t>
            </a:r>
          </a:p>
          <a:p>
            <a:endParaRPr lang="en-US" dirty="0"/>
          </a:p>
          <a:p>
            <a:pPr marL="285750" indent="-285750">
              <a:buFont typeface="Arial" panose="020B0604020202020204" pitchFamily="34" charset="0"/>
              <a:buChar char="•"/>
            </a:pPr>
            <a:r>
              <a:rPr lang="en-US" dirty="0"/>
              <a:t>This ratio was calculated using data from 41 measurement sites across Bradford (Cyrys et al., 2012)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those sites, the NO</a:t>
            </a:r>
            <a:r>
              <a:rPr lang="en-US" baseline="-25000" dirty="0"/>
              <a:t>2</a:t>
            </a:r>
            <a:r>
              <a:rPr lang="en-US" dirty="0"/>
              <a:t>/NO</a:t>
            </a:r>
            <a:r>
              <a:rPr lang="en-US" baseline="-25000" dirty="0"/>
              <a:t>x</a:t>
            </a:r>
            <a:r>
              <a:rPr lang="en-US" dirty="0"/>
              <a:t> ratio ranged from 0.39 to 0.75 with a calculated average of 0.60. The average value was used for the conversion</a:t>
            </a:r>
          </a:p>
        </p:txBody>
      </p:sp>
    </p:spTree>
    <p:extLst>
      <p:ext uri="{BB962C8B-B14F-4D97-AF65-F5344CB8AC3E}">
        <p14:creationId xmlns:p14="http://schemas.microsoft.com/office/powerpoint/2010/main" val="2067430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The exposure-response functions (ERF) were sourced from a meta-analysis which quantified the association between multiple traffic-related air pollutants, including NO</a:t>
            </a:r>
            <a:r>
              <a:rPr lang="en-US" baseline="-25000" dirty="0"/>
              <a:t>2</a:t>
            </a:r>
            <a:r>
              <a:rPr lang="en-US" dirty="0"/>
              <a:t>, and the subsequent onset of asthma in children aged birth to 18 years old (Khreis et al., 2017)</a:t>
            </a:r>
          </a:p>
          <a:p>
            <a:r>
              <a:rPr lang="en-US" dirty="0"/>
              <a:t>As discussed in lecture #39, sourcing ERF from meta-analyses is preferable in the absence of local ERFs</a:t>
            </a:r>
          </a:p>
          <a:p>
            <a:r>
              <a:rPr lang="en-US" dirty="0"/>
              <a:t>Khreis et al. (2017) found that for every 4 </a:t>
            </a:r>
            <a:r>
              <a:rPr lang="el-GR" dirty="0"/>
              <a:t>μ</a:t>
            </a:r>
            <a:r>
              <a:rPr lang="en-US" dirty="0"/>
              <a:t>g/m</a:t>
            </a:r>
            <a:r>
              <a:rPr lang="en-US" baseline="30000" dirty="0"/>
              <a:t>3</a:t>
            </a:r>
            <a:r>
              <a:rPr lang="en-US" dirty="0"/>
              <a:t> increase in NO</a:t>
            </a:r>
            <a:r>
              <a:rPr lang="en-US" baseline="-25000" dirty="0"/>
              <a:t>2</a:t>
            </a:r>
            <a:r>
              <a:rPr lang="en-US" dirty="0"/>
              <a:t> exposure, the risk of children developing asthma increases by 5% and this increase is statistically significant and robust to multiple sensitivity analyses </a:t>
            </a:r>
          </a:p>
          <a:p>
            <a:endParaRPr lang="en-US" dirty="0"/>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Exposure-Response Assessment </a:t>
            </a:r>
          </a:p>
        </p:txBody>
      </p:sp>
    </p:spTree>
    <p:extLst>
      <p:ext uri="{BB962C8B-B14F-4D97-AF65-F5344CB8AC3E}">
        <p14:creationId xmlns:p14="http://schemas.microsoft.com/office/powerpoint/2010/main" val="289664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Exposure-Response Assessment </a:t>
            </a:r>
          </a:p>
        </p:txBody>
      </p:sp>
      <p:pic>
        <p:nvPicPr>
          <p:cNvPr id="6" name="Picture 5">
            <a:extLst>
              <a:ext uri="{FF2B5EF4-FFF2-40B4-BE49-F238E27FC236}">
                <a16:creationId xmlns:a16="http://schemas.microsoft.com/office/drawing/2014/main" id="{024A992F-4E8C-4FD8-851A-66A3BFD6BBD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42163" y="1343817"/>
            <a:ext cx="9307673" cy="4351338"/>
          </a:xfrm>
          <a:prstGeom prst="rect">
            <a:avLst/>
          </a:prstGeom>
        </p:spPr>
      </p:pic>
      <p:sp>
        <p:nvSpPr>
          <p:cNvPr id="7" name="Rectangle 6">
            <a:extLst>
              <a:ext uri="{FF2B5EF4-FFF2-40B4-BE49-F238E27FC236}">
                <a16:creationId xmlns:a16="http://schemas.microsoft.com/office/drawing/2014/main" id="{E213F108-17DC-4D06-9B8E-D0DEBB7870C0}"/>
              </a:ext>
            </a:extLst>
          </p:cNvPr>
          <p:cNvSpPr/>
          <p:nvPr/>
        </p:nvSpPr>
        <p:spPr>
          <a:xfrm>
            <a:off x="884510" y="5998390"/>
            <a:ext cx="10422978" cy="646331"/>
          </a:xfrm>
          <a:prstGeom prst="rect">
            <a:avLst/>
          </a:prstGeom>
        </p:spPr>
        <p:txBody>
          <a:bodyPr wrap="square">
            <a:spAutoFit/>
          </a:bodyPr>
          <a:lstStyle/>
          <a:p>
            <a:pPr algn="ctr"/>
            <a:r>
              <a:rPr lang="en-US" b="1" dirty="0"/>
              <a:t>NO</a:t>
            </a:r>
            <a:r>
              <a:rPr lang="en-US" b="1" baseline="-25000" dirty="0"/>
              <a:t>2</a:t>
            </a:r>
            <a:r>
              <a:rPr lang="en-US" b="1" dirty="0"/>
              <a:t> random-effects meta-analyses. Individual and summary random-effects estimates for associations between NO</a:t>
            </a:r>
            <a:r>
              <a:rPr lang="en-US" b="1" baseline="-25000" dirty="0"/>
              <a:t>2</a:t>
            </a:r>
            <a:r>
              <a:rPr lang="en-US" b="1" dirty="0"/>
              <a:t> per 4 </a:t>
            </a:r>
            <a:r>
              <a:rPr lang="el-GR" b="1" dirty="0"/>
              <a:t>μ</a:t>
            </a:r>
            <a:r>
              <a:rPr lang="en-US" b="1" dirty="0"/>
              <a:t>g/m</a:t>
            </a:r>
            <a:r>
              <a:rPr lang="en-US" b="1" baseline="30000" dirty="0"/>
              <a:t>3</a:t>
            </a:r>
            <a:r>
              <a:rPr lang="en-US" b="1" dirty="0"/>
              <a:t> and asthma at any age. Source: Khreis et al. (2017)</a:t>
            </a:r>
          </a:p>
        </p:txBody>
      </p:sp>
      <p:sp>
        <p:nvSpPr>
          <p:cNvPr id="8" name="Rectangle 7">
            <a:extLst>
              <a:ext uri="{FF2B5EF4-FFF2-40B4-BE49-F238E27FC236}">
                <a16:creationId xmlns:a16="http://schemas.microsoft.com/office/drawing/2014/main" id="{DAF50E2F-52A8-4CBB-9CB6-2440C8223288}"/>
              </a:ext>
            </a:extLst>
          </p:cNvPr>
          <p:cNvSpPr/>
          <p:nvPr/>
        </p:nvSpPr>
        <p:spPr>
          <a:xfrm>
            <a:off x="6882063" y="5077325"/>
            <a:ext cx="998621" cy="2767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44B7219-981B-4170-B4F5-F8AAFBDD5D7D}"/>
              </a:ext>
            </a:extLst>
          </p:cNvPr>
          <p:cNvSpPr txBox="1"/>
          <p:nvPr/>
        </p:nvSpPr>
        <p:spPr>
          <a:xfrm>
            <a:off x="5096377" y="5622680"/>
            <a:ext cx="4559968" cy="369332"/>
          </a:xfrm>
          <a:prstGeom prst="rect">
            <a:avLst/>
          </a:prstGeom>
          <a:noFill/>
        </p:spPr>
        <p:txBody>
          <a:bodyPr wrap="square" rtlCol="0">
            <a:spAutoFit/>
          </a:bodyPr>
          <a:lstStyle/>
          <a:p>
            <a:pPr algn="ctr"/>
            <a:r>
              <a:rPr lang="en-US" dirty="0">
                <a:solidFill>
                  <a:srgbClr val="FF0000"/>
                </a:solidFill>
              </a:rPr>
              <a:t>Exposure-response function/ risk estimate </a:t>
            </a:r>
          </a:p>
        </p:txBody>
      </p:sp>
      <p:cxnSp>
        <p:nvCxnSpPr>
          <p:cNvPr id="10" name="Straight Arrow Connector 9">
            <a:extLst>
              <a:ext uri="{FF2B5EF4-FFF2-40B4-BE49-F238E27FC236}">
                <a16:creationId xmlns:a16="http://schemas.microsoft.com/office/drawing/2014/main" id="{1E54DB88-9462-4E07-9232-E282779C4283}"/>
              </a:ext>
            </a:extLst>
          </p:cNvPr>
          <p:cNvCxnSpPr>
            <a:cxnSpLocks/>
            <a:stCxn id="9" idx="0"/>
          </p:cNvCxnSpPr>
          <p:nvPr/>
        </p:nvCxnSpPr>
        <p:spPr>
          <a:xfrm flipV="1">
            <a:off x="7376361" y="5364002"/>
            <a:ext cx="5012" cy="3657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52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Baseline Health Data </a:t>
            </a:r>
          </a:p>
        </p:txBody>
      </p:sp>
      <p:pic>
        <p:nvPicPr>
          <p:cNvPr id="6" name="Picture 6">
            <a:extLst>
              <a:ext uri="{FF2B5EF4-FFF2-40B4-BE49-F238E27FC236}">
                <a16:creationId xmlns:a16="http://schemas.microsoft.com/office/drawing/2014/main" id="{A8995056-52B8-4455-BF6F-2EFB85A3CC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0187" y="1282671"/>
            <a:ext cx="6651625"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100A2B9E-24BD-43AA-997A-8CC4B6B28D78}"/>
              </a:ext>
            </a:extLst>
          </p:cNvPr>
          <p:cNvSpPr>
            <a:spLocks noChangeArrowheads="1"/>
          </p:cNvSpPr>
          <p:nvPr/>
        </p:nvSpPr>
        <p:spPr bwMode="auto">
          <a:xfrm>
            <a:off x="1624805" y="3190875"/>
            <a:ext cx="894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2000" b="1" dirty="0">
                <a:solidFill>
                  <a:srgbClr val="FF0000"/>
                </a:solidFill>
              </a:rPr>
              <a:t>136.6 asthma cases per 10,000 person-years, by the age of 18 years</a:t>
            </a:r>
          </a:p>
        </p:txBody>
      </p:sp>
    </p:spTree>
    <p:extLst>
      <p:ext uri="{BB962C8B-B14F-4D97-AF65-F5344CB8AC3E}">
        <p14:creationId xmlns:p14="http://schemas.microsoft.com/office/powerpoint/2010/main" val="294807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pPr>
              <a:defRPr/>
            </a:pPr>
            <a:r>
              <a:rPr lang="en-GB" altLang="en-US" dirty="0">
                <a:ea typeface="ＭＳ Ｐゴシック" panose="020B0600070205080204" pitchFamily="34" charset="-128"/>
              </a:rPr>
              <a:t>Standard methods explained in lecture #39</a:t>
            </a:r>
          </a:p>
          <a:p>
            <a:pPr>
              <a:defRPr/>
            </a:pPr>
            <a:r>
              <a:rPr lang="en-GB" altLang="en-US" dirty="0">
                <a:ea typeface="ＭＳ Ｐゴシック" panose="020B0600070205080204" pitchFamily="34" charset="-128"/>
              </a:rPr>
              <a:t>1,528 output areas which census data was available for -- childhood population (birth – 18 years old) extracted -- 132,819 kids</a:t>
            </a:r>
          </a:p>
          <a:p>
            <a:pPr>
              <a:defRPr/>
            </a:pPr>
            <a:r>
              <a:rPr lang="en-GB" altLang="en-US" dirty="0">
                <a:ea typeface="ＭＳ Ｐゴシック" panose="020B0600070205080204" pitchFamily="34" charset="-128"/>
              </a:rPr>
              <a:t>Asthma incidence rate from the literature</a:t>
            </a:r>
          </a:p>
          <a:p>
            <a:pPr>
              <a:defRPr/>
            </a:pPr>
            <a:r>
              <a:rPr lang="en-GB" altLang="en-US" dirty="0">
                <a:ea typeface="ＭＳ Ｐゴシック" panose="020B0600070205080204" pitchFamily="34" charset="-128"/>
              </a:rPr>
              <a:t>Expected asthma cases due to all causes = </a:t>
            </a:r>
          </a:p>
          <a:p>
            <a:pPr marL="0" indent="0">
              <a:buNone/>
              <a:defRPr/>
            </a:pPr>
            <a:r>
              <a:rPr lang="en-GB" altLang="en-US" dirty="0">
                <a:ea typeface="ＭＳ Ｐゴシック" panose="020B0600070205080204" pitchFamily="34" charset="-128"/>
              </a:rPr>
              <a:t>     childhood population * childhood asthma incidence rate</a:t>
            </a:r>
          </a:p>
          <a:p>
            <a:pPr>
              <a:defRPr/>
            </a:pPr>
            <a:r>
              <a:rPr lang="en-GB" altLang="en-US" dirty="0">
                <a:ea typeface="ＭＳ Ｐゴシック" panose="020B0600070205080204" pitchFamily="34" charset="-128"/>
              </a:rPr>
              <a:t>Risk estimate </a:t>
            </a:r>
            <a:r>
              <a:rPr lang="en-GB" altLang="en-US" baseline="-25000" dirty="0">
                <a:ea typeface="ＭＳ Ｐゴシック" panose="020B0600070205080204" pitchFamily="34" charset="-128"/>
              </a:rPr>
              <a:t>exposure difference </a:t>
            </a:r>
            <a:r>
              <a:rPr lang="en-GB" altLang="en-US" dirty="0">
                <a:ea typeface="ＭＳ Ｐゴシック" panose="020B0600070205080204" pitchFamily="34" charset="-128"/>
              </a:rPr>
              <a:t>=</a:t>
            </a:r>
          </a:p>
          <a:p>
            <a:pPr marL="0" indent="0">
              <a:buNone/>
              <a:defRPr/>
            </a:pPr>
            <a:r>
              <a:rPr lang="en-GB" altLang="en-US" dirty="0">
                <a:ea typeface="ＭＳ Ｐゴシック" panose="020B0600070205080204" pitchFamily="34" charset="-128"/>
              </a:rPr>
              <a:t>    Exp(((Ln(risk estimate/exposure</a:t>
            </a:r>
            <a:r>
              <a:rPr lang="en-GB" altLang="en-US" baseline="-25000" dirty="0">
                <a:ea typeface="ＭＳ Ｐゴシック" panose="020B0600070205080204" pitchFamily="34" charset="-128"/>
              </a:rPr>
              <a:t>current</a:t>
            </a:r>
            <a:r>
              <a:rPr lang="en-GB" altLang="en-US" dirty="0">
                <a:ea typeface="ＭＳ Ｐゴシック" panose="020B0600070205080204" pitchFamily="34" charset="-128"/>
              </a:rPr>
              <a:t>) * (exposure</a:t>
            </a:r>
            <a:r>
              <a:rPr lang="en-GB" altLang="en-US" baseline="-25000" dirty="0">
                <a:ea typeface="ＭＳ Ｐゴシック" panose="020B0600070205080204" pitchFamily="34" charset="-128"/>
              </a:rPr>
              <a:t>difference</a:t>
            </a:r>
            <a:r>
              <a:rPr lang="en-GB" altLang="en-US" dirty="0">
                <a:ea typeface="ＭＳ Ｐゴシック" panose="020B0600070205080204" pitchFamily="34" charset="-128"/>
              </a:rPr>
              <a:t>)</a:t>
            </a:r>
          </a:p>
          <a:p>
            <a:endParaRPr lang="en-US" b="1" dirty="0">
              <a:solidFill>
                <a:srgbClr val="FF0000"/>
              </a:solidFill>
            </a:endParaRP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Health Impacts Modeling </a:t>
            </a:r>
          </a:p>
        </p:txBody>
      </p:sp>
    </p:spTree>
    <p:extLst>
      <p:ext uri="{BB962C8B-B14F-4D97-AF65-F5344CB8AC3E}">
        <p14:creationId xmlns:p14="http://schemas.microsoft.com/office/powerpoint/2010/main" val="2296434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7" name="TextBox 6">
            <a:extLst>
              <a:ext uri="{FF2B5EF4-FFF2-40B4-BE49-F238E27FC236}">
                <a16:creationId xmlns:a16="http://schemas.microsoft.com/office/drawing/2014/main" id="{5E5B6D5D-5836-487B-869C-1F1BA08F3CB0}"/>
              </a:ext>
            </a:extLst>
          </p:cNvPr>
          <p:cNvSpPr txBox="1"/>
          <p:nvPr/>
        </p:nvSpPr>
        <p:spPr>
          <a:xfrm>
            <a:off x="946639" y="2459504"/>
            <a:ext cx="10298723" cy="1938992"/>
          </a:xfrm>
          <a:prstGeom prst="rect">
            <a:avLst/>
          </a:prstGeom>
          <a:noFill/>
        </p:spPr>
        <p:txBody>
          <a:bodyPr wrap="square" rtlCol="0">
            <a:spAutoFit/>
          </a:bodyPr>
          <a:lstStyle/>
          <a:p>
            <a:pPr algn="ctr"/>
            <a:r>
              <a:rPr lang="en-US" sz="2400" b="1" dirty="0"/>
              <a:t>Haneen Khreis</a:t>
            </a:r>
          </a:p>
          <a:p>
            <a:pPr algn="ctr"/>
            <a:r>
              <a:rPr lang="en-US" sz="2400" b="1" dirty="0"/>
              <a:t>Texas A&amp;M Transportation Institute</a:t>
            </a:r>
          </a:p>
          <a:p>
            <a:pPr algn="ctr"/>
            <a:r>
              <a:rPr lang="en-US" sz="2400" b="1" dirty="0">
                <a:hlinkClick r:id="rId3"/>
              </a:rPr>
              <a:t>H-Khreis@tti.tamu.edu</a:t>
            </a:r>
            <a:r>
              <a:rPr lang="en-US" sz="2400" b="1" dirty="0"/>
              <a:t>, (979) 317-2799 x42799</a:t>
            </a:r>
          </a:p>
          <a:p>
            <a:pPr algn="ctr"/>
            <a:r>
              <a:rPr lang="en-US" sz="2400" b="1" dirty="0"/>
              <a:t>The author declares that there is no conflict of interest</a:t>
            </a:r>
          </a:p>
          <a:p>
            <a:pPr algn="ctr"/>
            <a:r>
              <a:rPr lang="en-US" sz="2400" b="1" dirty="0"/>
              <a:t>Lecture Track(s): HT/TT/PPT</a:t>
            </a:r>
          </a:p>
        </p:txBody>
      </p:sp>
      <p:sp>
        <p:nvSpPr>
          <p:cNvPr id="9" name="Title 2">
            <a:extLst>
              <a:ext uri="{FF2B5EF4-FFF2-40B4-BE49-F238E27FC236}">
                <a16:creationId xmlns:a16="http://schemas.microsoft.com/office/drawing/2014/main" id="{AFC56A66-A384-4C04-8D79-F4EFB1F81805}"/>
              </a:ext>
            </a:extLst>
          </p:cNvPr>
          <p:cNvSpPr txBox="1">
            <a:spLocks/>
          </p:cNvSpPr>
          <p:nvPr/>
        </p:nvSpPr>
        <p:spPr>
          <a:xfrm>
            <a:off x="203200" y="154723"/>
            <a:ext cx="11988800" cy="9312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4000" dirty="0"/>
              <a:t>Lecture #40: Undertaking Health Impact and Burden of Disease Assessment of Traffic-Related Air Pollution—Part 2</a:t>
            </a:r>
          </a:p>
        </p:txBody>
      </p:sp>
    </p:spTree>
    <p:extLst>
      <p:ext uri="{BB962C8B-B14F-4D97-AF65-F5344CB8AC3E}">
        <p14:creationId xmlns:p14="http://schemas.microsoft.com/office/powerpoint/2010/main" val="2871127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pPr marL="342900" lvl="0" indent="-342900" defTabSz="457200" eaLnBrk="0" fontAlgn="base" hangingPunct="0">
              <a:lnSpc>
                <a:spcPct val="100000"/>
              </a:lnSpc>
              <a:spcBef>
                <a:spcPct val="20000"/>
              </a:spcBef>
              <a:spcAft>
                <a:spcPct val="0"/>
              </a:spcAft>
              <a:buClrTx/>
              <a:defRPr/>
            </a:pPr>
            <a:r>
              <a:rPr lang="en-GB" altLang="en-US" dirty="0">
                <a:solidFill>
                  <a:prstClr val="black"/>
                </a:solidFill>
                <a:ea typeface="ＭＳ Ｐゴシック" panose="020B0600070205080204" pitchFamily="34" charset="-128"/>
              </a:rPr>
              <a:t>The population attributable fraction (PAF) -- the proportional reduction in morbidity that would occur if exposure to air pollution was reduced or to an alternative ideal exposure scenario (zero)</a:t>
            </a:r>
          </a:p>
          <a:p>
            <a:pPr marL="342900" lvl="0" indent="-342900" defTabSz="457200" eaLnBrk="0" fontAlgn="base" hangingPunct="0">
              <a:lnSpc>
                <a:spcPct val="100000"/>
              </a:lnSpc>
              <a:spcBef>
                <a:spcPct val="20000"/>
              </a:spcBef>
              <a:spcAft>
                <a:spcPct val="0"/>
              </a:spcAft>
              <a:buClrTx/>
              <a:defRPr/>
            </a:pPr>
            <a:r>
              <a:rPr lang="en-GB" altLang="en-US" dirty="0">
                <a:solidFill>
                  <a:prstClr val="black"/>
                </a:solidFill>
                <a:ea typeface="ＭＳ Ｐゴシック" panose="020B0600070205080204" pitchFamily="34" charset="-128"/>
              </a:rPr>
              <a:t>PAF = (Risk estimate</a:t>
            </a:r>
            <a:r>
              <a:rPr lang="en-GB" altLang="en-US" baseline="-25000" dirty="0">
                <a:solidFill>
                  <a:prstClr val="black"/>
                </a:solidFill>
                <a:ea typeface="ＭＳ Ｐゴシック" panose="020B0600070205080204" pitchFamily="34" charset="-128"/>
              </a:rPr>
              <a:t>exposure difference </a:t>
            </a:r>
            <a:r>
              <a:rPr lang="en-GB" altLang="en-US" dirty="0">
                <a:solidFill>
                  <a:prstClr val="black"/>
                </a:solidFill>
                <a:ea typeface="ＭＳ Ｐゴシック" panose="020B0600070205080204" pitchFamily="34" charset="-128"/>
              </a:rPr>
              <a:t>-1)/Risk estimate</a:t>
            </a:r>
            <a:r>
              <a:rPr lang="en-GB" altLang="en-US" baseline="-25000" dirty="0">
                <a:solidFill>
                  <a:prstClr val="black"/>
                </a:solidFill>
                <a:ea typeface="ＭＳ Ｐゴシック" panose="020B0600070205080204" pitchFamily="34" charset="-128"/>
              </a:rPr>
              <a:t>exposure difference</a:t>
            </a:r>
          </a:p>
          <a:p>
            <a:pPr marL="342900" lvl="0" indent="-342900" defTabSz="457200" eaLnBrk="0" fontAlgn="base" hangingPunct="0">
              <a:lnSpc>
                <a:spcPct val="100000"/>
              </a:lnSpc>
              <a:spcBef>
                <a:spcPct val="20000"/>
              </a:spcBef>
              <a:spcAft>
                <a:spcPct val="0"/>
              </a:spcAft>
              <a:buClrTx/>
              <a:defRPr/>
            </a:pPr>
            <a:r>
              <a:rPr lang="en-GB" altLang="en-US" dirty="0">
                <a:solidFill>
                  <a:prstClr val="black"/>
                </a:solidFill>
                <a:ea typeface="ＭＳ Ｐゴシック" panose="020B0600070205080204" pitchFamily="34" charset="-128"/>
              </a:rPr>
              <a:t>Attributable number of cases = PAF*expected asthma cases due to all causes</a:t>
            </a:r>
          </a:p>
          <a:p>
            <a:pPr marL="342900" lvl="0" indent="-342900" defTabSz="457200" eaLnBrk="0" fontAlgn="base" hangingPunct="0">
              <a:lnSpc>
                <a:spcPct val="100000"/>
              </a:lnSpc>
              <a:spcBef>
                <a:spcPct val="20000"/>
              </a:spcBef>
              <a:spcAft>
                <a:spcPct val="0"/>
              </a:spcAft>
              <a:buClrTx/>
              <a:defRPr/>
            </a:pPr>
            <a:r>
              <a:rPr lang="en-GB" altLang="en-US" dirty="0">
                <a:solidFill>
                  <a:prstClr val="black"/>
                </a:solidFill>
                <a:ea typeface="ＭＳ Ｐゴシック" panose="020B0600070205080204" pitchFamily="34" charset="-128"/>
              </a:rPr>
              <a:t>Sum-up all attributable number of cases across all census tracts</a:t>
            </a:r>
            <a:endParaRPr lang="en-US" b="1" dirty="0">
              <a:solidFill>
                <a:srgbClr val="FF0000"/>
              </a:solidFill>
            </a:endParaRP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Health Impacts Modeling </a:t>
            </a:r>
          </a:p>
        </p:txBody>
      </p:sp>
    </p:spTree>
    <p:extLst>
      <p:ext uri="{BB962C8B-B14F-4D97-AF65-F5344CB8AC3E}">
        <p14:creationId xmlns:p14="http://schemas.microsoft.com/office/powerpoint/2010/main" val="2817363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400" dirty="0"/>
              <a:t>Number and percentage of incident childhood asthma cases estimated with specific contribution of traffic to that burden </a:t>
            </a:r>
          </a:p>
          <a:p>
            <a:r>
              <a:rPr lang="en-US" sz="2400" dirty="0"/>
              <a:t>Likely underestimated because the atmospheric dispersion modeling estimates are underestimated by over 31% at traffic sites (Khreis et al., 2018b) </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Results and Discussion</a:t>
            </a:r>
          </a:p>
        </p:txBody>
      </p:sp>
      <p:graphicFrame>
        <p:nvGraphicFramePr>
          <p:cNvPr id="5" name="Table 5">
            <a:extLst>
              <a:ext uri="{FF2B5EF4-FFF2-40B4-BE49-F238E27FC236}">
                <a16:creationId xmlns:a16="http://schemas.microsoft.com/office/drawing/2014/main" id="{CE34704A-4EC7-4257-976D-701AD75CBA2B}"/>
              </a:ext>
            </a:extLst>
          </p:cNvPr>
          <p:cNvGraphicFramePr>
            <a:graphicFrameLocks noGrp="1"/>
          </p:cNvGraphicFramePr>
          <p:nvPr>
            <p:extLst>
              <p:ext uri="{D42A27DB-BD31-4B8C-83A1-F6EECF244321}">
                <p14:modId xmlns:p14="http://schemas.microsoft.com/office/powerpoint/2010/main" val="1843429094"/>
              </p:ext>
            </p:extLst>
          </p:nvPr>
        </p:nvGraphicFramePr>
        <p:xfrm>
          <a:off x="417369" y="3176269"/>
          <a:ext cx="11357262" cy="3180080"/>
        </p:xfrm>
        <a:graphic>
          <a:graphicData uri="http://schemas.openxmlformats.org/drawingml/2006/table">
            <a:tbl>
              <a:tblPr firstRow="1" bandRow="1">
                <a:tableStyleId>{5C22544A-7EE6-4342-B048-85BDC9FD1C3A}</a:tableStyleId>
              </a:tblPr>
              <a:tblGrid>
                <a:gridCol w="1892877">
                  <a:extLst>
                    <a:ext uri="{9D8B030D-6E8A-4147-A177-3AD203B41FA5}">
                      <a16:colId xmlns:a16="http://schemas.microsoft.com/office/drawing/2014/main" val="606409678"/>
                    </a:ext>
                  </a:extLst>
                </a:gridCol>
                <a:gridCol w="1892877">
                  <a:extLst>
                    <a:ext uri="{9D8B030D-6E8A-4147-A177-3AD203B41FA5}">
                      <a16:colId xmlns:a16="http://schemas.microsoft.com/office/drawing/2014/main" val="1599013620"/>
                    </a:ext>
                  </a:extLst>
                </a:gridCol>
                <a:gridCol w="1892877">
                  <a:extLst>
                    <a:ext uri="{9D8B030D-6E8A-4147-A177-3AD203B41FA5}">
                      <a16:colId xmlns:a16="http://schemas.microsoft.com/office/drawing/2014/main" val="2672849208"/>
                    </a:ext>
                  </a:extLst>
                </a:gridCol>
                <a:gridCol w="1892877">
                  <a:extLst>
                    <a:ext uri="{9D8B030D-6E8A-4147-A177-3AD203B41FA5}">
                      <a16:colId xmlns:a16="http://schemas.microsoft.com/office/drawing/2014/main" val="2234783282"/>
                    </a:ext>
                  </a:extLst>
                </a:gridCol>
                <a:gridCol w="1892877">
                  <a:extLst>
                    <a:ext uri="{9D8B030D-6E8A-4147-A177-3AD203B41FA5}">
                      <a16:colId xmlns:a16="http://schemas.microsoft.com/office/drawing/2014/main" val="1072347506"/>
                    </a:ext>
                  </a:extLst>
                </a:gridCol>
                <a:gridCol w="1892877">
                  <a:extLst>
                    <a:ext uri="{9D8B030D-6E8A-4147-A177-3AD203B41FA5}">
                      <a16:colId xmlns:a16="http://schemas.microsoft.com/office/drawing/2014/main" val="844965483"/>
                    </a:ext>
                  </a:extLst>
                </a:gridCol>
              </a:tblGrid>
              <a:tr h="370840">
                <a:tc gridSpan="6">
                  <a:txBody>
                    <a:bodyPr/>
                    <a:lstStyle/>
                    <a:p>
                      <a:pPr algn="ctr"/>
                      <a:r>
                        <a:rPr lang="en-US" sz="1600" dirty="0">
                          <a:latin typeface="+mn-lt"/>
                        </a:rPr>
                        <a:t>Estimated Annual Attributable Asthma Cases in Bradford using the COPERT-based Dispersion Models (baseline asthma incidence = 137 per 10,000 person-year, baseline asthma incident cases = 1827)</a:t>
                      </a:r>
                    </a:p>
                  </a:txBody>
                  <a:tcPr anchor="ctr">
                    <a:solidFill>
                      <a:schemeClr val="accent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565661"/>
                  </a:ext>
                </a:extLst>
              </a:tr>
              <a:tr h="370840">
                <a:tc>
                  <a:txBody>
                    <a:bodyPr/>
                    <a:lstStyle/>
                    <a:p>
                      <a:pPr marL="0" marR="0" algn="ctr" fontAlgn="ctr">
                        <a:lnSpc>
                          <a:spcPct val="150000"/>
                        </a:lnSpc>
                        <a:spcBef>
                          <a:spcPts val="0"/>
                        </a:spcBef>
                        <a:spcAft>
                          <a:spcPts val="0"/>
                        </a:spcAft>
                      </a:pPr>
                      <a:r>
                        <a:rPr lang="en-GB" sz="1400" kern="1200" dirty="0">
                          <a:effectLst/>
                          <a:latin typeface="+mn-lt"/>
                        </a:rPr>
                        <a:t>Pollutant</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Attributable cases</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Attributable cases lower 95% CI</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Attributable cases upper 95% CI</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Percentage of all cases</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Attributable cases to traffic </a:t>
                      </a:r>
                      <a:endParaRPr lang="en-US" sz="14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887435882"/>
                  </a:ext>
                </a:extLst>
              </a:tr>
              <a:tr h="370840">
                <a:tc>
                  <a:txBody>
                    <a:bodyPr/>
                    <a:lstStyle/>
                    <a:p>
                      <a:pPr marL="0" marR="0" algn="ctr" fontAlgn="ctr">
                        <a:lnSpc>
                          <a:spcPct val="150000"/>
                        </a:lnSpc>
                        <a:spcBef>
                          <a:spcPts val="0"/>
                        </a:spcBef>
                        <a:spcAft>
                          <a:spcPts val="0"/>
                        </a:spcAft>
                      </a:pPr>
                      <a:r>
                        <a:rPr lang="en-GB" sz="1400" kern="1200" dirty="0">
                          <a:effectLst/>
                          <a:latin typeface="+mn-lt"/>
                        </a:rPr>
                        <a:t>NO</a:t>
                      </a:r>
                      <a:r>
                        <a:rPr lang="en-GB" sz="1400" kern="1200" baseline="-25000" dirty="0">
                          <a:effectLst/>
                          <a:latin typeface="+mn-lt"/>
                        </a:rPr>
                        <a:t>2</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321</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139</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428</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18%</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kern="1200" dirty="0">
                          <a:effectLst/>
                          <a:latin typeface="+mn-lt"/>
                        </a:rPr>
                        <a:t>62 (3%)</a:t>
                      </a:r>
                      <a:endParaRPr lang="en-US" sz="14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11449683"/>
                  </a:ext>
                </a:extLst>
              </a:tr>
              <a:tr h="185420">
                <a:tc gridSpan="6">
                  <a:txBody>
                    <a:bodyPr/>
                    <a:lstStyle/>
                    <a:p>
                      <a:pPr algn="ctr"/>
                      <a:r>
                        <a:rPr lang="en-US" sz="1600" b="1" kern="1200" dirty="0">
                          <a:solidFill>
                            <a:schemeClr val="lt1"/>
                          </a:solidFill>
                          <a:latin typeface="+mn-lt"/>
                          <a:ea typeface="+mn-ea"/>
                          <a:cs typeface="+mn-cs"/>
                        </a:rPr>
                        <a:t>Estimated Annual Attributable Asthma Cases in Bradford using the COPERT-based Dispersion Models (baseline asthma incidence = 137 per 10,000 person-year, baseline asthma incident cases = 1827) complemented by minor road and cold start concentrations</a:t>
                      </a:r>
                    </a:p>
                  </a:txBody>
                  <a:tcPr anchor="ctr">
                    <a:solidFill>
                      <a:schemeClr val="accent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35982891"/>
                  </a:ext>
                </a:extLst>
              </a:tr>
              <a:tr h="185420">
                <a:tc>
                  <a:txBody>
                    <a:bodyPr/>
                    <a:lstStyle/>
                    <a:p>
                      <a:pPr marL="0" marR="0" algn="ctr" fontAlgn="ctr">
                        <a:lnSpc>
                          <a:spcPct val="150000"/>
                        </a:lnSpc>
                        <a:spcBef>
                          <a:spcPts val="0"/>
                        </a:spcBef>
                        <a:spcAft>
                          <a:spcPts val="0"/>
                        </a:spcAft>
                      </a:pPr>
                      <a:r>
                        <a:rPr lang="en-GB" sz="1400" b="0" kern="1200" dirty="0">
                          <a:effectLst/>
                          <a:latin typeface="+mn-lt"/>
                        </a:rPr>
                        <a:t>Pollutant</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effectLst/>
                          <a:latin typeface="+mn-lt"/>
                        </a:rPr>
                        <a:t>Attributable cases</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effectLst/>
                          <a:latin typeface="+mn-lt"/>
                        </a:rPr>
                        <a:t>Attributable cases lower 95% CI</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effectLst/>
                          <a:latin typeface="+mn-lt"/>
                        </a:rPr>
                        <a:t>Attributable cases upper 95% CI</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effectLst/>
                          <a:latin typeface="+mn-lt"/>
                        </a:rPr>
                        <a:t>Percentage of all cases</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effectLst/>
                          <a:latin typeface="+mn-lt"/>
                        </a:rPr>
                        <a:t>Attributable cases to traffic </a:t>
                      </a:r>
                      <a:endParaRPr lang="en-US" sz="14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827615434"/>
                  </a:ext>
                </a:extLst>
              </a:tr>
              <a:tr h="370840">
                <a:tc>
                  <a:txBody>
                    <a:bodyPr/>
                    <a:lstStyle/>
                    <a:p>
                      <a:pPr marL="0" marR="0" algn="ctr" fontAlgn="ctr">
                        <a:lnSpc>
                          <a:spcPct val="150000"/>
                        </a:lnSpc>
                        <a:spcBef>
                          <a:spcPts val="0"/>
                        </a:spcBef>
                        <a:spcAft>
                          <a:spcPts val="0"/>
                        </a:spcAft>
                      </a:pPr>
                      <a:r>
                        <a:rPr lang="en-GB" sz="1400" b="0" kern="1200" dirty="0">
                          <a:solidFill>
                            <a:srgbClr val="000000"/>
                          </a:solidFill>
                          <a:effectLst/>
                          <a:latin typeface="+mn-lt"/>
                          <a:ea typeface="Times New Roman" panose="02020603050405020304" pitchFamily="18" charset="0"/>
                        </a:rPr>
                        <a:t>NO</a:t>
                      </a:r>
                      <a:r>
                        <a:rPr lang="en-GB" sz="1400" b="0" kern="1200" baseline="-25000" dirty="0">
                          <a:solidFill>
                            <a:srgbClr val="000000"/>
                          </a:solidFill>
                          <a:effectLst/>
                          <a:latin typeface="+mn-lt"/>
                          <a:ea typeface="Times New Roman" panose="02020603050405020304" pitchFamily="18" charset="0"/>
                        </a:rPr>
                        <a:t>2</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solidFill>
                            <a:srgbClr val="000000"/>
                          </a:solidFill>
                          <a:effectLst/>
                          <a:latin typeface="+mn-lt"/>
                          <a:ea typeface="Times New Roman" panose="02020603050405020304" pitchFamily="18" charset="0"/>
                        </a:rPr>
                        <a:t>394</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solidFill>
                            <a:srgbClr val="000000"/>
                          </a:solidFill>
                          <a:effectLst/>
                          <a:latin typeface="+mn-lt"/>
                          <a:ea typeface="Times New Roman" panose="02020603050405020304" pitchFamily="18" charset="0"/>
                        </a:rPr>
                        <a:t>173</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solidFill>
                            <a:srgbClr val="000000"/>
                          </a:solidFill>
                          <a:effectLst/>
                          <a:latin typeface="+mn-lt"/>
                          <a:ea typeface="Times New Roman" panose="02020603050405020304" pitchFamily="18" charset="0"/>
                        </a:rPr>
                        <a:t>520</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solidFill>
                            <a:srgbClr val="000000"/>
                          </a:solidFill>
                          <a:effectLst/>
                          <a:latin typeface="+mn-lt"/>
                          <a:ea typeface="Times New Roman" panose="02020603050405020304" pitchFamily="18" charset="0"/>
                        </a:rPr>
                        <a:t>22%</a:t>
                      </a:r>
                      <a:endParaRPr lang="en-US" sz="1400" b="0" dirty="0">
                        <a:effectLst/>
                        <a:latin typeface="+mn-lt"/>
                        <a:ea typeface="Times New Roman" panose="02020603050405020304" pitchFamily="18" charset="0"/>
                      </a:endParaRPr>
                    </a:p>
                  </a:txBody>
                  <a:tcPr marL="68580" marR="68580" marT="0" marB="0" anchor="ctr"/>
                </a:tc>
                <a:tc>
                  <a:txBody>
                    <a:bodyPr/>
                    <a:lstStyle/>
                    <a:p>
                      <a:pPr marL="0" marR="0" algn="ctr" fontAlgn="ctr">
                        <a:lnSpc>
                          <a:spcPct val="150000"/>
                        </a:lnSpc>
                        <a:spcBef>
                          <a:spcPts val="0"/>
                        </a:spcBef>
                        <a:spcAft>
                          <a:spcPts val="0"/>
                        </a:spcAft>
                      </a:pPr>
                      <a:r>
                        <a:rPr lang="en-GB" sz="1400" b="0" kern="1200" dirty="0">
                          <a:solidFill>
                            <a:srgbClr val="000000"/>
                          </a:solidFill>
                          <a:effectLst/>
                          <a:latin typeface="+mn-lt"/>
                          <a:ea typeface="Times New Roman" panose="02020603050405020304" pitchFamily="18" charset="0"/>
                        </a:rPr>
                        <a:t>128 (7%)</a:t>
                      </a:r>
                      <a:endParaRPr lang="en-US" sz="14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109398049"/>
                  </a:ext>
                </a:extLst>
              </a:tr>
            </a:tbl>
          </a:graphicData>
        </a:graphic>
      </p:graphicFrame>
    </p:spTree>
    <p:extLst>
      <p:ext uri="{BB962C8B-B14F-4D97-AF65-F5344CB8AC3E}">
        <p14:creationId xmlns:p14="http://schemas.microsoft.com/office/powerpoint/2010/main" val="2992753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85000" lnSpcReduction="20000"/>
          </a:bodyPr>
          <a:lstStyle/>
          <a:p>
            <a:r>
              <a:rPr lang="en-US" dirty="0"/>
              <a:t>Full-chain BoD or HIA allow to quantify the specific contribution of traffic (or other sources) to the burden of disease attributable to air pollution</a:t>
            </a:r>
          </a:p>
          <a:p>
            <a:r>
              <a:rPr lang="en-US" dirty="0"/>
              <a:t>It involves multiple steps including knitting together distinct models of traffic activity, vehicle emissions, atmospheric dispersion and burden of disease assessment </a:t>
            </a:r>
          </a:p>
          <a:p>
            <a:r>
              <a:rPr lang="en-US" dirty="0"/>
              <a:t>The validation of the final results depend of the validation of the individual steps’ results like validating traffic flows and speeds, vehicle emissions (though measurements are often absent), and air pollution concentrations. The health impacts are predictive estimates and are not validated </a:t>
            </a:r>
          </a:p>
          <a:p>
            <a:r>
              <a:rPr lang="en-US" dirty="0"/>
              <a:t>Often, the atmospheric dispersion modeling results represent underestimation of real air pollution levels, and this issue is prominent at traffic sites </a:t>
            </a:r>
          </a:p>
          <a:p>
            <a:r>
              <a:rPr lang="en-US" dirty="0"/>
              <a:t>Estimates are also sensitive to the baseline incidence rate used in the analysis</a:t>
            </a:r>
          </a:p>
          <a:p>
            <a:r>
              <a:rPr lang="en-US" dirty="0"/>
              <a:t>The estimates, however, are useful and can be used in policy decision making by for example, incorporating them into cost-benefit analysis </a:t>
            </a: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Take-Home Messages</a:t>
            </a:r>
          </a:p>
        </p:txBody>
      </p:sp>
    </p:spTree>
    <p:extLst>
      <p:ext uri="{BB962C8B-B14F-4D97-AF65-F5344CB8AC3E}">
        <p14:creationId xmlns:p14="http://schemas.microsoft.com/office/powerpoint/2010/main" val="197543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70000" lnSpcReduction="20000"/>
          </a:bodyPr>
          <a:lstStyle/>
          <a:p>
            <a:r>
              <a:rPr lang="en-US" dirty="0"/>
              <a:t>ADMS-Urban: Atmospheric Dispersion Modelling System Urban </a:t>
            </a:r>
          </a:p>
          <a:p>
            <a:r>
              <a:rPr lang="en-US" dirty="0"/>
              <a:t>BoD: Burden of Disease</a:t>
            </a:r>
          </a:p>
          <a:p>
            <a:r>
              <a:rPr lang="en-US" dirty="0"/>
              <a:t>CI: Confidence Intervals</a:t>
            </a:r>
          </a:p>
          <a:p>
            <a:r>
              <a:rPr lang="en-US" dirty="0"/>
              <a:t>DEFRA: Department for Environment, Food and Rural Affairs</a:t>
            </a:r>
          </a:p>
          <a:p>
            <a:r>
              <a:rPr lang="en-US" dirty="0"/>
              <a:t>ERF: Exposure-Response Functions</a:t>
            </a:r>
          </a:p>
          <a:p>
            <a:r>
              <a:rPr lang="en-US" dirty="0"/>
              <a:t>HIA: Health Impact Assessment</a:t>
            </a:r>
          </a:p>
          <a:p>
            <a:r>
              <a:rPr lang="en-US" dirty="0"/>
              <a:t>NO</a:t>
            </a:r>
            <a:r>
              <a:rPr lang="en-US" baseline="-25000" dirty="0"/>
              <a:t>2</a:t>
            </a:r>
            <a:r>
              <a:rPr lang="en-US" dirty="0"/>
              <a:t>: Nitrogen Dioxide</a:t>
            </a:r>
          </a:p>
          <a:p>
            <a:r>
              <a:rPr lang="en-US" dirty="0"/>
              <a:t>OR: Odds Ratio</a:t>
            </a:r>
          </a:p>
          <a:p>
            <a:r>
              <a:rPr lang="en-US" dirty="0"/>
              <a:t>PAF: Population Attributable Fraction</a:t>
            </a:r>
          </a:p>
          <a:p>
            <a:r>
              <a:rPr lang="en-US" dirty="0"/>
              <a:t>PCU: Passenger Car Units</a:t>
            </a:r>
          </a:p>
          <a:p>
            <a:r>
              <a:rPr lang="en-US" dirty="0"/>
              <a:t>RR: Risk Ratio</a:t>
            </a:r>
          </a:p>
          <a:p>
            <a:r>
              <a:rPr lang="en-US" dirty="0"/>
              <a:t>SATURN: Simulation and Assignment of Traffic to Urban Road Networks model</a:t>
            </a:r>
          </a:p>
          <a:p>
            <a:r>
              <a:rPr lang="en-US" dirty="0"/>
              <a:t>TRAP: Traffic-Related Air Pollution</a:t>
            </a:r>
          </a:p>
          <a:p>
            <a:r>
              <a:rPr lang="en-US" dirty="0"/>
              <a:t>UK: United Kingdom</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List of Abbreviations</a:t>
            </a:r>
          </a:p>
        </p:txBody>
      </p:sp>
    </p:spTree>
    <p:extLst>
      <p:ext uri="{BB962C8B-B14F-4D97-AF65-F5344CB8AC3E}">
        <p14:creationId xmlns:p14="http://schemas.microsoft.com/office/powerpoint/2010/main" val="1180038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77500" lnSpcReduction="20000"/>
          </a:bodyPr>
          <a:lstStyle/>
          <a:p>
            <a:r>
              <a:rPr lang="en-US" dirty="0"/>
              <a:t>Cambridge Environmental Research Consultants Ltd, C. E. R. C. 2010. ADMS-Urban, An Urban Air Quality Management System, User Guide, Version 3.0. Cambridge, UK: Cambridge Environmental Research Consultants Ltd, C.E.R.C.</a:t>
            </a:r>
          </a:p>
          <a:p>
            <a:r>
              <a:rPr lang="en-US" dirty="0"/>
              <a:t>Cyrys, J., Eeftens, M., Heinrich, J., Ampe, C., Armengaud, A., Beelen, R., Bellander, T., Beregszaszi, T., Birk, M., Cesaroni, G. and Cirach, M., 2012. Variation of NO2 and NOx concentrations between and within 36 European study areas: results from the ESCAPE study. Atmospheric Environment, 62, pp.374-390.</a:t>
            </a:r>
          </a:p>
          <a:p>
            <a:r>
              <a:rPr lang="en-US" dirty="0"/>
              <a:t>Khreis, H., Kelly, C., Tate, J., Parslow, R., Lucas, K. and Nieuwenhuijsen, M., 2017. Exposure to traffic-related air pollution and risk of development of childhood asthma: a systematic review and meta-analysis. Environment international, 100, pp.1-31.</a:t>
            </a:r>
          </a:p>
          <a:p>
            <a:r>
              <a:rPr lang="en-US" dirty="0"/>
              <a:t>Khreis, H., de Hoogh, K., Zietsman, J. and Nieuwenhuijsen, M.J., 2018b. The impact of different validation datasets on air quality modeling performance. Transportation Research Record, 2672(25), pp.57-66.</a:t>
            </a:r>
          </a:p>
          <a:p>
            <a:r>
              <a:rPr lang="en-US" dirty="0"/>
              <a:t>Khreis, H., de Hoogh, K. and Nieuwenhuijsen, M.J., 2018. Full-chain health impact assessment of traffic-related air pollution and childhood asthma. Environment international, 114, pp.365-375.</a:t>
            </a: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324451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62500" lnSpcReduction="20000"/>
          </a:bodyPr>
          <a:lstStyle/>
          <a:p>
            <a:r>
              <a:rPr lang="en-US" dirty="0"/>
              <a:t>Khreis, H. and Nieuwenhuijsen, M.J., 2019. The health impacts of urban transport: Linkages, tools and research needs. In Measuring Transport Equity (pp. 131-142). Elsevier.</a:t>
            </a:r>
          </a:p>
          <a:p>
            <a:r>
              <a:rPr lang="en-US" dirty="0"/>
              <a:t>Mebrahtu, T.F., Feltbower, R.G. and Parslow, R.C., 2015. Effects of birth weight and growth on childhood wheezing disorders: findings from the Born in Bradford Cohort. BMJ open, 5(11).</a:t>
            </a:r>
          </a:p>
          <a:p>
            <a:r>
              <a:rPr lang="en-US" dirty="0"/>
              <a:t>National Atmospheric Emissions Inventory, N. A. E. I. and Ricardo Energy and Environment, R.-A. 2014. Vehicle fleet composition projections (Base 2013) - National Atmospheric Emissions Inventory.</a:t>
            </a:r>
          </a:p>
          <a:p>
            <a:r>
              <a:rPr lang="en-US" dirty="0"/>
              <a:t>Nieuwenhuijsen, M.J., Khreis, H., Verlinghieri, E., Mueller, N. and Rojas-Rueda, D., 2017. Participatory quantitative health impact assessment of urban and transport planning in cities: A review and research needs. Environment international, 103, pp.61-72.</a:t>
            </a:r>
          </a:p>
          <a:p>
            <a:r>
              <a:rPr lang="en-US" dirty="0"/>
              <a:t>Punekar, Y.S. and Sheikh, A., 2009. Establishing the incidence and prevalence of clinician‐diagnosed allergic conditions in children and adolescents using routinely collected data from general practices. Clinical &amp; Experimental Allergy, 39(8), pp.1209-1216.</a:t>
            </a:r>
          </a:p>
          <a:p>
            <a:r>
              <a:rPr lang="en-US" dirty="0"/>
              <a:t>Thurston, George D., John R. Balmes, Erika Garcia, Frank D. Gilliland, Mary B. Rice, Tamara Schikowski, Laura S. Van Winkle et al. "Outdoor Air Pollution and New-Onset Airway Disease. An Official American Thoracic Society Workshop Report." Annals of the American Thoracic Society 17, no. 4 (2020): 387-398.</a:t>
            </a:r>
          </a:p>
          <a:p>
            <a:r>
              <a:rPr lang="en-US" dirty="0"/>
              <a:t>Wright, J., Small, N., Raynor, P., Tuffnell, D., Bhopal, R., Cameron, N., Fairley, L., Lawlor, D.A., Parslow, R., Petherick, E.S. and Pickett, K.E., 2013. Cohort profile: the Born in Bradford multi-ethnic family cohort study. International journal of epidemiology, 42(4), pp.978-991.</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98107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Khreis, Haneen Rami Inad (2018) Early-Life Exposure to Traffic-Related Air Pollution and Risk of Development of Childhood Asthma: A Systematic Review and Meta-Analysis, a Novel Exposure Assessment Study and a Health Impact Assessment. PhD thesis, University of Leeds. Available from: </a:t>
            </a:r>
            <a:r>
              <a:rPr lang="en-US" dirty="0">
                <a:hlinkClick r:id="rId2"/>
              </a:rPr>
              <a:t>http://etheses.whiterose.ac.uk/19936/</a:t>
            </a:r>
            <a:r>
              <a:rPr lang="en-US" dirty="0"/>
              <a:t> </a:t>
            </a:r>
          </a:p>
          <a:p>
            <a:r>
              <a:rPr lang="en-US" dirty="0"/>
              <a:t>O'Connell, E. and Hurley, F., 2009. A review of the strengths and weaknesses of quantitative methods used in health impact assessment. Public health, 123(4), pp.306-310.</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Reading List </a:t>
            </a:r>
          </a:p>
        </p:txBody>
      </p:sp>
    </p:spTree>
    <p:extLst>
      <p:ext uri="{BB962C8B-B14F-4D97-AF65-F5344CB8AC3E}">
        <p14:creationId xmlns:p14="http://schemas.microsoft.com/office/powerpoint/2010/main" val="3072675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dirty="0"/>
              <a:t>Quantitative burden of disease (BoD) and health impact assessments (HIA) provide methods for quantifying the positive and/or negative health impacts of baseline conditions (burden of disease assessments) and public policies, projects and programs (health impact assessments), and the distribution of these impacts</a:t>
            </a:r>
          </a:p>
          <a:p>
            <a:r>
              <a:rPr lang="en-US" dirty="0"/>
              <a:t>The definitions, overall methods, examples, strengths and limitations of these methods, and steps for conducting a BoD or HIA have been overviewed in details in lecture #38 and 39</a:t>
            </a:r>
          </a:p>
          <a:p>
            <a:r>
              <a:rPr lang="en-US" dirty="0"/>
              <a:t>This lectures runs through an example for conducting a BoD assessment for traffic-related air pollution (TRAP) from start to finish</a:t>
            </a:r>
            <a:endParaRPr lang="en-US" b="1" dirty="0">
              <a:solidFill>
                <a:srgbClr val="FF0000"/>
              </a:solidFill>
            </a:endParaRP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417513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1167"/>
            <a:ext cx="11353800" cy="931207"/>
          </a:xfrm>
        </p:spPr>
        <p:txBody>
          <a:bodyPr>
            <a:normAutofit/>
          </a:bodyPr>
          <a:lstStyle/>
          <a:p>
            <a:r>
              <a:rPr lang="en-US" dirty="0"/>
              <a:t>The Full-Chain Framework</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8" name="Picture 7" descr="A picture containing table, sign&#10;&#10;Description automatically generated">
            <a:extLst>
              <a:ext uri="{FF2B5EF4-FFF2-40B4-BE49-F238E27FC236}">
                <a16:creationId xmlns:a16="http://schemas.microsoft.com/office/drawing/2014/main" id="{1E272376-2940-42EA-A19C-2A94588797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905" r="475" b="1"/>
          <a:stretch/>
        </p:blipFill>
        <p:spPr>
          <a:xfrm>
            <a:off x="20" y="1335508"/>
            <a:ext cx="12191979" cy="4239482"/>
          </a:xfrm>
          <a:prstGeom prst="rect">
            <a:avLst/>
          </a:prstGeom>
        </p:spPr>
      </p:pic>
      <p:sp>
        <p:nvSpPr>
          <p:cNvPr id="9" name="Rectangle 8">
            <a:extLst>
              <a:ext uri="{FF2B5EF4-FFF2-40B4-BE49-F238E27FC236}">
                <a16:creationId xmlns:a16="http://schemas.microsoft.com/office/drawing/2014/main" id="{2E577CF9-E271-42D8-9AA1-54C600188EC4}"/>
              </a:ext>
            </a:extLst>
          </p:cNvPr>
          <p:cNvSpPr/>
          <p:nvPr/>
        </p:nvSpPr>
        <p:spPr>
          <a:xfrm>
            <a:off x="457966" y="5768124"/>
            <a:ext cx="10818867" cy="646331"/>
          </a:xfrm>
          <a:prstGeom prst="rect">
            <a:avLst/>
          </a:prstGeom>
        </p:spPr>
        <p:txBody>
          <a:bodyPr wrap="square">
            <a:spAutoFit/>
          </a:bodyPr>
          <a:lstStyle/>
          <a:p>
            <a:pPr lvl="0" algn="ctr">
              <a:spcAft>
                <a:spcPts val="600"/>
              </a:spcAft>
              <a:defRPr/>
            </a:pPr>
            <a:r>
              <a:rPr kumimoji="0" lang="en-US" b="0" i="0" u="none" strike="noStrike" kern="1200" cap="none" spc="0" normalizeH="0" baseline="0" noProof="0" dirty="0">
                <a:ln>
                  <a:noFill/>
                </a:ln>
                <a:solidFill>
                  <a:schemeClr val="tx2"/>
                </a:solidFill>
                <a:effectLst/>
                <a:uLnTx/>
                <a:uFillTx/>
                <a:latin typeface="Calibri" panose="020F0502020204030204"/>
                <a:ea typeface="+mn-ea"/>
                <a:cs typeface="+mn-cs"/>
              </a:rPr>
              <a:t>Source: Center for Advancing Research in Transportation Emissions, Energy, and Health (CARTEEH), </a:t>
            </a:r>
            <a:r>
              <a:rPr kumimoji="0" lang="de-DE" b="0" i="0" u="none" strike="noStrike" kern="1200" cap="none" spc="0" normalizeH="0" baseline="0" noProof="0" dirty="0">
                <a:ln>
                  <a:noFill/>
                </a:ln>
                <a:solidFill>
                  <a:schemeClr val="tx2"/>
                </a:solidFill>
                <a:effectLst/>
                <a:uLnTx/>
                <a:uFillTx/>
                <a:latin typeface="Calibri" panose="020F0502020204030204"/>
                <a:ea typeface="+mn-ea"/>
                <a:cs typeface="+mn-cs"/>
              </a:rPr>
              <a:t>2019. Available from: </a:t>
            </a:r>
            <a:r>
              <a:rPr lang="en-US" dirty="0">
                <a:hlinkClick r:id="rId5"/>
              </a:rPr>
              <a:t>https://www.carteeh.org/</a:t>
            </a:r>
            <a:r>
              <a:rPr lang="en-US" dirty="0"/>
              <a:t> </a:t>
            </a:r>
            <a:endParaRPr kumimoji="0" lang="en-US"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959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7041856" y="3113415"/>
            <a:ext cx="4036334" cy="2387600"/>
          </a:xfrm>
        </p:spPr>
        <p:txBody>
          <a:bodyPr vert="horz" lIns="91440" tIns="45720" rIns="91440" bIns="45720" rtlCol="0" anchor="t">
            <a:normAutofit/>
          </a:bodyPr>
          <a:lstStyle/>
          <a:p>
            <a:r>
              <a:rPr lang="en-US" sz="5400" dirty="0">
                <a:solidFill>
                  <a:schemeClr val="tx1"/>
                </a:solidFill>
              </a:rPr>
              <a:t>Example of a Full-Chain Analysis </a:t>
            </a:r>
          </a:p>
        </p:txBody>
      </p:sp>
      <p:sp>
        <p:nvSpPr>
          <p:cNvPr id="19" name="Rectangle 1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3CAB334-884B-43A9-872A-6584EA1BC00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7808" b="4074"/>
          <a:stretch/>
        </p:blipFill>
        <p:spPr>
          <a:xfrm>
            <a:off x="733507" y="666728"/>
            <a:ext cx="5536001" cy="5465791"/>
          </a:xfrm>
          <a:prstGeom prst="rect">
            <a:avLst/>
          </a:prstGeom>
        </p:spPr>
      </p:pic>
      <p:grpSp>
        <p:nvGrpSpPr>
          <p:cNvPr id="20" name="Group 1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Tree>
    <p:extLst>
      <p:ext uri="{BB962C8B-B14F-4D97-AF65-F5344CB8AC3E}">
        <p14:creationId xmlns:p14="http://schemas.microsoft.com/office/powerpoint/2010/main" val="1004803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78334" y="-149329"/>
            <a:ext cx="6092950" cy="1622321"/>
          </a:xfrm>
        </p:spPr>
        <p:txBody>
          <a:bodyPr vert="horz" lIns="91440" tIns="45720" rIns="91440" bIns="45720" rtlCol="0" anchor="ctr">
            <a:normAutofit/>
          </a:bodyPr>
          <a:lstStyle/>
          <a:p>
            <a:r>
              <a:rPr lang="en-US" kern="1200" dirty="0">
                <a:solidFill>
                  <a:schemeClr val="tx1"/>
                </a:solidFill>
                <a:latin typeface="+mj-lt"/>
                <a:ea typeface="+mj-ea"/>
                <a:cs typeface="+mj-cs"/>
              </a:rPr>
              <a:t>Overarching Methodology</a:t>
            </a:r>
          </a:p>
        </p:txBody>
      </p:sp>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484214" y="1469921"/>
            <a:ext cx="5281190" cy="4940404"/>
          </a:xfrm>
        </p:spPr>
        <p:txBody>
          <a:bodyPr vert="horz" lIns="91440" tIns="45720" rIns="91440" bIns="45720" rtlCol="0">
            <a:normAutofit/>
          </a:bodyPr>
          <a:lstStyle/>
          <a:p>
            <a:r>
              <a:rPr lang="en-US" sz="1900" dirty="0"/>
              <a:t>This example employs a full-chain modeling approach where the various events of the full-chain framework are modeled and inputted into the next step to ultimately estimate the number of annual new childhood asthma cases that could be attributable to TRAP </a:t>
            </a:r>
          </a:p>
          <a:p>
            <a:r>
              <a:rPr lang="en-US" sz="1900" dirty="0"/>
              <a:t>Nitrogen dioxide (NO</a:t>
            </a:r>
            <a:r>
              <a:rPr lang="en-US" sz="1900" baseline="-25000" dirty="0"/>
              <a:t>2</a:t>
            </a:r>
            <a:r>
              <a:rPr lang="en-US" sz="1900" dirty="0"/>
              <a:t>) was the pollutant used for the main analysis as there is sufficient epidemiological evidence showing a statistically significant association between NO</a:t>
            </a:r>
            <a:r>
              <a:rPr lang="en-US" sz="1900" baseline="-25000" dirty="0"/>
              <a:t>2</a:t>
            </a:r>
            <a:r>
              <a:rPr lang="en-US" sz="1900" dirty="0"/>
              <a:t> and new childhood asthma (Thurston et al., 2020) and as NO</a:t>
            </a:r>
            <a:r>
              <a:rPr lang="en-US" sz="1900" baseline="-25000" dirty="0"/>
              <a:t>2</a:t>
            </a:r>
            <a:r>
              <a:rPr lang="en-US" sz="1900" dirty="0"/>
              <a:t> is a good marker for traffic in urban areas</a:t>
            </a:r>
          </a:p>
          <a:p>
            <a:r>
              <a:rPr lang="en-US" sz="1900" dirty="0"/>
              <a:t>The hazard identification includes the selection of the exposure of interest and the health outcome of interest for which there is sufficient epidemiological evidence for a causal relationship</a:t>
            </a: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465C96B-C484-4B6C-A79F-410A09A8108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904709" y="1096371"/>
            <a:ext cx="4475531" cy="4662011"/>
          </a:xfrm>
          <a:prstGeom prst="rect">
            <a:avLst/>
          </a:prstGeom>
          <a:effectLst/>
        </p:spPr>
      </p:pic>
      <p:sp>
        <p:nvSpPr>
          <p:cNvPr id="5" name="Rectangle 4">
            <a:extLst>
              <a:ext uri="{FF2B5EF4-FFF2-40B4-BE49-F238E27FC236}">
                <a16:creationId xmlns:a16="http://schemas.microsoft.com/office/drawing/2014/main" id="{B61A42FA-E97F-4EDC-9203-D8C4DCD52F06}"/>
              </a:ext>
            </a:extLst>
          </p:cNvPr>
          <p:cNvSpPr/>
          <p:nvPr/>
        </p:nvSpPr>
        <p:spPr>
          <a:xfrm>
            <a:off x="6904709" y="5843010"/>
            <a:ext cx="4134850" cy="369332"/>
          </a:xfrm>
          <a:prstGeom prst="rect">
            <a:avLst/>
          </a:prstGeom>
        </p:spPr>
        <p:txBody>
          <a:bodyPr wrap="none">
            <a:spAutoFit/>
          </a:bodyPr>
          <a:lstStyle/>
          <a:p>
            <a:r>
              <a:rPr lang="en-US" b="1" dirty="0"/>
              <a:t>Source: Khreis and Nieuwenhuijsen, 2019</a:t>
            </a:r>
          </a:p>
        </p:txBody>
      </p:sp>
    </p:spTree>
    <p:extLst>
      <p:ext uri="{BB962C8B-B14F-4D97-AF65-F5344CB8AC3E}">
        <p14:creationId xmlns:p14="http://schemas.microsoft.com/office/powerpoint/2010/main" val="537200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dirty="0">
                <a:solidFill>
                  <a:schemeClr val="tx1"/>
                </a:solidFill>
              </a:rPr>
              <a:t>Traffic Modeling</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590719" y="2330505"/>
            <a:ext cx="4598267" cy="4527495"/>
          </a:xfrm>
        </p:spPr>
        <p:txBody>
          <a:bodyPr vert="horz" lIns="91440" tIns="45720" rIns="91440" bIns="45720" rtlCol="0" anchor="ctr">
            <a:normAutofit fontScale="92500" lnSpcReduction="10000"/>
          </a:bodyPr>
          <a:lstStyle/>
          <a:p>
            <a:r>
              <a:rPr lang="en-US" sz="2000" dirty="0"/>
              <a:t>To model traffic activity on the road network of interest, a meso-scopic traffic model called SATURN was used </a:t>
            </a:r>
          </a:p>
          <a:p>
            <a:r>
              <a:rPr lang="en-US" sz="2000" dirty="0"/>
              <a:t>Trips are allocated based on a route choice model using a trip matrix for the demand and characteristics of the road network as the supply </a:t>
            </a:r>
          </a:p>
          <a:p>
            <a:r>
              <a:rPr lang="en-US" sz="2000" dirty="0"/>
              <a:t>The model estimated traffic flows in the unit of passenger car units per hour (PCU) and average speed (km/hour) for three simulation time periods (AM, interpeak and PM peak hours)</a:t>
            </a:r>
          </a:p>
          <a:p>
            <a:r>
              <a:rPr lang="en-US" sz="2000" dirty="0"/>
              <a:t>Using traffic flow data measured at traffic counters in the same study area, diurnal profiles for traffic can be created and traffic over 24 hours in the weekday and weekend established </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D07B648-6BCE-4277-8B43-BBACC2C4A71F}"/>
              </a:ext>
            </a:extLst>
          </p:cNvPr>
          <p:cNvPicPr>
            <a:picLocks noChangeAspect="1"/>
          </p:cNvPicPr>
          <p:nvPr/>
        </p:nvPicPr>
        <p:blipFill rotWithShape="1">
          <a:blip r:embed="rId3">
            <a:extLst>
              <a:ext uri="{28A0092B-C50C-407E-A947-70E740481C1C}">
                <a14:useLocalDpi xmlns:a14="http://schemas.microsoft.com/office/drawing/2010/main" val="0"/>
              </a:ext>
            </a:extLst>
          </a:blip>
          <a:srcRect l="12249" r="18941"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9832D495-6959-49D6-8037-615EDFD3E0F3}"/>
              </a:ext>
            </a:extLst>
          </p:cNvPr>
          <p:cNvSpPr>
            <a:spLocks noChangeArrowheads="1"/>
          </p:cNvSpPr>
          <p:nvPr/>
        </p:nvSpPr>
        <p:spPr bwMode="auto">
          <a:xfrm>
            <a:off x="5685809" y="5386760"/>
            <a:ext cx="27120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800" dirty="0"/>
              <a:t>4,500 road links</a:t>
            </a:r>
          </a:p>
          <a:p>
            <a:r>
              <a:rPr lang="en-GB" altLang="en-US" sz="1800" dirty="0"/>
              <a:t>1,359 km coverage</a:t>
            </a:r>
          </a:p>
          <a:p>
            <a:r>
              <a:rPr lang="en-GB" altLang="en-US" sz="1800" dirty="0"/>
              <a:t>3 simulation time periods</a:t>
            </a:r>
          </a:p>
        </p:txBody>
      </p:sp>
    </p:spTree>
    <p:extLst>
      <p:ext uri="{BB962C8B-B14F-4D97-AF65-F5344CB8AC3E}">
        <p14:creationId xmlns:p14="http://schemas.microsoft.com/office/powerpoint/2010/main" val="3792981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92500"/>
          </a:bodyPr>
          <a:lstStyle/>
          <a:p>
            <a:r>
              <a:rPr lang="en-US" dirty="0"/>
              <a:t>The traffic flows estimated from the model do not split the traffic into the different vehicle classes which each have different emission rates that can be calculated using “emission factors” (discussed in next slides)</a:t>
            </a:r>
          </a:p>
          <a:p>
            <a:r>
              <a:rPr lang="en-US" dirty="0"/>
              <a:t>The typical practice is to find the traffic fleet mix in the area from published datasets, for example from the National Atmospheric Emissions Inventory (NAEI) in England </a:t>
            </a:r>
          </a:p>
          <a:p>
            <a:r>
              <a:rPr lang="en-US" dirty="0"/>
              <a:t>There were 167 applicable vehicle classes for the year of analysis which fall under broad categories shown in the next slide and are split further by emission standard, emission after-treatment technology, and weight category, for example, a diesel city bus that is double decker, with a EURO 5 emission standard and a selective catalytic reduction technology </a:t>
            </a: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Traffic Fleet Mix</a:t>
            </a:r>
          </a:p>
        </p:txBody>
      </p:sp>
    </p:spTree>
    <p:extLst>
      <p:ext uri="{BB962C8B-B14F-4D97-AF65-F5344CB8AC3E}">
        <p14:creationId xmlns:p14="http://schemas.microsoft.com/office/powerpoint/2010/main" val="2746073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Traffic Fleet Mix</a:t>
            </a:r>
          </a:p>
        </p:txBody>
      </p:sp>
      <p:graphicFrame>
        <p:nvGraphicFramePr>
          <p:cNvPr id="6" name="Diagram 5">
            <a:extLst>
              <a:ext uri="{FF2B5EF4-FFF2-40B4-BE49-F238E27FC236}">
                <a16:creationId xmlns:a16="http://schemas.microsoft.com/office/drawing/2014/main" id="{65A4A804-B6E6-4395-A5E9-F708D3598BB2}"/>
              </a:ext>
            </a:extLst>
          </p:cNvPr>
          <p:cNvGraphicFramePr/>
          <p:nvPr>
            <p:extLst>
              <p:ext uri="{D42A27DB-BD31-4B8C-83A1-F6EECF244321}">
                <p14:modId xmlns:p14="http://schemas.microsoft.com/office/powerpoint/2010/main" val="3141516783"/>
              </p:ext>
            </p:extLst>
          </p:nvPr>
        </p:nvGraphicFramePr>
        <p:xfrm>
          <a:off x="139700" y="910398"/>
          <a:ext cx="12052300" cy="5630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4190196B-8362-4144-A1FE-CF2280A2504E}"/>
              </a:ext>
            </a:extLst>
          </p:cNvPr>
          <p:cNvSpPr/>
          <p:nvPr/>
        </p:nvSpPr>
        <p:spPr>
          <a:xfrm>
            <a:off x="1390650" y="6462167"/>
            <a:ext cx="9410700" cy="369332"/>
          </a:xfrm>
          <a:prstGeom prst="rect">
            <a:avLst/>
          </a:prstGeom>
        </p:spPr>
        <p:txBody>
          <a:bodyPr wrap="square">
            <a:spAutoFit/>
          </a:bodyPr>
          <a:lstStyle/>
          <a:p>
            <a:pPr algn="ctr"/>
            <a:r>
              <a:rPr lang="en-US" b="1" dirty="0"/>
              <a:t>Source: National Atmospheric Emissions Inventory and Ricardo Energy and Environment (2014)</a:t>
            </a:r>
          </a:p>
        </p:txBody>
      </p:sp>
    </p:spTree>
    <p:extLst>
      <p:ext uri="{BB962C8B-B14F-4D97-AF65-F5344CB8AC3E}">
        <p14:creationId xmlns:p14="http://schemas.microsoft.com/office/powerpoint/2010/main" val="777117847"/>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425B2A"/>
      </a:dk2>
      <a:lt2>
        <a:srgbClr val="E7E6E6"/>
      </a:lt2>
      <a:accent1>
        <a:srgbClr val="AECE3F"/>
      </a:accent1>
      <a:accent2>
        <a:srgbClr val="A0B73A"/>
      </a:accent2>
      <a:accent3>
        <a:srgbClr val="A5A5A5"/>
      </a:accent3>
      <a:accent4>
        <a:srgbClr val="FFC000"/>
      </a:accent4>
      <a:accent5>
        <a:srgbClr val="D4F0FF"/>
      </a:accent5>
      <a:accent6>
        <a:srgbClr val="AAD0D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6449</Words>
  <Application>Microsoft Office PowerPoint</Application>
  <PresentationFormat>Widescreen</PresentationFormat>
  <Paragraphs>372</Paragraphs>
  <Slides>26</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Cambria Math</vt:lpstr>
      <vt:lpstr>Wingdings</vt:lpstr>
      <vt:lpstr>Office Theme</vt:lpstr>
      <vt:lpstr>PowerPoint Presentation</vt:lpstr>
      <vt:lpstr>PowerPoint Presentation</vt:lpstr>
      <vt:lpstr>Introduction</vt:lpstr>
      <vt:lpstr>The Full-Chain Framework</vt:lpstr>
      <vt:lpstr>Example of a Full-Chain Analysis </vt:lpstr>
      <vt:lpstr>Overarching Methodology</vt:lpstr>
      <vt:lpstr>Traffic Modeling</vt:lpstr>
      <vt:lpstr>Traffic Fleet Mix</vt:lpstr>
      <vt:lpstr>Traffic Fleet Mix</vt:lpstr>
      <vt:lpstr>Emissions Modeling</vt:lpstr>
      <vt:lpstr>Emission Modeling </vt:lpstr>
      <vt:lpstr>Atmospheric Dispersion Modeling</vt:lpstr>
      <vt:lpstr>Atmospheric Dispersion Modeling</vt:lpstr>
      <vt:lpstr>Atmospheric Dispersion Modeling Results </vt:lpstr>
      <vt:lpstr>Exposure Assignment </vt:lpstr>
      <vt:lpstr>Exposure-Response Assessment </vt:lpstr>
      <vt:lpstr>Exposure-Response Assessment </vt:lpstr>
      <vt:lpstr>Baseline Health Data </vt:lpstr>
      <vt:lpstr>Health Impacts Modeling </vt:lpstr>
      <vt:lpstr>Health Impacts Modeling </vt:lpstr>
      <vt:lpstr>Results and Discussion</vt:lpstr>
      <vt:lpstr>Take-Home Messages</vt:lpstr>
      <vt:lpstr>List of Abbreviations</vt:lpstr>
      <vt:lpstr>References </vt:lpstr>
      <vt:lpstr>References </vt:lpstr>
      <vt:lpstr>Reading List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Khreis, Haneen</dc:creator>
  <cp:lastModifiedBy>Khreis, Haneen</cp:lastModifiedBy>
  <cp:revision>39</cp:revision>
  <dcterms:created xsi:type="dcterms:W3CDTF">2020-08-03T21:03:56Z</dcterms:created>
  <dcterms:modified xsi:type="dcterms:W3CDTF">2020-08-04T18:08:58Z</dcterms:modified>
</cp:coreProperties>
</file>