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45" r:id="rId2"/>
    <p:sldId id="446" r:id="rId3"/>
    <p:sldId id="457" r:id="rId4"/>
    <p:sldId id="485" r:id="rId5"/>
    <p:sldId id="465" r:id="rId6"/>
    <p:sldId id="466" r:id="rId7"/>
    <p:sldId id="476" r:id="rId8"/>
    <p:sldId id="430" r:id="rId9"/>
    <p:sldId id="431" r:id="rId10"/>
    <p:sldId id="467" r:id="rId11"/>
    <p:sldId id="438" r:id="rId12"/>
    <p:sldId id="468" r:id="rId13"/>
    <p:sldId id="469" r:id="rId14"/>
    <p:sldId id="470" r:id="rId15"/>
    <p:sldId id="471" r:id="rId16"/>
    <p:sldId id="484" r:id="rId17"/>
    <p:sldId id="479" r:id="rId18"/>
    <p:sldId id="477" r:id="rId19"/>
    <p:sldId id="487" r:id="rId20"/>
    <p:sldId id="482" r:id="rId21"/>
    <p:sldId id="478" r:id="rId22"/>
    <p:sldId id="483" r:id="rId23"/>
    <p:sldId id="480" r:id="rId24"/>
    <p:sldId id="488" r:id="rId25"/>
    <p:sldId id="472" r:id="rId26"/>
    <p:sldId id="473" r:id="rId27"/>
    <p:sldId id="474" r:id="rId28"/>
    <p:sldId id="460" r:id="rId29"/>
    <p:sldId id="461" r:id="rId30"/>
    <p:sldId id="462" r:id="rId31"/>
    <p:sldId id="475" r:id="rId32"/>
    <p:sldId id="463" r:id="rId33"/>
    <p:sldId id="4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597" autoAdjust="0"/>
  </p:normalViewPr>
  <p:slideViewPr>
    <p:cSldViewPr snapToGrid="0">
      <p:cViewPr varScale="1">
        <p:scale>
          <a:sx n="93" d="100"/>
          <a:sy n="93" d="100"/>
        </p:scale>
        <p:origin x="11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31-Aug-20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steps above </a:t>
            </a:r>
            <a:r>
              <a:rPr lang="en-US" dirty="0" err="1"/>
              <a:t>ar</a:t>
            </a:r>
            <a:r>
              <a:rPr lang="en-US" dirty="0"/>
              <a:t> needed to conduct a quantitative burden of disease or health impact assessment</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371323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different BoD and HIA parts in relation to other risk and impacts assessments.</a:t>
            </a:r>
          </a:p>
          <a:p>
            <a:endParaRPr lang="en-US" dirty="0"/>
          </a:p>
          <a:p>
            <a:r>
              <a:rPr lang="en-US" dirty="0"/>
              <a:t>The quantitative BoD are represented by the “Risk Assessment.”</a:t>
            </a:r>
          </a:p>
          <a:p>
            <a:endParaRPr lang="en-US" dirty="0"/>
          </a:p>
          <a:p>
            <a:r>
              <a:rPr lang="en-US" dirty="0"/>
              <a:t>The combination of a Quantitative BoD in the context of policy results in a quantitative health impact assessment. </a:t>
            </a:r>
          </a:p>
          <a:p>
            <a:endParaRPr lang="en-US" dirty="0"/>
          </a:p>
          <a:p>
            <a:r>
              <a:rPr lang="en-US" dirty="0"/>
              <a:t>- </a:t>
            </a:r>
            <a:r>
              <a:rPr lang="en-US" sz="1200" b="0" i="0" kern="1200" dirty="0" err="1">
                <a:solidFill>
                  <a:schemeClr val="tx1"/>
                </a:solidFill>
                <a:effectLst/>
                <a:latin typeface="+mn-lt"/>
                <a:ea typeface="+mn-ea"/>
                <a:cs typeface="+mn-cs"/>
              </a:rPr>
              <a:t>Lebret</a:t>
            </a:r>
            <a:r>
              <a:rPr lang="en-US" sz="1200" b="0" i="0" kern="1200" dirty="0">
                <a:solidFill>
                  <a:schemeClr val="tx1"/>
                </a:solidFill>
                <a:effectLst/>
                <a:latin typeface="+mn-lt"/>
                <a:ea typeface="+mn-ea"/>
                <a:cs typeface="+mn-cs"/>
              </a:rPr>
              <a:t> E. (2015) Integrated Environmental Health Impact Assessment for Risk Governance Purposes; Across What Do We Integrate?. </a:t>
            </a:r>
            <a:r>
              <a:rPr lang="en-US" sz="1200" b="0" i="1" kern="1200" dirty="0">
                <a:solidFill>
                  <a:schemeClr val="tx1"/>
                </a:solidFill>
                <a:effectLst/>
                <a:latin typeface="+mn-lt"/>
                <a:ea typeface="+mn-ea"/>
                <a:cs typeface="+mn-cs"/>
              </a:rPr>
              <a:t>Int J Environ Res Public Health</a:t>
            </a:r>
            <a:r>
              <a:rPr lang="en-US" sz="1200" b="0" i="0" kern="1200" dirty="0">
                <a:solidFill>
                  <a:schemeClr val="tx1"/>
                </a:solidFill>
                <a:effectLst/>
                <a:latin typeface="+mn-lt"/>
                <a:ea typeface="+mn-ea"/>
                <a:cs typeface="+mn-cs"/>
              </a:rPr>
              <a:t>. 13(1):ijerph13010071.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262695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Extracted from Mueller et al. (2020):</a:t>
            </a:r>
          </a:p>
          <a:p>
            <a:endParaRPr lang="en-US" dirty="0"/>
          </a:p>
          <a:p>
            <a:r>
              <a:rPr lang="en-US" dirty="0"/>
              <a:t>“These HIA studies relied on modeling methods and tools that are still largely restricted to research, but if developed further and improved, have the potential to be used in practice. This, as mentioned above, reflects a communication gap between the different sectors. While researchers have the know-how to develop and apply quantitative HIA models, they lack the sense and experience of knowing whether their counterfactual scenarios are realistic and the developed models and tools are often not user-friendly. On the other hand, practitioners, policy and decision-makers lack the motivation, knowledge, methods and tools (i.e. resources) to routinely carry out these health impact modeling exercises to inform their decision-making process (Nieuwenhuijsen et al. 2017; Mindell et al. 2010). “</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69022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study looked at specific control measures in the transport policy field (and beyond) and modeled their potential impacts on air quality and health including an estimate of the cost to benefit ratio, particularly useful for policy applications</a:t>
            </a:r>
          </a:p>
          <a:p>
            <a:pPr marL="171450" indent="-171450">
              <a:buFont typeface="Arial" panose="020B0604020202020204" pitchFamily="34" charset="0"/>
              <a:buChar char="•"/>
            </a:pPr>
            <a:r>
              <a:rPr lang="en-US" dirty="0"/>
              <a:t>Three transport control measures were investigated as below:</a:t>
            </a:r>
          </a:p>
          <a:p>
            <a:pPr marL="628650" lvl="1" indent="-171450">
              <a:buFont typeface="Arial" panose="020B0604020202020204" pitchFamily="34" charset="0"/>
              <a:buChar char="•"/>
            </a:pPr>
            <a:r>
              <a:rPr lang="en-US" dirty="0"/>
              <a:t>Taxi fleet renovation </a:t>
            </a:r>
            <a:r>
              <a:rPr lang="en-US" dirty="0">
                <a:sym typeface="Wingdings" panose="05000000000000000000" pitchFamily="2" charset="2"/>
              </a:rPr>
              <a:t> </a:t>
            </a:r>
            <a:r>
              <a:rPr lang="en-US" dirty="0"/>
              <a:t>80% of old taxis replaced by 2007, fuel efficiency increases from 6.7 to 9 km/L, compliance with Tier I standards in 1999 and newer models</a:t>
            </a:r>
          </a:p>
          <a:p>
            <a:pPr marL="628650" lvl="1" indent="-171450">
              <a:buFont typeface="Arial" panose="020B0604020202020204" pitchFamily="34" charset="0"/>
              <a:buChar char="•"/>
            </a:pPr>
            <a:r>
              <a:rPr lang="en-US" dirty="0"/>
              <a:t>Metro expansion </a:t>
            </a:r>
            <a:r>
              <a:rPr lang="en-US" dirty="0">
                <a:sym typeface="Wingdings" panose="05000000000000000000" pitchFamily="2" charset="2"/>
              </a:rPr>
              <a:t> </a:t>
            </a:r>
            <a:r>
              <a:rPr lang="en-US" dirty="0"/>
              <a:t>76 km of new construction by 2020, new ridership assumed to come from microbus transport, recuperation value of capital included using a 30-year useful life, 5 km will be constructed between 2003 and 2010, and 71 km between 2011 and 2020</a:t>
            </a:r>
          </a:p>
          <a:p>
            <a:pPr marL="628650" lvl="1" indent="-171450">
              <a:buFont typeface="Arial" panose="020B0604020202020204" pitchFamily="34" charset="0"/>
              <a:buChar char="•"/>
            </a:pPr>
            <a:r>
              <a:rPr lang="en-US" dirty="0"/>
              <a:t>Hybrid buses </a:t>
            </a:r>
            <a:r>
              <a:rPr lang="en-US" dirty="0">
                <a:sym typeface="Wingdings" panose="05000000000000000000" pitchFamily="2" charset="2"/>
              </a:rPr>
              <a:t> </a:t>
            </a:r>
            <a:r>
              <a:rPr lang="en-US" dirty="0"/>
              <a:t>1029 hybrid buses brought into circulation, replacing diesel buses, by 2006, emissions factors are for Orion-LMCS VI hybrid diesel buses for New York City</a:t>
            </a:r>
          </a:p>
          <a:p>
            <a:pPr marL="171450" lvl="0" indent="-171450">
              <a:buFont typeface="Arial" panose="020B0604020202020204" pitchFamily="34" charset="0"/>
              <a:buChar char="•"/>
            </a:pPr>
            <a:r>
              <a:rPr lang="en-US" dirty="0"/>
              <a:t>The health impacts that were studies separately for each control measure were premature mortality, chronic bronchitis, cardiovascular and respiratory hospital admissions, respiratory room emergency visits and minor restricted activity days </a:t>
            </a:r>
          </a:p>
          <a:p>
            <a:pPr marL="171450" lvl="0" indent="-171450">
              <a:buFont typeface="Arial" panose="020B0604020202020204" pitchFamily="34" charset="0"/>
              <a:buChar char="•"/>
            </a:pPr>
            <a:r>
              <a:rPr lang="en-US" dirty="0"/>
              <a:t>Benefit to cost ratio was calculated for each measure, and then the measures were ranked based on those ratios </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368988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study was conducted in the context of climate change and investigated health pathways beyond air pollution from traffic </a:t>
            </a:r>
          </a:p>
          <a:p>
            <a:pPr marL="171450" indent="-171450">
              <a:buFont typeface="Arial" panose="020B0604020202020204" pitchFamily="34" charset="0"/>
              <a:buChar char="•"/>
            </a:pPr>
            <a:r>
              <a:rPr lang="en-US" dirty="0"/>
              <a:t>The study investigated two hypothetical scenarios and one scenario which represents the combination of those two, namely, the adaptation of lower-emission motor vehicles (cars, motorcycles, and trucks) and reduction in travel by motor vehicles with a switch to active travel </a:t>
            </a:r>
          </a:p>
          <a:p>
            <a:pPr marL="171450" indent="-171450">
              <a:buFont typeface="Arial" panose="020B0604020202020204" pitchFamily="34" charset="0"/>
              <a:buChar char="•"/>
            </a:pPr>
            <a:r>
              <a:rPr lang="en-US" dirty="0"/>
              <a:t>The study areas were London, United Kingdom and Delhi, India </a:t>
            </a:r>
          </a:p>
          <a:p>
            <a:pPr marL="171450" indent="-171450">
              <a:buFont typeface="Arial" panose="020B0604020202020204" pitchFamily="34" charset="0"/>
              <a:buChar char="•"/>
            </a:pPr>
            <a:r>
              <a:rPr lang="en-US" dirty="0"/>
              <a:t>Both reductions in premature deaths and DALYs were estimated </a:t>
            </a:r>
          </a:p>
          <a:p>
            <a:pPr marL="171450" indent="-171450">
              <a:buFont typeface="Arial" panose="020B0604020202020204" pitchFamily="34" charset="0"/>
              <a:buChar char="•"/>
            </a:pPr>
            <a:r>
              <a:rPr lang="en-US" dirty="0"/>
              <a:t>For London and Delhi, the increased active travel, scenarios saved more DALYs than did the lower-carbon emission motor vehicle scenarios</a:t>
            </a:r>
          </a:p>
          <a:p>
            <a:pPr marL="171450" indent="-171450">
              <a:buFont typeface="Arial" panose="020B0604020202020204" pitchFamily="34" charset="0"/>
              <a:buChar char="•"/>
            </a:pPr>
            <a:r>
              <a:rPr lang="en-US" dirty="0"/>
              <a:t>The combined scenario resulted in the largest health benefits </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240702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study was set in Bradford, a multi-ethnic city in the North of England</a:t>
            </a:r>
          </a:p>
          <a:p>
            <a:pPr marL="171450" indent="-171450">
              <a:buFont typeface="Arial" panose="020B0604020202020204" pitchFamily="34" charset="0"/>
              <a:buChar char="•"/>
            </a:pPr>
            <a:r>
              <a:rPr lang="en-US" dirty="0"/>
              <a:t>It followed a classical burden of disease assessment methodology combining information on exposure estimates, baseline incidence rates of the outcome of interest and meta-analytical exposure-response functions</a:t>
            </a:r>
          </a:p>
          <a:p>
            <a:pPr marL="171450" indent="-171450">
              <a:buFont typeface="Arial" panose="020B0604020202020204" pitchFamily="34" charset="0"/>
              <a:buChar char="•"/>
            </a:pPr>
            <a:r>
              <a:rPr lang="en-US" dirty="0"/>
              <a:t>It also compared the burden of disease estimates using the full-chain approach to using a land-use regression model for the same pollutants but these differences will not be further discussed in this presentation </a:t>
            </a:r>
          </a:p>
          <a:p>
            <a:pPr marL="171450" indent="-171450">
              <a:buFont typeface="Arial" panose="020B0604020202020204" pitchFamily="34" charset="0"/>
              <a:buChar char="•"/>
            </a:pPr>
            <a:r>
              <a:rPr lang="en-US" dirty="0"/>
              <a:t>The full-chain approach involved modeling traffic on the network using SATURN traffic simulation and assignment model. Outputs from the SATURN model which mainly included average traffic speeds on a link basis and traffic flows were then used to assign the traffic fleet mix in the region by using the 2009 standard fleet compositions in Urban England as extracted from the National Atmospheric Emissions Inventory and Ricardo Energy and Environment, 2014. the traffic volumes, average speeds, and the fleet mix were then used to estimate the NOx emissions using NOx average-speed-emission functions from the COPERT 4 version 10.0 emission model (spreadsheets are freely available at: http://naei.beis.gov.uk/data/eftransport). NOx emissions estimations were done for 167 applicable average-speed-emission functions that were sourced and coded onto an Excel spreadsheet. The emission rates were then entered into a commercial atmospheric dispersion model called ADMS-Urban version 3.0.0., alongside hourly sequential meteorological data covering year 2009. NOx background data as sourced from the Department for Environment Food and Rural Affairs, 2016, at the 1 km×1 km grid levels was used to complement the traffic component modeled by ADMS-Urban. NOx was finally converted to NO2 using factors derived from observations/measurements conducted in the same study area. The model was validated against measurements from 41 sites and achieved an R2= 0.6. in line with previous work, the model was found to underestimate NOx at 36 out of the 41 sites by between 3.7% to 71.1%; or on average by 23.5% (12.3 </a:t>
            </a:r>
            <a:r>
              <a:rPr lang="en-US" dirty="0" err="1"/>
              <a:t>μg</a:t>
            </a:r>
            <a:r>
              <a:rPr lang="en-US" dirty="0"/>
              <a:t>/m3 NOx) across all sites. </a:t>
            </a:r>
          </a:p>
          <a:p>
            <a:pPr marL="171450" indent="-171450">
              <a:buFont typeface="Arial" panose="020B0604020202020204" pitchFamily="34" charset="0"/>
              <a:buChar char="•"/>
            </a:pPr>
            <a:r>
              <a:rPr lang="en-US" dirty="0"/>
              <a:t>The estimated NOx and NO2 exposures were used to assign human exposures to kids at the “output area” census level which was the lowest/ smallest geographical level at which census data was provided. This was the geographical level used to assign childhood population data (birth to 18 years old), exposure data, population attributable fraction and attributable number of asthma cases.</a:t>
            </a:r>
          </a:p>
          <a:p>
            <a:pPr marL="171450" indent="-171450">
              <a:buFont typeface="Arial" panose="020B0604020202020204" pitchFamily="34" charset="0"/>
              <a:buChar char="•"/>
            </a:pPr>
            <a:r>
              <a:rPr lang="en-US" dirty="0"/>
              <a:t>These estimates were used to calculate the burden of disease attributable to the specific portion of NOx and NO2 coming from traffic using a standard burden of disease assessment methodology.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225756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119392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study was conducted in the city of Barcelona, Spain.</a:t>
            </a:r>
          </a:p>
          <a:p>
            <a:pPr marL="171450" indent="-171450">
              <a:buFont typeface="Arial" panose="020B0604020202020204" pitchFamily="34" charset="0"/>
              <a:buChar char="•"/>
            </a:pPr>
            <a:r>
              <a:rPr lang="en-US" dirty="0"/>
              <a:t>The health impact assessment assessed the potential impacts of the Barcelona Superblock model which is an innovative urban and transport planning strategy that aims to reclaim public space for people, reduce motorized transport, promote sustainable mobility and active lifestyles, provide urban greening and mitigate effects of climate change.</a:t>
            </a:r>
          </a:p>
          <a:p>
            <a:pPr marL="171450" indent="-171450">
              <a:buFont typeface="Arial" panose="020B0604020202020204" pitchFamily="34" charset="0"/>
              <a:buChar char="•"/>
            </a:pPr>
            <a:r>
              <a:rPr lang="en-US" dirty="0"/>
              <a:t>The study followed a quantitative health impact assessment (HIA) methodology for Barcelona residents ≥20 years (N = 1,301,827) on the projected Superblock area level (N = 503), following the comparative risk assessment methodology. </a:t>
            </a:r>
          </a:p>
          <a:p>
            <a:pPr marL="171450" indent="-171450">
              <a:buFont typeface="Arial" panose="020B0604020202020204" pitchFamily="34" charset="0"/>
              <a:buChar char="•"/>
            </a:pPr>
            <a:r>
              <a:rPr lang="en-US" dirty="0"/>
              <a:t>The authors estimated 1) estimated expected changes in (a) transport-related physical activity (PA), (b) air pollution (NO2), (c) road traffic noise, (d) green space, and (e) reduction of the urban heat island (UHI) effect through heat reductions; 2) scaled available risk estimates; and 3) calculated attributable health impact fractions. Estimated endpoints were preventable premature mortality, changes in life expectancy and economic impacts.</a:t>
            </a:r>
          </a:p>
          <a:p>
            <a:pPr marL="171450" indent="-171450">
              <a:buFont typeface="Arial" panose="020B0604020202020204" pitchFamily="34" charset="0"/>
              <a:buChar char="•"/>
            </a:pPr>
            <a:r>
              <a:rPr lang="en-US" dirty="0"/>
              <a:t>Baseline nitrogen dioxide (NO2) concentrations (2012) were calculated and averaged at the Superblock area level using the Street 5.2 air quality model (KTT </a:t>
            </a:r>
            <a:r>
              <a:rPr lang="en-US" dirty="0" err="1"/>
              <a:t>Umweltberatung</a:t>
            </a:r>
            <a:r>
              <a:rPr lang="en-US" dirty="0"/>
              <a:t> und Software Dr. Kunz GmbH, 2005). Changes in NO2 concentrations were modeled and reflect the expected 19.2% car/motorcycle share reduction, including changes in vehicle fleet and increased average speeds due to avoidance of congestion (Barcelona City Council, 2014).</a:t>
            </a:r>
          </a:p>
          <a:p>
            <a:pPr marL="171450" indent="-171450">
              <a:buFont typeface="Arial" panose="020B0604020202020204" pitchFamily="34" charset="0"/>
              <a:buChar char="•"/>
            </a:pPr>
            <a:r>
              <a:rPr lang="en-US" dirty="0"/>
              <a:t>The association between NO2 and mortality was quantified using a linear exposure-response function (Atkinson et al., 2018). The RR and PAF corresponding to the exposure level difference between baseline and the Superblock scenario were calculated at the Superblock area level. The expected changes of other traffic-related air pollutants (TRAPs), such as particulate matter (e.g. PM2.5), were not modeled for the Superblock scenario, and therefore, health impacts could not be estimated.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1259599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study quantified the quantify the potential benefits from reducing automobile usage for short urban and suburban trips. </a:t>
            </a:r>
          </a:p>
          <a:p>
            <a:pPr marL="171450" indent="-171450">
              <a:buFont typeface="Arial" panose="020B0604020202020204" pitchFamily="34" charset="0"/>
              <a:buChar char="•"/>
            </a:pPr>
            <a:r>
              <a:rPr lang="en-US" dirty="0"/>
              <a:t>The authors simulated census-tract level changes in hourly pollutant concentrations from the elimination of automobile round trips ≤ 8 km in 11 metropolitan areas in the upper midwestern United States using the Community Multiscale Air Quality (CMAQ) model. </a:t>
            </a:r>
          </a:p>
          <a:p>
            <a:pPr marL="171450" indent="-171450">
              <a:buFont typeface="Arial" panose="020B0604020202020204" pitchFamily="34" charset="0"/>
              <a:buChar char="•"/>
            </a:pPr>
            <a:r>
              <a:rPr lang="en-US" dirty="0"/>
              <a:t>They estimated annual changes in health outcomes and monetary costs expected from pollution changes using the U.S. Environmental Protection Agency Benefits Mapping Analysis Program (</a:t>
            </a:r>
            <a:r>
              <a:rPr lang="en-US" dirty="0" err="1"/>
              <a:t>BenMAP</a:t>
            </a:r>
            <a:r>
              <a:rPr lang="en-US" dirty="0"/>
              <a:t>). In addition, they used the World Health Organization Health Economic Assessment Tool (HEAT) to calculate benefits of increased physical activity if 50% of short trips were made by bicycle.</a:t>
            </a:r>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55052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study was conducted in the city of Bradford, UK.</a:t>
            </a:r>
          </a:p>
          <a:p>
            <a:pPr marL="171450" indent="-171450">
              <a:buFont typeface="Arial" panose="020B0604020202020204" pitchFamily="34" charset="0"/>
              <a:buChar char="•"/>
            </a:pPr>
            <a:r>
              <a:rPr lang="en-US" dirty="0"/>
              <a:t>The health impact assessment assessed the potential impacts of the urban environmental risk factors related to the built environment and transport in Bradford, UK.</a:t>
            </a:r>
          </a:p>
          <a:p>
            <a:pPr marL="171450" indent="-171450">
              <a:buFont typeface="Arial" panose="020B0604020202020204" pitchFamily="34" charset="0"/>
              <a:buChar char="•"/>
            </a:pPr>
            <a:r>
              <a:rPr lang="en-US" dirty="0"/>
              <a:t>The study followed a quantitative health impact assessment (HIA) methodology for Bradford residents ≥20 years (N = 393,091), following the comparative risk assessment methodology. </a:t>
            </a:r>
          </a:p>
          <a:p>
            <a:pPr marL="171450" indent="-171450">
              <a:buFont typeface="Arial" panose="020B0604020202020204" pitchFamily="34" charset="0"/>
              <a:buChar char="•"/>
            </a:pPr>
            <a:r>
              <a:rPr lang="en-US" dirty="0"/>
              <a:t>The authors estimated 1) estimated expected changes in (a) physical activity (PA), (b) air pollution (PM2.5), (c) road traffic noise, and (d) green space (access to parks =&gt;0.5 ha within 300m linear distance from home) based on the WHO and EC recommendations; 2) scaled available risk estimates; and 3) calculated attributable health impact fractions. Estimated endpoints were preventable premature mortality, changes in life expectancy and economic impacts.</a:t>
            </a:r>
          </a:p>
          <a:p>
            <a:pPr marL="171450" indent="-171450">
              <a:buFont typeface="Arial" panose="020B0604020202020204" pitchFamily="34" charset="0"/>
              <a:buChar char="•"/>
            </a:pPr>
            <a:r>
              <a:rPr lang="en-US" dirty="0"/>
              <a:t>Baseline particulate matter less than 2.5 micrometers of diameter (PM2.5) concentrations (2010) were calculated and compared to those levels recommended by WHO. </a:t>
            </a:r>
          </a:p>
          <a:p>
            <a:pPr marL="171450" indent="-171450">
              <a:buFont typeface="Arial" panose="020B0604020202020204" pitchFamily="34" charset="0"/>
              <a:buChar char="•"/>
            </a:pPr>
            <a:r>
              <a:rPr lang="en-US" dirty="0"/>
              <a:t>The association between PM2.5 and mortality was quantified using a linear exposure-response function (WHO, 2014). The RR and PAF corresponding to the exposure level difference between baseline and WHO air quality guidelines scenario were calculated at the Lowers Super Output Area (LSOA) level. </a:t>
            </a:r>
          </a:p>
          <a:p>
            <a:pPr marL="171450" indent="-171450">
              <a:buFont typeface="Arial" panose="020B0604020202020204" pitchFamily="34" charset="0"/>
              <a:buChar char="•"/>
            </a:pPr>
            <a:r>
              <a:rPr lang="en-US" dirty="0"/>
              <a:t>A comparison of the mortality rates related to PM2.5 in the scenario were estimated by LSOA deprivation index. The findings showed that the most deprived areas in Bradford suffer from more air pollution mortality. </a:t>
            </a:r>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71639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Quantitative assessments can be used to evaluate a range of potential scenarios like those shown in this slide.</a:t>
            </a:r>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2271028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Mueller et al. (2020):</a:t>
            </a:r>
          </a:p>
          <a:p>
            <a:endParaRPr lang="en-US" dirty="0"/>
          </a:p>
          <a:p>
            <a:r>
              <a:rPr lang="en-US" dirty="0"/>
              <a:t>“Health impact assessment (HIA) is an important tool to integrate health evidence into the policy decision-making process, and introduce and protect public health in all policies. HIA is a tool that can help policy-makers foresee how different interventions, policies and programs outside the health sphere, will affect health and well-being by informing on the associated health benefits and risks (</a:t>
            </a:r>
            <a:r>
              <a:rPr lang="en-US" dirty="0" err="1"/>
              <a:t>Ståhl</a:t>
            </a:r>
            <a:r>
              <a:rPr lang="en-US" dirty="0"/>
              <a:t> et al. 2006). HIA combines different methods and procedures to systematically identify and judge all relevant, whether intended or unintended, exposure pathways and health effects the proposed intervention, policy or program might have on the health of a population and the distribution of those effects within this population (Mindell et al. 2003; WHO 1999). Most HIAs are carried out prospectively and aim to give an outlook on expected health consequences in the future (Wismar et al. 2007). Because health is usually a strong-weighing factor to the public, outcomes of HIAs can raise health awareness and advocacy and can influence the decision-making process (Jacobs &amp; Shapiro 1994; Burstein 1998). Therefore, outcomes of HIAs can have a strong bearing on public policy proposals (Wismar et al. 2007).”</a:t>
            </a:r>
          </a:p>
        </p:txBody>
      </p:sp>
      <p:sp>
        <p:nvSpPr>
          <p:cNvPr id="4" name="Slide Number Placeholder 3"/>
          <p:cNvSpPr>
            <a:spLocks noGrp="1"/>
          </p:cNvSpPr>
          <p:nvPr>
            <p:ph type="sldNum" sz="quarter" idx="5"/>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3014643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Mueller et al. (2020):</a:t>
            </a:r>
          </a:p>
          <a:p>
            <a:endParaRPr lang="en-US" dirty="0"/>
          </a:p>
          <a:p>
            <a:r>
              <a:rPr lang="en-US" dirty="0"/>
              <a:t>“Health impact assessment (HIA) is an important tool to integrate health evidence into the policy decision-making process, and introduce and protect public health in all policies. HIA is a tool that can help policy-makers foresee how different interventions, policies and programs outside the health sphere, will affect health and well-being by informing on the associated health benefits and risks (</a:t>
            </a:r>
            <a:r>
              <a:rPr lang="en-US" dirty="0" err="1"/>
              <a:t>Ståhl</a:t>
            </a:r>
            <a:r>
              <a:rPr lang="en-US" dirty="0"/>
              <a:t> et al. 2006). HIA combines different methods and procedures to systematically identify and judge all relevant, whether intended or unintended, exposure pathways and health effects the proposed intervention, policy or program might have on the health of a population and the distribution of those effects within this population (Mindell et al. 2003; WHO 1999). Most HIAs are carried out prospectively and aim to give an outlook on expected health consequences in the future (Wismar et al. 2007). Because health is usually a strong-weighing factor to the public, outcomes of HIAs can raise health awareness and advocacy and can influence the decision-making process (Jacobs &amp; Shapiro 1994; Burstein 1998). Therefore, outcomes of HIAs can have a strong bearing on public policy proposals (Wismar et al. 2007).”</a:t>
            </a:r>
          </a:p>
        </p:txBody>
      </p:sp>
      <p:sp>
        <p:nvSpPr>
          <p:cNvPr id="4" name="Slide Number Placeholder 3"/>
          <p:cNvSpPr>
            <a:spLocks noGrp="1"/>
          </p:cNvSpPr>
          <p:nvPr>
            <p:ph type="sldNum" sz="quarter" idx="5"/>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244492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Mueller et al. (2020):</a:t>
            </a:r>
          </a:p>
          <a:p>
            <a:endParaRPr lang="en-US" dirty="0"/>
          </a:p>
          <a:p>
            <a:r>
              <a:rPr lang="en-US" dirty="0"/>
              <a:t>“Like any model, quantitative HIA modeling processes have limitations that need to be acknowledged. Quantitative HIA is rather an indicative than empirical research tool and carries uncertainties in the estimation of health impacts (Parry &amp; Stevens 2001). Currently, there is a lack of standards and best practices. The predictive validity and plausibility of quantified health impacts depends on the application and interpretation of the available supportive evidence (Thomson et al. 2008). Uncertainty is introduced where epidemiological evidence is lacking or causality has not been established. HIA draws on assumptions and extrapolations, where gaps in knowledge on true properties of parameters exist. </a:t>
            </a:r>
          </a:p>
          <a:p>
            <a:endParaRPr lang="en-US" dirty="0"/>
          </a:p>
          <a:p>
            <a:r>
              <a:rPr lang="en-US" dirty="0"/>
              <a:t>Most often HIAs make use of counterfactual scenarios that describe ideal situations. However, these ideal situations are often too optimistic, hardly attainable and bear little relevance to authorities and policy-makers (Nieuwenhuijsen et al. 2017). HIAs are fundamentally different from evaluation studies and pre-post intervention studies. It remains uncertain whether health impacts will truly occur as estimated. Therefore, outputs of HIA studies can only be interpreted as an indication of the magnitude of expected health impacts under the counterfactual scenario. Health impacts are sensitive to contextual settings and underlying population parameters and depend largely on the baseline exposure level, the exposure’s distribution among the population as well as the general health status of that population. Therefore, varying results can be expected for varying settings and contexts, which can also be considered as a strength of such assessments as they speak to local contexts. Furthermore, health impact estimations are incapable of reflecting and capturing personal choices and intrinsic motivations for behavior change that are implied by the counterfactual scenario (e.g. choosing the bicycle over the car to help reduce air pollution levels in the city).”</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23</a:t>
            </a:fld>
            <a:endParaRPr lang="en-US"/>
          </a:p>
        </p:txBody>
      </p:sp>
    </p:spTree>
    <p:extLst>
      <p:ext uri="{BB962C8B-B14F-4D97-AF65-F5344CB8AC3E}">
        <p14:creationId xmlns:p14="http://schemas.microsoft.com/office/powerpoint/2010/main" val="4146077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BoD and HIA are limited in scope and impact due to the lack of availability of epidemiological evidence (dose- or exposure-response functions). Although several risk factors and air pollutants have been suggested to be related to multiple health outcomes (morbidity and mortality), only those relationships that are based on causal epidemiology can be quantified. In other words, only a few health outcomes can be linked (and quantified) to some risk factors or air pollutants. BoD and quantitative HIA approaches are only available for those exposure-response functions based on high-quality cohort studies, time-series analysis, and meta-analyses. </a:t>
            </a:r>
          </a:p>
          <a:p>
            <a:endParaRPr lang="en-US" dirty="0"/>
          </a:p>
          <a:p>
            <a:r>
              <a:rPr lang="en-US" dirty="0"/>
              <a:t>In addition, although robust epidemiological evidence could be available to link TRAP and health outcomes, in most cases this evidence will apply only for certain populations, such as adults or children. So applying the epidemiological evidence in BoD and HIA will only capture the health impact in such populations.</a:t>
            </a:r>
          </a:p>
          <a:p>
            <a:endParaRPr lang="en-US" dirty="0"/>
          </a:p>
          <a:p>
            <a:r>
              <a:rPr lang="en-US" dirty="0"/>
              <a:t>Finally, these limitations probably only provide a partial quantification of reality. Future advances on epidemiological evidence will improve BoD and HIA capacities and provide a better estimation of the health impacts related to TRAP. </a:t>
            </a:r>
          </a:p>
        </p:txBody>
      </p:sp>
      <p:sp>
        <p:nvSpPr>
          <p:cNvPr id="4" name="Slide Number Placeholder 3"/>
          <p:cNvSpPr>
            <a:spLocks noGrp="1"/>
          </p:cNvSpPr>
          <p:nvPr>
            <p:ph type="sldNum" sz="quarter" idx="5"/>
          </p:nvPr>
        </p:nvSpPr>
        <p:spPr/>
        <p:txBody>
          <a:bodyPr/>
          <a:lstStyle/>
          <a:p>
            <a:fld id="{E8279E6D-00A9-4B64-8C3A-9DDF802CB60D}" type="slidenum">
              <a:rPr lang="en-US" smtClean="0"/>
              <a:t>24</a:t>
            </a:fld>
            <a:endParaRPr lang="en-US"/>
          </a:p>
        </p:txBody>
      </p:sp>
    </p:spTree>
    <p:extLst>
      <p:ext uri="{BB962C8B-B14F-4D97-AF65-F5344CB8AC3E}">
        <p14:creationId xmlns:p14="http://schemas.microsoft.com/office/powerpoint/2010/main" val="1709713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7257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26</a:t>
            </a:fld>
            <a:endParaRPr lang="en-US"/>
          </a:p>
        </p:txBody>
      </p:sp>
    </p:spTree>
    <p:extLst>
      <p:ext uri="{BB962C8B-B14F-4D97-AF65-F5344CB8AC3E}">
        <p14:creationId xmlns:p14="http://schemas.microsoft.com/office/powerpoint/2010/main" val="1352726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27</a:t>
            </a:fld>
            <a:endParaRPr lang="en-US"/>
          </a:p>
        </p:txBody>
      </p:sp>
    </p:spTree>
    <p:extLst>
      <p:ext uri="{BB962C8B-B14F-4D97-AF65-F5344CB8AC3E}">
        <p14:creationId xmlns:p14="http://schemas.microsoft.com/office/powerpoint/2010/main" val="1228083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communication gap between the sectors where non-academic stakeholders lack the tools, knowledge and interest to carry out a quantitative HIA while academics/researchers lack the expertise and understandings as to what extent scenarios are plausible, realizable and acceptable to local authorities or policy makers (Nieuwenhuijsen et al., 2017)</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28</a:t>
            </a:fld>
            <a:endParaRPr lang="en-US"/>
          </a:p>
        </p:txBody>
      </p:sp>
    </p:spTree>
    <p:extLst>
      <p:ext uri="{BB962C8B-B14F-4D97-AF65-F5344CB8AC3E}">
        <p14:creationId xmlns:p14="http://schemas.microsoft.com/office/powerpoint/2010/main" val="353908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Mueller et al. (2020):</a:t>
            </a:r>
          </a:p>
          <a:p>
            <a:endParaRPr lang="en-US" dirty="0"/>
          </a:p>
          <a:p>
            <a:r>
              <a:rPr lang="en-US" dirty="0"/>
              <a:t>“Environmental, economic, social and other public policies are often so closely related that a decision in one sector affects the objectives and performance of another sector. To acknowledge this, in the past, public policies have been assessed based on their environmental, economic, or social impacts. Considering explicitly the impacts of public policies on population health is a relatively new field.”</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86917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35435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Mueller et al. (2020):</a:t>
            </a:r>
          </a:p>
          <a:p>
            <a:endParaRPr lang="en-US" dirty="0"/>
          </a:p>
          <a:p>
            <a:r>
              <a:rPr lang="en-US" dirty="0"/>
              <a:t>“Health impact assessment (HIA) is an important tool to integrate health evidence into the policy decision-making process, and introduce and protect public health in all policies. HIA is a tool that can help policy-makers foresee how different interventions, policies and programs outside the health sphere, will affect health and well-being by informing on the associated health benefits and risks (</a:t>
            </a:r>
            <a:r>
              <a:rPr lang="en-US" dirty="0" err="1"/>
              <a:t>Ståhl</a:t>
            </a:r>
            <a:r>
              <a:rPr lang="en-US" dirty="0"/>
              <a:t> et al. 2006). HIA combines different methods and procedures to systematically identify and judge all relevant, whether intended or unintended, exposure pathways and health effects the proposed intervention, policy or program might have on the health of a population and the distribution of those effects within this population (Mindell et al. 2003; WHO 1999). Most HIAs are carried out prospectively and aim to give an outlook on expected health consequences in the future (Wismar et al. 2007). Because health is usually a strong-weighing factor to the public, outcomes of HIAs can raise health awareness and advocacy and can influence the decision-making process (Jacobs &amp; Shapiro 1994; Burstein 1998). Therefore, outcomes of HIAs can have a strong bearing on public policy proposals (Wismar et al. 2007).”</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80710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systematically assess and quantify health impacts, many countries and cities are increasingly using Burden of Disease (BoD) and Health Impact Assessment (HIA)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BoD and HIA studies can identify public health impacts including the health risks and benefits of current and proposed transport plans or policies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results of BoD and HIA are easy to grasp and therefore relevant for public health professionals, policy makers and the public. They are often presented to policy makers to aid their decision making and/or to the public to catalyze their understanding of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BoD and HIA are terms which have been used interchangeably, but there are subtle differences between these two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HIA includes a scenario that results in changes in health risks or benefits whilst BoD only quantifies the burden of disease attributable to a risk factor (or an implicit scenario of eliminating the risk factor, e.g. reducing air pollution exposure levels to zero or a ‘safe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390702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HIAs can also include a quantitative assessment adopting a comparative risk assessment approach, by investigating the health impacts of different (positive and negative) exposures, across different scenarios (Briggs, 2008)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Both BoD and HIA, when quantitative, can provide numeric indices of health risk factors, inform the health benefit/risk trade-off of public policies and provide the basis for other economic evaluations such as cost-benefit analyses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facilitates and adds defensibility to the inclusion of health in public policy</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389131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is an example of the global burden of disease (GBD) project. In this publication, the GBD present the causal framework of health determinants (also called social determinants of health) included in the GBD project. </a:t>
            </a:r>
            <a:br>
              <a:rPr lang="en-US" dirty="0"/>
            </a:br>
            <a:br>
              <a:rPr lang="en-US" dirty="0"/>
            </a:br>
            <a:r>
              <a:rPr lang="en-US" sz="1200" b="0" i="0" kern="1200" dirty="0">
                <a:solidFill>
                  <a:schemeClr val="tx1"/>
                </a:solidFill>
                <a:effectLst/>
                <a:latin typeface="+mn-lt"/>
                <a:ea typeface="+mn-ea"/>
                <a:cs typeface="+mn-cs"/>
              </a:rPr>
              <a:t>The GBD project is the most comprehensive burden of disease assessment available globally and includes most of the countries around the globe. </a:t>
            </a:r>
            <a:br>
              <a:rPr lang="en-US" dirty="0"/>
            </a:br>
            <a:br>
              <a:rPr lang="en-US" dirty="0"/>
            </a:br>
            <a:r>
              <a:rPr lang="en-US" sz="1200" b="0" i="0" kern="1200" dirty="0">
                <a:solidFill>
                  <a:schemeClr val="tx1"/>
                </a:solidFill>
                <a:effectLst/>
                <a:latin typeface="+mn-lt"/>
                <a:ea typeface="+mn-ea"/>
                <a:cs typeface="+mn-cs"/>
              </a:rPr>
              <a:t>You can see that the GBD includes health determinants related to behaviors, environmental and occupational, and metabolic. Other key health determinants are not included in the GBD, such as health interventions, genes, sociocultural, or economic factors.</a:t>
            </a:r>
            <a:br>
              <a:rPr lang="en-US" dirty="0"/>
            </a:br>
            <a:br>
              <a:rPr lang="en-US" dirty="0"/>
            </a:br>
            <a:r>
              <a:rPr lang="en-US" sz="1200" b="0" i="0" kern="1200" dirty="0">
                <a:solidFill>
                  <a:schemeClr val="tx1"/>
                </a:solidFill>
                <a:effectLst/>
                <a:latin typeface="+mn-lt"/>
                <a:ea typeface="+mn-ea"/>
                <a:cs typeface="+mn-cs"/>
              </a:rPr>
              <a:t>The GBD quantifies the morbidity and mortality related to those health determinants included in the blueish boxes.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GBD 2013 Risk Factors Collaborators. (2015) Global, regional, and national comparative risk assessment of 79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environmental and occupational, and metabolic risks or clusters of risks in 188 countries, 1990–2013: a systematic analysis for the Global Burden of Disease Study 2013. </a:t>
            </a:r>
            <a:r>
              <a:rPr lang="en-US" sz="1200" b="0" i="1" kern="1200" dirty="0">
                <a:solidFill>
                  <a:schemeClr val="tx1"/>
                </a:solidFill>
                <a:effectLst/>
                <a:latin typeface="+mn-lt"/>
                <a:ea typeface="+mn-ea"/>
                <a:cs typeface="+mn-cs"/>
              </a:rPr>
              <a:t>Lancet</a:t>
            </a:r>
            <a:r>
              <a:rPr lang="en-US" sz="1200" b="0" i="0" kern="1200" dirty="0">
                <a:solidFill>
                  <a:schemeClr val="tx1"/>
                </a:solidFill>
                <a:effectLst/>
                <a:latin typeface="+mn-lt"/>
                <a:ea typeface="+mn-ea"/>
                <a:cs typeface="+mn-cs"/>
              </a:rPr>
              <a:t>. 386(10010):2287-2323.</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92781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figure is an example of how the GBD project reports the quantification of health outcomes related to multiple health risk factors.</a:t>
            </a:r>
            <a:br>
              <a:rPr lang="en-US" dirty="0"/>
            </a:br>
            <a:br>
              <a:rPr lang="en-US" dirty="0"/>
            </a:br>
            <a:r>
              <a:rPr lang="en-US" sz="1200" b="0" i="0" kern="1200" dirty="0">
                <a:solidFill>
                  <a:schemeClr val="tx1"/>
                </a:solidFill>
                <a:effectLst/>
                <a:latin typeface="+mn-lt"/>
                <a:ea typeface="+mn-ea"/>
                <a:cs typeface="+mn-cs"/>
              </a:rPr>
              <a:t>In the Y-axis, the health risk factors are presented. The X-axis represents the health outcome, in this case, measured in percentage of disability-adjusted life years or DALYs. The different colors represent deferent diseases and diagnoses that are related to the risk factors on the Y-axis.</a:t>
            </a:r>
            <a:br>
              <a:rPr lang="en-US" dirty="0"/>
            </a:br>
            <a:br>
              <a:rPr lang="en-US" dirty="0"/>
            </a:br>
            <a:r>
              <a:rPr lang="en-US" sz="1200" b="0" i="0" kern="1200" dirty="0">
                <a:solidFill>
                  <a:schemeClr val="tx1"/>
                </a:solidFill>
                <a:effectLst/>
                <a:latin typeface="+mn-lt"/>
                <a:ea typeface="+mn-ea"/>
                <a:cs typeface="+mn-cs"/>
              </a:rPr>
              <a:t>The burden of disease approach helps to understand the magnitude of the health impacts (bar length) and the relevance of such health risk factors compared to other risk factors (Y-axis order).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GBD 2013 Risk Factors Collaborators. (2015) Global, regional, and national comparative risk assessment of 79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environmental and occupational, and metabolic risks or clusters of risks in 188 countries, 1990–2013: a systematic analysis for the Global Burden of Disease Study 2013. </a:t>
            </a:r>
            <a:r>
              <a:rPr lang="en-US" sz="1200" b="0" i="1" kern="1200" dirty="0">
                <a:solidFill>
                  <a:schemeClr val="tx1"/>
                </a:solidFill>
                <a:effectLst/>
                <a:latin typeface="+mn-lt"/>
                <a:ea typeface="+mn-ea"/>
                <a:cs typeface="+mn-cs"/>
              </a:rPr>
              <a:t>Lancet</a:t>
            </a:r>
            <a:r>
              <a:rPr lang="en-US" sz="1200" b="0" i="0" kern="1200" dirty="0">
                <a:solidFill>
                  <a:schemeClr val="tx1"/>
                </a:solidFill>
                <a:effectLst/>
                <a:latin typeface="+mn-lt"/>
                <a:ea typeface="+mn-ea"/>
                <a:cs typeface="+mn-cs"/>
              </a:rPr>
              <a:t>. 386(10010):2287-2323.</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1319109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D6514B2-CA18-423A-A87A-8C865A88413E}" type="datetimeFigureOut">
              <a:rPr lang="es-ES"/>
              <a:pPr>
                <a:defRPr/>
              </a:pPr>
              <a:t>31/08/2020</a:t>
            </a:fld>
            <a:endParaRPr lang="es-ES"/>
          </a:p>
        </p:txBody>
      </p:sp>
      <p:sp>
        <p:nvSpPr>
          <p:cNvPr id="3" name="Marcador de pie de página 2"/>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s-ES"/>
          </a:p>
        </p:txBody>
      </p:sp>
      <p:sp>
        <p:nvSpPr>
          <p:cNvPr id="4" name="Marcador de número de diapositiva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74E07AF-F585-466C-9DD0-3898618A0CD6}" type="slidenum">
              <a:rPr lang="es-ES" altLang="es-ES"/>
              <a:pPr>
                <a:defRPr/>
              </a:pPr>
              <a:t>‹#›</a:t>
            </a:fld>
            <a:endParaRPr lang="es-ES" altLang="es-ES"/>
          </a:p>
        </p:txBody>
      </p:sp>
    </p:spTree>
    <p:extLst>
      <p:ext uri="{BB962C8B-B14F-4D97-AF65-F5344CB8AC3E}">
        <p14:creationId xmlns:p14="http://schemas.microsoft.com/office/powerpoint/2010/main" val="244406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David.rojas@colostate.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Methods</a:t>
            </a:r>
          </a:p>
        </p:txBody>
      </p:sp>
      <p:sp>
        <p:nvSpPr>
          <p:cNvPr id="4" name="Content Placeholder 1">
            <a:extLst>
              <a:ext uri="{FF2B5EF4-FFF2-40B4-BE49-F238E27FC236}">
                <a16:creationId xmlns:a16="http://schemas.microsoft.com/office/drawing/2014/main" id="{57EB2984-4E29-4F17-909F-DDE894548AFD}"/>
              </a:ext>
            </a:extLst>
          </p:cNvPr>
          <p:cNvSpPr txBox="1">
            <a:spLocks/>
          </p:cNvSpPr>
          <p:nvPr/>
        </p:nvSpPr>
        <p:spPr>
          <a:xfrm>
            <a:off x="969335" y="1737620"/>
            <a:ext cx="10515600"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Undertaking a quantitative BoD or HIA combines several steps including:</a:t>
            </a:r>
          </a:p>
          <a:p>
            <a:pPr marL="971550" lvl="1" indent="-514350">
              <a:buFont typeface="+mj-lt"/>
              <a:buAutoNum type="arabicPeriod"/>
            </a:pPr>
            <a:r>
              <a:rPr lang="en-US" dirty="0"/>
              <a:t>defining the exposure(s) of interest, exposure(s) measures and ranges;</a:t>
            </a:r>
          </a:p>
          <a:p>
            <a:pPr marL="971550" lvl="1" indent="-514350">
              <a:buFont typeface="+mj-lt"/>
              <a:buAutoNum type="arabicPeriod"/>
            </a:pPr>
            <a:r>
              <a:rPr lang="en-US" dirty="0"/>
              <a:t>defining the health outcome(s) of interest associated with the exposure(s) and their frequency (incidence) amongst the exposed population;</a:t>
            </a:r>
          </a:p>
          <a:p>
            <a:pPr marL="971550" lvl="1" indent="-514350">
              <a:buFont typeface="+mj-lt"/>
              <a:buAutoNum type="arabicPeriod"/>
            </a:pPr>
            <a:r>
              <a:rPr lang="en-US" dirty="0"/>
              <a:t>selecting exposure-response functions (risk estimates) to quantify the strength of association between selected exposure(s) and selected health outcome(s);</a:t>
            </a:r>
          </a:p>
          <a:p>
            <a:pPr marL="971550" lvl="1" indent="-514350">
              <a:buFont typeface="+mj-lt"/>
              <a:buAutoNum type="arabicPeriod"/>
            </a:pPr>
            <a:r>
              <a:rPr lang="en-US" dirty="0"/>
              <a:t>combining exposure(s) data with population data and exposure-response functions to quantify the attributable proportional health burden of the health outcome of interest and; </a:t>
            </a:r>
          </a:p>
          <a:p>
            <a:pPr marL="971550" lvl="1" indent="-514350">
              <a:buFont typeface="+mj-lt"/>
              <a:buAutoNum type="arabicPeriod"/>
            </a:pPr>
            <a:r>
              <a:rPr lang="en-US" dirty="0"/>
              <a:t>quantifying the uncertainty in the estimated health burden (range of potential effects) (Perez et al., 2009, World Health Organization, 2015)</a:t>
            </a:r>
          </a:p>
        </p:txBody>
      </p:sp>
    </p:spTree>
    <p:extLst>
      <p:ext uri="{BB962C8B-B14F-4D97-AF65-F5344CB8AC3E}">
        <p14:creationId xmlns:p14="http://schemas.microsoft.com/office/powerpoint/2010/main" val="171505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map&#10;&#10;Description automatically generated"/>
          <p:cNvPicPr>
            <a:picLocks noChangeAspect="1" noChangeArrowheads="1"/>
          </p:cNvPicPr>
          <p:nvPr/>
        </p:nvPicPr>
        <p:blipFill>
          <a:blip r:embed="rId3"/>
          <a:stretch>
            <a:fillRect/>
          </a:stretch>
        </p:blipFill>
        <p:spPr bwMode="auto">
          <a:xfrm>
            <a:off x="2719596" y="643467"/>
            <a:ext cx="6752807" cy="5571066"/>
          </a:xfrm>
          <a:prstGeom prst="rect">
            <a:avLst/>
          </a:prstGeom>
          <a:noFill/>
        </p:spPr>
      </p:pic>
      <p:sp>
        <p:nvSpPr>
          <p:cNvPr id="4" name="Rectangle 3">
            <a:extLst>
              <a:ext uri="{FF2B5EF4-FFF2-40B4-BE49-F238E27FC236}">
                <a16:creationId xmlns:a16="http://schemas.microsoft.com/office/drawing/2014/main" id="{FC643C3D-8311-4AE0-B43A-755A9A19CB19}"/>
              </a:ext>
            </a:extLst>
          </p:cNvPr>
          <p:cNvSpPr/>
          <p:nvPr/>
        </p:nvSpPr>
        <p:spPr>
          <a:xfrm>
            <a:off x="2719596" y="5657427"/>
            <a:ext cx="6752807" cy="557106"/>
          </a:xfrm>
          <a:prstGeom prst="rect">
            <a:avLst/>
          </a:prstGeom>
          <a:solidFill>
            <a:srgbClr val="000000">
              <a:alpha val="50000"/>
            </a:srgbClr>
          </a:solidFill>
          <a:ln>
            <a:noFill/>
          </a:ln>
        </p:spPr>
        <p:txBody>
          <a:bodyPr wrap="square">
            <a:noAutofit/>
          </a:bodyPr>
          <a:lstStyle/>
          <a:p>
            <a:pPr lvl="0" algn="ctr">
              <a:spcAft>
                <a:spcPts val="600"/>
              </a:spcAft>
              <a:defRPr/>
            </a:pPr>
            <a:endParaRPr lang="en-US" sz="1300" b="1" dirty="0">
              <a:solidFill>
                <a:srgbClr val="FFFFFF"/>
              </a:solidFill>
            </a:endParaRPr>
          </a:p>
        </p:txBody>
      </p:sp>
      <p:sp>
        <p:nvSpPr>
          <p:cNvPr id="5" name="Rectangle 4">
            <a:extLst>
              <a:ext uri="{FF2B5EF4-FFF2-40B4-BE49-F238E27FC236}">
                <a16:creationId xmlns:a16="http://schemas.microsoft.com/office/drawing/2014/main" id="{81ECF2C1-3759-4153-9574-3C79B1E8401F}"/>
              </a:ext>
            </a:extLst>
          </p:cNvPr>
          <p:cNvSpPr/>
          <p:nvPr/>
        </p:nvSpPr>
        <p:spPr>
          <a:xfrm>
            <a:off x="477011" y="5751314"/>
            <a:ext cx="2174378" cy="369332"/>
          </a:xfrm>
          <a:prstGeom prst="rect">
            <a:avLst/>
          </a:prstGeom>
        </p:spPr>
        <p:txBody>
          <a:bodyPr wrap="none">
            <a:spAutoFit/>
          </a:bodyPr>
          <a:lstStyle/>
          <a:p>
            <a:pPr algn="ctr"/>
            <a:r>
              <a:rPr lang="en-US" dirty="0"/>
              <a:t>Source: </a:t>
            </a:r>
            <a:r>
              <a:rPr lang="en-US" dirty="0" err="1"/>
              <a:t>Lebret</a:t>
            </a:r>
            <a:r>
              <a:rPr lang="en-US" dirty="0"/>
              <a:t>, 2015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In the last two decades, quantitative BoD and HIA studies of transport projects and TRAP have seen a large increase especially in the academic literature (Mueller et al., 2020)</a:t>
            </a:r>
          </a:p>
          <a:p>
            <a:r>
              <a:rPr lang="en-US" dirty="0"/>
              <a:t>Much of the research and studies conducted are restricted to the academic literature although it has potential to be used in policy and practice </a:t>
            </a:r>
          </a:p>
          <a:p>
            <a:r>
              <a:rPr lang="en-US" dirty="0"/>
              <a:t>This section of the presentation provides an overview of some key recent studies on TRAP’s health impacts as assessed in BoD and HIAs</a:t>
            </a:r>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Examples including Traffic-Related Air Pollution</a:t>
            </a:r>
          </a:p>
        </p:txBody>
      </p:sp>
      <p:sp>
        <p:nvSpPr>
          <p:cNvPr id="5" name="Content Placeholder 1">
            <a:extLst>
              <a:ext uri="{FF2B5EF4-FFF2-40B4-BE49-F238E27FC236}">
                <a16:creationId xmlns:a16="http://schemas.microsoft.com/office/drawing/2014/main" id="{6EB87B7B-6021-4F5E-8E0C-32337B95D7BB}"/>
              </a:ext>
            </a:extLst>
          </p:cNvPr>
          <p:cNvSpPr txBox="1">
            <a:spLocks/>
          </p:cNvSpPr>
          <p:nvPr/>
        </p:nvSpPr>
        <p:spPr>
          <a:xfrm>
            <a:off x="859465" y="15852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7220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7671896" y="-152787"/>
            <a:ext cx="4616359" cy="1676603"/>
          </a:xfrm>
        </p:spPr>
        <p:txBody>
          <a:bodyPr vert="horz" lIns="91440" tIns="45720" rIns="91440" bIns="45720" rtlCol="0" anchor="ctr">
            <a:normAutofit/>
          </a:bodyPr>
          <a:lstStyle/>
          <a:p>
            <a:r>
              <a:rPr lang="en-US" sz="3400" kern="1200" dirty="0">
                <a:solidFill>
                  <a:schemeClr val="tx1"/>
                </a:solidFill>
                <a:latin typeface="+mj-lt"/>
                <a:ea typeface="+mj-ea"/>
                <a:cs typeface="+mj-cs"/>
              </a:rPr>
              <a:t>Examples including TRAP</a:t>
            </a:r>
          </a:p>
        </p:txBody>
      </p:sp>
      <p:sp>
        <p:nvSpPr>
          <p:cNvPr id="18" name="Rectangle 17">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71AF29-3701-4FA9-8498-41353AFEBDD8}"/>
              </a:ext>
            </a:extLst>
          </p:cNvPr>
          <p:cNvPicPr>
            <a:picLocks noChangeAspect="1"/>
          </p:cNvPicPr>
          <p:nvPr/>
        </p:nvPicPr>
        <p:blipFill>
          <a:blip r:embed="rId3"/>
          <a:stretch>
            <a:fillRect/>
          </a:stretch>
        </p:blipFill>
        <p:spPr>
          <a:xfrm>
            <a:off x="992031" y="804665"/>
            <a:ext cx="5568881" cy="5248670"/>
          </a:xfrm>
          <a:prstGeom prst="rect">
            <a:avLst/>
          </a:prstGeom>
          <a:effectLst/>
        </p:spPr>
      </p:pic>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045753" y="1388369"/>
            <a:ext cx="3667036" cy="4829552"/>
          </a:xfrm>
        </p:spPr>
        <p:txBody>
          <a:bodyPr vert="horz" lIns="91440" tIns="45720" rIns="91440" bIns="45720" rtlCol="0">
            <a:normAutofit/>
          </a:bodyPr>
          <a:lstStyle/>
          <a:p>
            <a:endParaRPr lang="en-US" sz="1800" dirty="0"/>
          </a:p>
          <a:p>
            <a:endParaRPr lang="en-US" sz="1800" dirty="0"/>
          </a:p>
        </p:txBody>
      </p:sp>
      <p:sp>
        <p:nvSpPr>
          <p:cNvPr id="27" name="Content Placeholder 1">
            <a:extLst>
              <a:ext uri="{FF2B5EF4-FFF2-40B4-BE49-F238E27FC236}">
                <a16:creationId xmlns:a16="http://schemas.microsoft.com/office/drawing/2014/main" id="{C7C94807-AA8C-4234-938F-64A132BD5B7A}"/>
              </a:ext>
            </a:extLst>
          </p:cNvPr>
          <p:cNvSpPr txBox="1">
            <a:spLocks/>
          </p:cNvSpPr>
          <p:nvPr/>
        </p:nvSpPr>
        <p:spPr>
          <a:xfrm>
            <a:off x="7760367" y="1388370"/>
            <a:ext cx="4162928" cy="49679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Highlights:</a:t>
            </a:r>
          </a:p>
          <a:p>
            <a:pPr lvl="1"/>
            <a:r>
              <a:rPr lang="en-US" dirty="0"/>
              <a:t>Quantified health benefits and costs of air pollution control measures for Mexico City</a:t>
            </a:r>
          </a:p>
          <a:p>
            <a:pPr lvl="1"/>
            <a:r>
              <a:rPr lang="en-US" dirty="0"/>
              <a:t>Measures included the city’s taxi fleet renovation, metro network expansions and the introduction of hybrid buses</a:t>
            </a:r>
          </a:p>
          <a:p>
            <a:pPr lvl="1"/>
            <a:r>
              <a:rPr lang="en-US" dirty="0"/>
              <a:t>Measures were estimated to reduce city’s PM</a:t>
            </a:r>
            <a:r>
              <a:rPr lang="en-US" baseline="-25000" dirty="0"/>
              <a:t>10 </a:t>
            </a:r>
            <a:r>
              <a:rPr lang="en-US" dirty="0"/>
              <a:t>by 1% and O</a:t>
            </a:r>
            <a:r>
              <a:rPr lang="en-US" baseline="-25000" dirty="0"/>
              <a:t>3</a:t>
            </a:r>
            <a:r>
              <a:rPr lang="en-US" dirty="0"/>
              <a:t> by 3%</a:t>
            </a:r>
          </a:p>
          <a:p>
            <a:pPr lvl="1"/>
            <a:r>
              <a:rPr lang="en-US" dirty="0"/>
              <a:t>Health benefits were substantial and outweighed investment costs, with benefit-cost ratios being 3.4, 0.8 and 1.3 for the taxi fleet renovation, metro expansion and hybrid bus introduction, respectively</a:t>
            </a:r>
          </a:p>
          <a:p>
            <a:endParaRPr lang="en-US" dirty="0"/>
          </a:p>
          <a:p>
            <a:endParaRPr lang="en-US" dirty="0"/>
          </a:p>
        </p:txBody>
      </p:sp>
    </p:spTree>
    <p:extLst>
      <p:ext uri="{BB962C8B-B14F-4D97-AF65-F5344CB8AC3E}">
        <p14:creationId xmlns:p14="http://schemas.microsoft.com/office/powerpoint/2010/main" val="120065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48931" y="2438400"/>
            <a:ext cx="3505494" cy="3785419"/>
          </a:xfrm>
        </p:spPr>
        <p:txBody>
          <a:bodyPr vert="horz" lIns="91440" tIns="45720" rIns="91440" bIns="45720" rtlCol="0">
            <a:normAutofit/>
          </a:bodyPr>
          <a:lstStyle/>
          <a:p>
            <a:endParaRPr lang="en-US" sz="2000"/>
          </a:p>
          <a:p>
            <a:endParaRPr lang="en-US" sz="200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33E029-5823-4E3F-AAC3-DEC747ACD236}"/>
              </a:ext>
            </a:extLst>
          </p:cNvPr>
          <p:cNvPicPr>
            <a:picLocks noChangeAspect="1"/>
          </p:cNvPicPr>
          <p:nvPr/>
        </p:nvPicPr>
        <p:blipFill>
          <a:blip r:embed="rId3"/>
          <a:stretch>
            <a:fillRect/>
          </a:stretch>
        </p:blipFill>
        <p:spPr>
          <a:xfrm>
            <a:off x="5123688" y="1598577"/>
            <a:ext cx="6560720" cy="3657600"/>
          </a:xfrm>
          <a:prstGeom prst="rect">
            <a:avLst/>
          </a:prstGeom>
          <a:effectLst/>
        </p:spPr>
      </p:pic>
      <p:sp>
        <p:nvSpPr>
          <p:cNvPr id="12" name="Title 2">
            <a:extLst>
              <a:ext uri="{FF2B5EF4-FFF2-40B4-BE49-F238E27FC236}">
                <a16:creationId xmlns:a16="http://schemas.microsoft.com/office/drawing/2014/main" id="{BEA3A2B5-FF62-4B19-B0B9-B4756D009EE9}"/>
              </a:ext>
            </a:extLst>
          </p:cNvPr>
          <p:cNvSpPr txBox="1">
            <a:spLocks/>
          </p:cNvSpPr>
          <p:nvPr/>
        </p:nvSpPr>
        <p:spPr>
          <a:xfrm>
            <a:off x="93498" y="-204121"/>
            <a:ext cx="4616359"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3400" dirty="0">
                <a:solidFill>
                  <a:schemeClr val="tx1"/>
                </a:solidFill>
              </a:rPr>
              <a:t>Examples including TRAP</a:t>
            </a:r>
          </a:p>
        </p:txBody>
      </p:sp>
      <p:sp>
        <p:nvSpPr>
          <p:cNvPr id="13" name="Content Placeholder 1">
            <a:extLst>
              <a:ext uri="{FF2B5EF4-FFF2-40B4-BE49-F238E27FC236}">
                <a16:creationId xmlns:a16="http://schemas.microsoft.com/office/drawing/2014/main" id="{2ACD69CF-DDA6-4CF2-949F-670B0EE774D8}"/>
              </a:ext>
            </a:extLst>
          </p:cNvPr>
          <p:cNvSpPr txBox="1">
            <a:spLocks/>
          </p:cNvSpPr>
          <p:nvPr/>
        </p:nvSpPr>
        <p:spPr>
          <a:xfrm>
            <a:off x="62297" y="1472482"/>
            <a:ext cx="4162928" cy="49679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Highlights:</a:t>
            </a:r>
          </a:p>
          <a:p>
            <a:pPr lvl="1"/>
            <a:r>
              <a:rPr lang="en-US" dirty="0"/>
              <a:t>Estimated the health impacts of alternative urban land transport scenarios for London and Delhi</a:t>
            </a:r>
          </a:p>
          <a:p>
            <a:pPr lvl="1"/>
            <a:r>
              <a:rPr lang="en-US" dirty="0"/>
              <a:t>Changes in physical activity, air pollution, and risk of road traffic injury were assessed</a:t>
            </a:r>
          </a:p>
          <a:p>
            <a:pPr lvl="1"/>
            <a:r>
              <a:rPr lang="en-US" dirty="0"/>
              <a:t>The authors found that a combination of low-carbon-emission vehicles and the uptake of active transport would reduce PM</a:t>
            </a:r>
            <a:r>
              <a:rPr lang="en-US" baseline="-25000" dirty="0"/>
              <a:t>2.5</a:t>
            </a:r>
            <a:r>
              <a:rPr lang="en-US" dirty="0"/>
              <a:t> levels most effectively from 10.1 µg/m³ to 7.4 µg/m³ for London and from 88.7 µg/m³ to 72.3 µg/m³ for Delhi, saving annually 319 DALYs and 2,749 DALYs, respectively</a:t>
            </a:r>
          </a:p>
          <a:p>
            <a:endParaRPr lang="en-US" dirty="0"/>
          </a:p>
        </p:txBody>
      </p:sp>
    </p:spTree>
    <p:extLst>
      <p:ext uri="{BB962C8B-B14F-4D97-AF65-F5344CB8AC3E}">
        <p14:creationId xmlns:p14="http://schemas.microsoft.com/office/powerpoint/2010/main" val="89984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18DBEF-85F1-4520-BC89-D4571F4E29BA}"/>
              </a:ext>
            </a:extLst>
          </p:cNvPr>
          <p:cNvPicPr>
            <a:picLocks noChangeAspect="1"/>
          </p:cNvPicPr>
          <p:nvPr/>
        </p:nvPicPr>
        <p:blipFill rotWithShape="1">
          <a:blip r:embed="rId3"/>
          <a:srcRect t="3062" r="2" b="12245"/>
          <a:stretch/>
        </p:blipFill>
        <p:spPr>
          <a:xfrm>
            <a:off x="644652" y="722376"/>
            <a:ext cx="6263640" cy="5413248"/>
          </a:xfrm>
          <a:prstGeom prst="rect">
            <a:avLst/>
          </a:prstGeom>
          <a:effectLst/>
        </p:spPr>
      </p:pic>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045753" y="2438401"/>
            <a:ext cx="3667036" cy="3779520"/>
          </a:xfrm>
        </p:spPr>
        <p:txBody>
          <a:bodyPr vert="horz" lIns="91440" tIns="45720" rIns="91440" bIns="45720" rtlCol="0">
            <a:normAutofit/>
          </a:bodyPr>
          <a:lstStyle/>
          <a:p>
            <a:endParaRPr lang="en-US" sz="1800"/>
          </a:p>
          <a:p>
            <a:endParaRPr lang="en-US" sz="1800"/>
          </a:p>
        </p:txBody>
      </p:sp>
      <p:sp>
        <p:nvSpPr>
          <p:cNvPr id="12" name="Title 2">
            <a:extLst>
              <a:ext uri="{FF2B5EF4-FFF2-40B4-BE49-F238E27FC236}">
                <a16:creationId xmlns:a16="http://schemas.microsoft.com/office/drawing/2014/main" id="{55721C42-BA07-4B0C-B566-F413FD37FF30}"/>
              </a:ext>
            </a:extLst>
          </p:cNvPr>
          <p:cNvSpPr txBox="1">
            <a:spLocks/>
          </p:cNvSpPr>
          <p:nvPr/>
        </p:nvSpPr>
        <p:spPr>
          <a:xfrm>
            <a:off x="7746492" y="-198223"/>
            <a:ext cx="4616359"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3400" dirty="0">
                <a:solidFill>
                  <a:schemeClr val="tx1"/>
                </a:solidFill>
              </a:rPr>
              <a:t>Examples including TRAP</a:t>
            </a:r>
          </a:p>
        </p:txBody>
      </p:sp>
      <p:sp>
        <p:nvSpPr>
          <p:cNvPr id="15" name="Content Placeholder 1">
            <a:extLst>
              <a:ext uri="{FF2B5EF4-FFF2-40B4-BE49-F238E27FC236}">
                <a16:creationId xmlns:a16="http://schemas.microsoft.com/office/drawing/2014/main" id="{4B56E111-4627-4356-AC05-F8947D51148A}"/>
              </a:ext>
            </a:extLst>
          </p:cNvPr>
          <p:cNvSpPr txBox="1">
            <a:spLocks/>
          </p:cNvSpPr>
          <p:nvPr/>
        </p:nvSpPr>
        <p:spPr>
          <a:xfrm>
            <a:off x="7718385" y="1330614"/>
            <a:ext cx="4162928" cy="49679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Highlights:</a:t>
            </a:r>
          </a:p>
          <a:p>
            <a:pPr lvl="1"/>
            <a:r>
              <a:rPr lang="en-US" dirty="0"/>
              <a:t>Estimated the burden of childhood asthma attributable to traffic-related NO</a:t>
            </a:r>
            <a:r>
              <a:rPr lang="en-US" baseline="-25000" dirty="0"/>
              <a:t>2</a:t>
            </a:r>
            <a:r>
              <a:rPr lang="en-US" dirty="0"/>
              <a:t> and NO</a:t>
            </a:r>
            <a:r>
              <a:rPr lang="en-US" baseline="-25000" dirty="0"/>
              <a:t>x</a:t>
            </a:r>
            <a:r>
              <a:rPr lang="en-US" dirty="0"/>
              <a:t> in Bradford</a:t>
            </a:r>
          </a:p>
          <a:p>
            <a:pPr lvl="1"/>
            <a:r>
              <a:rPr lang="en-US" dirty="0"/>
              <a:t>Used a full-chain HIA framework modeling traffic activity, emissions, air pollution, human exposure and health impacts</a:t>
            </a:r>
          </a:p>
          <a:p>
            <a:pPr lvl="1"/>
            <a:r>
              <a:rPr lang="en-US" dirty="0"/>
              <a:t>Found that 128 (7%) and 219 (12%) of all asthma cases may be attributable to traffic-related NO</a:t>
            </a:r>
            <a:r>
              <a:rPr lang="en-US" baseline="-25000" dirty="0"/>
              <a:t>2</a:t>
            </a:r>
            <a:r>
              <a:rPr lang="en-US" dirty="0"/>
              <a:t> and NO</a:t>
            </a:r>
            <a:r>
              <a:rPr lang="en-US" baseline="-25000" dirty="0"/>
              <a:t>x</a:t>
            </a:r>
            <a:r>
              <a:rPr lang="en-US" dirty="0"/>
              <a:t> respectively</a:t>
            </a:r>
          </a:p>
        </p:txBody>
      </p:sp>
    </p:spTree>
    <p:extLst>
      <p:ext uri="{BB962C8B-B14F-4D97-AF65-F5344CB8AC3E}">
        <p14:creationId xmlns:p14="http://schemas.microsoft.com/office/powerpoint/2010/main" val="214866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Full-Chain HIA of Traffic-Related Air Pollution</a:t>
            </a:r>
          </a:p>
        </p:txBody>
      </p:sp>
      <p:pic>
        <p:nvPicPr>
          <p:cNvPr id="7" name="Picture 6">
            <a:extLst>
              <a:ext uri="{FF2B5EF4-FFF2-40B4-BE49-F238E27FC236}">
                <a16:creationId xmlns:a16="http://schemas.microsoft.com/office/drawing/2014/main" id="{824CF357-5735-47B3-899E-29A7D214B6D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925222" y="501651"/>
            <a:ext cx="7178469" cy="5760720"/>
          </a:xfrm>
          <a:prstGeom prst="rect">
            <a:avLst/>
          </a:prstGeom>
        </p:spPr>
      </p:pic>
      <p:sp>
        <p:nvSpPr>
          <p:cNvPr id="5" name="Content Placeholder 1">
            <a:extLst>
              <a:ext uri="{FF2B5EF4-FFF2-40B4-BE49-F238E27FC236}">
                <a16:creationId xmlns:a16="http://schemas.microsoft.com/office/drawing/2014/main" id="{6EB87B7B-6021-4F5E-8E0C-32337B95D7BB}"/>
              </a:ext>
            </a:extLst>
          </p:cNvPr>
          <p:cNvSpPr txBox="1">
            <a:spLocks/>
          </p:cNvSpPr>
          <p:nvPr/>
        </p:nvSpPr>
        <p:spPr>
          <a:xfrm>
            <a:off x="859465" y="15852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Rectangle 7">
            <a:extLst>
              <a:ext uri="{FF2B5EF4-FFF2-40B4-BE49-F238E27FC236}">
                <a16:creationId xmlns:a16="http://schemas.microsoft.com/office/drawing/2014/main" id="{DB58F334-FD07-4E02-BDD1-C80F4D342B3C}"/>
              </a:ext>
            </a:extLst>
          </p:cNvPr>
          <p:cNvSpPr/>
          <p:nvPr/>
        </p:nvSpPr>
        <p:spPr>
          <a:xfrm>
            <a:off x="4877276" y="6262371"/>
            <a:ext cx="3021083" cy="400110"/>
          </a:xfrm>
          <a:prstGeom prst="rect">
            <a:avLst/>
          </a:prstGeom>
        </p:spPr>
        <p:txBody>
          <a:bodyPr wrap="none">
            <a:spAutoFit/>
          </a:bodyPr>
          <a:lstStyle/>
          <a:p>
            <a:pPr lvl="0">
              <a:defRPr/>
            </a:pPr>
            <a:r>
              <a:rPr lang="en-US" sz="2000" b="1" dirty="0"/>
              <a:t>Source: Khreis at al. (2018)</a:t>
            </a:r>
          </a:p>
        </p:txBody>
      </p:sp>
    </p:spTree>
    <p:extLst>
      <p:ext uri="{BB962C8B-B14F-4D97-AF65-F5344CB8AC3E}">
        <p14:creationId xmlns:p14="http://schemas.microsoft.com/office/powerpoint/2010/main" val="321435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589559" y="856180"/>
            <a:ext cx="4981061" cy="1128068"/>
          </a:xfrm>
        </p:spPr>
        <p:txBody>
          <a:bodyPr vert="horz" lIns="91440" tIns="45720" rIns="91440" bIns="45720" rtlCol="0" anchor="ctr">
            <a:normAutofit/>
          </a:bodyPr>
          <a:lstStyle/>
          <a:p>
            <a:r>
              <a:rPr lang="en-US" sz="3700" dirty="0">
                <a:solidFill>
                  <a:schemeClr val="tx1"/>
                </a:solidFill>
              </a:rPr>
              <a:t>Examples including TRAP</a:t>
            </a:r>
          </a:p>
        </p:txBody>
      </p:sp>
      <p:grpSp>
        <p:nvGrpSpPr>
          <p:cNvPr id="37" name="Group 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E45451A6-0F90-45EC-A502-3223F8CA0177}"/>
              </a:ext>
            </a:extLst>
          </p:cNvPr>
          <p:cNvSpPr txBox="1">
            <a:spLocks/>
          </p:cNvSpPr>
          <p:nvPr/>
        </p:nvSpPr>
        <p:spPr>
          <a:xfrm>
            <a:off x="355196" y="2118001"/>
            <a:ext cx="5095090" cy="45274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Highlights:</a:t>
            </a:r>
          </a:p>
          <a:p>
            <a:pPr lvl="1"/>
            <a:r>
              <a:rPr lang="en-US" sz="2000" dirty="0"/>
              <a:t>Estimated the number of premature deaths that could be prevented annually with the Barcelona Superblocks model investigating changes in air pollution, noise and heat reductions and increases in green space and transport physical activity </a:t>
            </a:r>
          </a:p>
          <a:p>
            <a:pPr lvl="1"/>
            <a:r>
              <a:rPr lang="en-US" sz="2000" dirty="0"/>
              <a:t>Found that NO</a:t>
            </a:r>
            <a:r>
              <a:rPr lang="en-US" sz="2000" baseline="-25000" dirty="0"/>
              <a:t>2 </a:t>
            </a:r>
            <a:r>
              <a:rPr lang="en-US" sz="2000" dirty="0"/>
              <a:t>can be reduced from 47.18 </a:t>
            </a:r>
            <a:r>
              <a:rPr lang="en-US" sz="2000" dirty="0" err="1"/>
              <a:t>μg</a:t>
            </a:r>
            <a:r>
              <a:rPr lang="en-US" sz="2000" dirty="0"/>
              <a:t>/m</a:t>
            </a:r>
            <a:r>
              <a:rPr lang="en-US" sz="2000" baseline="30000" dirty="0"/>
              <a:t>3</a:t>
            </a:r>
            <a:r>
              <a:rPr lang="en-US" sz="2000" dirty="0"/>
              <a:t> to</a:t>
            </a:r>
            <a:r>
              <a:rPr lang="en-US" sz="2000" baseline="30000" dirty="0"/>
              <a:t> </a:t>
            </a:r>
            <a:r>
              <a:rPr lang="en-US" sz="2000" dirty="0"/>
              <a:t>35.72 </a:t>
            </a:r>
            <a:r>
              <a:rPr lang="en-US" sz="2000" dirty="0" err="1"/>
              <a:t>μg</a:t>
            </a:r>
            <a:r>
              <a:rPr lang="en-US" sz="2000" dirty="0"/>
              <a:t>/m</a:t>
            </a:r>
            <a:r>
              <a:rPr lang="en-US" sz="2000" baseline="30000" dirty="0"/>
              <a:t>3 </a:t>
            </a:r>
            <a:r>
              <a:rPr lang="en-US" sz="2000" dirty="0"/>
              <a:t>resulting</a:t>
            </a:r>
            <a:r>
              <a:rPr lang="en-US" sz="2000" baseline="30000" dirty="0"/>
              <a:t> </a:t>
            </a:r>
            <a:r>
              <a:rPr lang="en-US" sz="2000" dirty="0"/>
              <a:t>in 291 preventable premature deaths in Barcelona (the greatest number of preventable deaths due to any exposure)</a:t>
            </a:r>
          </a:p>
        </p:txBody>
      </p:sp>
      <p:sp>
        <p:nvSpPr>
          <p:cNvPr id="43" name="Rectangle 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7BA411-4D04-40EA-851E-D1C75EEBEBB0}"/>
              </a:ext>
            </a:extLst>
          </p:cNvPr>
          <p:cNvPicPr>
            <a:picLocks noChangeAspect="1"/>
          </p:cNvPicPr>
          <p:nvPr/>
        </p:nvPicPr>
        <p:blipFill rotWithShape="1">
          <a:blip r:embed="rId3"/>
          <a:srcRect r="4" b="2333"/>
          <a:stretch/>
        </p:blipFill>
        <p:spPr>
          <a:xfrm>
            <a:off x="5977788" y="799352"/>
            <a:ext cx="5425410" cy="5259296"/>
          </a:xfrm>
          <a:prstGeom prst="rect">
            <a:avLst/>
          </a:prstGeom>
        </p:spPr>
      </p:pic>
    </p:spTree>
    <p:extLst>
      <p:ext uri="{BB962C8B-B14F-4D97-AF65-F5344CB8AC3E}">
        <p14:creationId xmlns:p14="http://schemas.microsoft.com/office/powerpoint/2010/main" val="217674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7239012" y="612170"/>
            <a:ext cx="4731435" cy="1200361"/>
          </a:xfrm>
        </p:spPr>
        <p:txBody>
          <a:bodyPr vert="horz" lIns="91440" tIns="45720" rIns="91440" bIns="45720" rtlCol="0" anchor="b">
            <a:normAutofit/>
          </a:bodyPr>
          <a:lstStyle/>
          <a:p>
            <a:r>
              <a:rPr lang="en-US" sz="3600" dirty="0">
                <a:solidFill>
                  <a:schemeClr val="tx1"/>
                </a:solidFill>
              </a:rPr>
              <a:t>Examples including TRAP</a:t>
            </a:r>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F545923-74C5-4410-B013-EE94AAAABF00}"/>
              </a:ext>
            </a:extLst>
          </p:cNvPr>
          <p:cNvPicPr>
            <a:picLocks noChangeAspect="1"/>
          </p:cNvPicPr>
          <p:nvPr/>
        </p:nvPicPr>
        <p:blipFill rotWithShape="1">
          <a:blip r:embed="rId3"/>
          <a:srcRect r="11737" b="3"/>
          <a:stretch/>
        </p:blipFill>
        <p:spPr>
          <a:xfrm>
            <a:off x="576244" y="650494"/>
            <a:ext cx="5628018" cy="5324142"/>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239012" y="2031101"/>
            <a:ext cx="4282984" cy="3511943"/>
          </a:xfrm>
        </p:spPr>
        <p:txBody>
          <a:bodyPr vert="horz" lIns="91440" tIns="45720" rIns="91440" bIns="45720" rtlCol="0" anchor="ctr">
            <a:normAutofit/>
          </a:bodyPr>
          <a:lstStyle/>
          <a:p>
            <a:endParaRPr lang="en-US" sz="1800" dirty="0"/>
          </a:p>
          <a:p>
            <a:endParaRPr lang="en-US" sz="1800" dirty="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E7D1FA9D-5F4B-4C29-A775-AD3E4A5DF7BD}"/>
              </a:ext>
            </a:extLst>
          </p:cNvPr>
          <p:cNvSpPr txBox="1">
            <a:spLocks/>
          </p:cNvSpPr>
          <p:nvPr/>
        </p:nvSpPr>
        <p:spPr>
          <a:xfrm>
            <a:off x="7011900" y="1820360"/>
            <a:ext cx="5035611" cy="397958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Highlights:</a:t>
            </a:r>
          </a:p>
          <a:p>
            <a:pPr lvl="1"/>
            <a:r>
              <a:rPr lang="en-US" sz="1800" dirty="0"/>
              <a:t>Estimated the health impacts of eliminating shorter car trips (≤ 8 km) and replacing 50% of these trips with the bicycle in 11 metropolitan regions in the USA in order to improve air quality</a:t>
            </a:r>
          </a:p>
          <a:p>
            <a:pPr lvl="1"/>
            <a:r>
              <a:rPr lang="en-US" sz="1800" dirty="0"/>
              <a:t>Found that the annual average urban PM</a:t>
            </a:r>
            <a:r>
              <a:rPr lang="en-US" sz="1800" baseline="-25000" dirty="0"/>
              <a:t>2.5</a:t>
            </a:r>
            <a:r>
              <a:rPr lang="en-US" sz="1800" dirty="0"/>
              <a:t> concentration would decline by 0.1 µg/m³ and mortality would decrease by 1,295 deaths per year</a:t>
            </a:r>
          </a:p>
          <a:p>
            <a:pPr lvl="2"/>
            <a:r>
              <a:rPr lang="en-US" sz="1400" dirty="0"/>
              <a:t>608 fewer deaths due to improved air quality and 687 fewer deaths due to increased physical activity</a:t>
            </a:r>
          </a:p>
        </p:txBody>
      </p:sp>
    </p:spTree>
    <p:extLst>
      <p:ext uri="{BB962C8B-B14F-4D97-AF65-F5344CB8AC3E}">
        <p14:creationId xmlns:p14="http://schemas.microsoft.com/office/powerpoint/2010/main" val="191218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idx="4294967295"/>
          </p:nvPr>
        </p:nvSpPr>
        <p:spPr>
          <a:xfrm>
            <a:off x="236306" y="26372"/>
            <a:ext cx="4981575" cy="1128713"/>
          </a:xfrm>
        </p:spPr>
        <p:txBody>
          <a:bodyPr vert="horz" lIns="91440" tIns="45720" rIns="91440" bIns="45720" rtlCol="0" anchor="ctr">
            <a:normAutofit/>
          </a:bodyPr>
          <a:lstStyle/>
          <a:p>
            <a:r>
              <a:rPr lang="en-US" sz="3700" dirty="0">
                <a:solidFill>
                  <a:schemeClr val="tx1"/>
                </a:solidFill>
              </a:rPr>
              <a:t>Examples including TRAP</a:t>
            </a:r>
          </a:p>
        </p:txBody>
      </p:sp>
      <p:sp>
        <p:nvSpPr>
          <p:cNvPr id="10" name="Content Placeholder 1">
            <a:extLst>
              <a:ext uri="{FF2B5EF4-FFF2-40B4-BE49-F238E27FC236}">
                <a16:creationId xmlns:a16="http://schemas.microsoft.com/office/drawing/2014/main" id="{E45451A6-0F90-45EC-A502-3223F8CA0177}"/>
              </a:ext>
            </a:extLst>
          </p:cNvPr>
          <p:cNvSpPr txBox="1">
            <a:spLocks/>
          </p:cNvSpPr>
          <p:nvPr/>
        </p:nvSpPr>
        <p:spPr>
          <a:xfrm>
            <a:off x="122791" y="873895"/>
            <a:ext cx="5095090" cy="16251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Highlights:</a:t>
            </a:r>
          </a:p>
          <a:p>
            <a:pPr lvl="1"/>
            <a:r>
              <a:rPr lang="en-US" sz="2000" dirty="0"/>
              <a:t>Estimated the number of premature deaths related to air pollution in Bradford, UK.</a:t>
            </a:r>
          </a:p>
        </p:txBody>
      </p:sp>
      <p:sp>
        <p:nvSpPr>
          <p:cNvPr id="9" name="AutoShape 7">
            <a:extLst>
              <a:ext uri="{FF2B5EF4-FFF2-40B4-BE49-F238E27FC236}">
                <a16:creationId xmlns:a16="http://schemas.microsoft.com/office/drawing/2014/main" id="{D420975F-DAA1-42F5-84AB-0A03F9F8EDE8}"/>
              </a:ext>
            </a:extLst>
          </p:cNvPr>
          <p:cNvSpPr>
            <a:spLocks noChangeAspect="1" noChangeArrowheads="1" noTextEdit="1"/>
          </p:cNvSpPr>
          <p:nvPr/>
        </p:nvSpPr>
        <p:spPr bwMode="auto">
          <a:xfrm>
            <a:off x="5997447" y="590729"/>
            <a:ext cx="5529467" cy="552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2">
            <a:extLst>
              <a:ext uri="{FF2B5EF4-FFF2-40B4-BE49-F238E27FC236}">
                <a16:creationId xmlns:a16="http://schemas.microsoft.com/office/drawing/2014/main" id="{493CDD9A-2AC9-4A59-9B87-DC1000163445}"/>
              </a:ext>
            </a:extLst>
          </p:cNvPr>
          <p:cNvGrpSpPr>
            <a:grpSpLocks noChangeAspect="1"/>
          </p:cNvGrpSpPr>
          <p:nvPr/>
        </p:nvGrpSpPr>
        <p:grpSpPr bwMode="auto">
          <a:xfrm>
            <a:off x="5847624" y="197258"/>
            <a:ext cx="5521753" cy="5526870"/>
            <a:chOff x="1682" y="0"/>
            <a:chExt cx="4316" cy="4320"/>
          </a:xfrm>
        </p:grpSpPr>
        <p:sp>
          <p:nvSpPr>
            <p:cNvPr id="13" name="AutoShape 11">
              <a:extLst>
                <a:ext uri="{FF2B5EF4-FFF2-40B4-BE49-F238E27FC236}">
                  <a16:creationId xmlns:a16="http://schemas.microsoft.com/office/drawing/2014/main" id="{BEBABCDA-9707-4BED-A753-783B1145F644}"/>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a:extLst>
                <a:ext uri="{FF2B5EF4-FFF2-40B4-BE49-F238E27FC236}">
                  <a16:creationId xmlns:a16="http://schemas.microsoft.com/office/drawing/2014/main" id="{872CD987-DF08-481E-B047-7626F1FF6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 y="0"/>
              <a:ext cx="4322" cy="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769D60BC-CD54-49CC-A755-E50BA385A7DC}"/>
              </a:ext>
            </a:extLst>
          </p:cNvPr>
          <p:cNvSpPr txBox="1"/>
          <p:nvPr/>
        </p:nvSpPr>
        <p:spPr>
          <a:xfrm rot="16200000">
            <a:off x="-224412" y="4174257"/>
            <a:ext cx="2812308" cy="369332"/>
          </a:xfrm>
          <a:prstGeom prst="rect">
            <a:avLst/>
          </a:prstGeom>
          <a:noFill/>
        </p:spPr>
        <p:txBody>
          <a:bodyPr wrap="none" rtlCol="0">
            <a:spAutoFit/>
          </a:bodyPr>
          <a:lstStyle/>
          <a:p>
            <a:r>
              <a:rPr lang="en-US" dirty="0"/>
              <a:t>Deaths per 100,000 persons</a:t>
            </a:r>
          </a:p>
        </p:txBody>
      </p:sp>
      <p:grpSp>
        <p:nvGrpSpPr>
          <p:cNvPr id="16" name="Group 16">
            <a:extLst>
              <a:ext uri="{FF2B5EF4-FFF2-40B4-BE49-F238E27FC236}">
                <a16:creationId xmlns:a16="http://schemas.microsoft.com/office/drawing/2014/main" id="{F9E95D34-B673-4BAA-8B3A-D4B0CAC9CBF7}"/>
              </a:ext>
            </a:extLst>
          </p:cNvPr>
          <p:cNvGrpSpPr>
            <a:grpSpLocks noChangeAspect="1"/>
          </p:cNvGrpSpPr>
          <p:nvPr/>
        </p:nvGrpSpPr>
        <p:grpSpPr bwMode="auto">
          <a:xfrm>
            <a:off x="1520701" y="2499078"/>
            <a:ext cx="3303587" cy="4017963"/>
            <a:chOff x="1055" y="1574"/>
            <a:chExt cx="2081" cy="2531"/>
          </a:xfrm>
        </p:grpSpPr>
        <p:sp>
          <p:nvSpPr>
            <p:cNvPr id="17" name="AutoShape 15">
              <a:extLst>
                <a:ext uri="{FF2B5EF4-FFF2-40B4-BE49-F238E27FC236}">
                  <a16:creationId xmlns:a16="http://schemas.microsoft.com/office/drawing/2014/main" id="{15A8A167-6D61-41F0-AB79-CBCFD9DF0851}"/>
                </a:ext>
              </a:extLst>
            </p:cNvPr>
            <p:cNvSpPr>
              <a:spLocks noChangeAspect="1" noChangeArrowheads="1" noTextEdit="1"/>
            </p:cNvSpPr>
            <p:nvPr/>
          </p:nvSpPr>
          <p:spPr bwMode="auto">
            <a:xfrm>
              <a:off x="1055" y="1574"/>
              <a:ext cx="2081" cy="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a:extLst>
                <a:ext uri="{FF2B5EF4-FFF2-40B4-BE49-F238E27FC236}">
                  <a16:creationId xmlns:a16="http://schemas.microsoft.com/office/drawing/2014/main" id="{A1747ADC-271D-4DEE-9A57-572CFAE0A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 y="1574"/>
              <a:ext cx="2085" cy="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 name="Straight Connector 18">
            <a:extLst>
              <a:ext uri="{FF2B5EF4-FFF2-40B4-BE49-F238E27FC236}">
                <a16:creationId xmlns:a16="http://schemas.microsoft.com/office/drawing/2014/main" id="{F2A8E339-788B-4E5A-A4B1-43F2DD7DD773}"/>
              </a:ext>
            </a:extLst>
          </p:cNvPr>
          <p:cNvCxnSpPr/>
          <p:nvPr/>
        </p:nvCxnSpPr>
        <p:spPr>
          <a:xfrm>
            <a:off x="122791" y="873895"/>
            <a:ext cx="51786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07A764-3519-4BC3-9E6C-A787881B80B6}"/>
              </a:ext>
            </a:extLst>
          </p:cNvPr>
          <p:cNvSpPr/>
          <p:nvPr/>
        </p:nvSpPr>
        <p:spPr>
          <a:xfrm>
            <a:off x="5841513" y="5765077"/>
            <a:ext cx="3005887" cy="369332"/>
          </a:xfrm>
          <a:prstGeom prst="rect">
            <a:avLst/>
          </a:prstGeom>
        </p:spPr>
        <p:txBody>
          <a:bodyPr wrap="none">
            <a:spAutoFit/>
          </a:bodyPr>
          <a:lstStyle/>
          <a:p>
            <a:pPr lvl="0">
              <a:defRPr/>
            </a:pPr>
            <a:r>
              <a:rPr lang="en-US" b="1" dirty="0"/>
              <a:t>Source: Mueller et al., (2018) </a:t>
            </a:r>
          </a:p>
        </p:txBody>
      </p:sp>
    </p:spTree>
    <p:extLst>
      <p:ext uri="{BB962C8B-B14F-4D97-AF65-F5344CB8AC3E}">
        <p14:creationId xmlns:p14="http://schemas.microsoft.com/office/powerpoint/2010/main" val="3825867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1164" y="154723"/>
            <a:ext cx="11988800" cy="931207"/>
          </a:xfrm>
        </p:spPr>
        <p:txBody>
          <a:bodyPr>
            <a:noAutofit/>
          </a:bodyPr>
          <a:lstStyle/>
          <a:p>
            <a:r>
              <a:rPr lang="en-US" sz="4000" dirty="0"/>
              <a:t>Lecture #38: Quantitative Health Impact and Burden of Disease Assessment</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8" y="1741162"/>
            <a:ext cx="10298723" cy="4524315"/>
          </a:xfrm>
          <a:prstGeom prst="rect">
            <a:avLst/>
          </a:prstGeom>
          <a:noFill/>
        </p:spPr>
        <p:txBody>
          <a:bodyPr wrap="square" rtlCol="0">
            <a:spAutoFit/>
          </a:bodyPr>
          <a:lstStyle/>
          <a:p>
            <a:pPr algn="ctr"/>
            <a:r>
              <a:rPr lang="en-US" sz="2400" b="1" dirty="0"/>
              <a:t>Haneen Khreis</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t>The author declares that there is no conflict of interest</a:t>
            </a:r>
          </a:p>
          <a:p>
            <a:pPr algn="ctr"/>
            <a:r>
              <a:rPr lang="en-US" sz="2400" b="1" dirty="0"/>
              <a:t>Lecture Track(s): HT/TT/PPT</a:t>
            </a:r>
          </a:p>
          <a:p>
            <a:pPr algn="ctr"/>
            <a:endParaRPr lang="en-US" sz="2400" b="1" dirty="0"/>
          </a:p>
          <a:p>
            <a:pPr algn="ctr"/>
            <a:r>
              <a:rPr lang="en-US" sz="2400" b="1" dirty="0"/>
              <a:t>David Rojas-Rueda</a:t>
            </a:r>
          </a:p>
          <a:p>
            <a:pPr algn="ctr"/>
            <a:r>
              <a:rPr lang="en-US" sz="2400" b="1" dirty="0"/>
              <a:t>Colorado State University</a:t>
            </a:r>
          </a:p>
          <a:p>
            <a:pPr algn="ctr"/>
            <a:r>
              <a:rPr lang="en-US" sz="2400" b="1" dirty="0">
                <a:solidFill>
                  <a:srgbClr val="FF0000"/>
                </a:solidFill>
                <a:hlinkClick r:id="rId4"/>
              </a:rPr>
              <a:t>David.rojas@colostate.edu</a:t>
            </a:r>
            <a:endParaRPr lang="en-US" sz="2400" b="1" dirty="0">
              <a:solidFill>
                <a:srgbClr val="FF0000"/>
              </a:solidFill>
            </a:endParaRPr>
          </a:p>
          <a:p>
            <a:pPr algn="ctr"/>
            <a:r>
              <a:rPr lang="en-US" sz="2400" b="1" dirty="0"/>
              <a:t>The author declares that there is no conflict of interest</a:t>
            </a:r>
          </a:p>
          <a:p>
            <a:pPr algn="ctr"/>
            <a:r>
              <a:rPr lang="en-US" sz="2400" b="1" dirty="0"/>
              <a:t>Lecture Track(s): HT/TT/PPT</a:t>
            </a:r>
          </a:p>
          <a:p>
            <a:pPr algn="ct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Strengths of BoD and HIAs </a:t>
            </a:r>
          </a:p>
        </p:txBody>
      </p:sp>
      <p:pic>
        <p:nvPicPr>
          <p:cNvPr id="5" name="Picture 4">
            <a:extLst>
              <a:ext uri="{FF2B5EF4-FFF2-40B4-BE49-F238E27FC236}">
                <a16:creationId xmlns:a16="http://schemas.microsoft.com/office/drawing/2014/main" id="{D251563B-AD64-4AFD-8577-A70A058BBA5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01874" y="1146055"/>
            <a:ext cx="10388252" cy="5394960"/>
          </a:xfrm>
          <a:prstGeom prst="rect">
            <a:avLst/>
          </a:prstGeom>
        </p:spPr>
      </p:pic>
      <p:sp>
        <p:nvSpPr>
          <p:cNvPr id="6" name="Rectangle 5">
            <a:extLst>
              <a:ext uri="{FF2B5EF4-FFF2-40B4-BE49-F238E27FC236}">
                <a16:creationId xmlns:a16="http://schemas.microsoft.com/office/drawing/2014/main" id="{849AD587-C0B0-42D3-AF0C-F790414272F6}"/>
              </a:ext>
            </a:extLst>
          </p:cNvPr>
          <p:cNvSpPr/>
          <p:nvPr/>
        </p:nvSpPr>
        <p:spPr>
          <a:xfrm>
            <a:off x="838200" y="6462167"/>
            <a:ext cx="3606821" cy="369332"/>
          </a:xfrm>
          <a:prstGeom prst="rect">
            <a:avLst/>
          </a:prstGeom>
        </p:spPr>
        <p:txBody>
          <a:bodyPr wrap="none">
            <a:spAutoFit/>
          </a:bodyPr>
          <a:lstStyle/>
          <a:p>
            <a:r>
              <a:rPr lang="en-US" b="1" dirty="0"/>
              <a:t>Source: Nieuwenhuijsen et al., 2017</a:t>
            </a:r>
          </a:p>
        </p:txBody>
      </p:sp>
    </p:spTree>
    <p:extLst>
      <p:ext uri="{BB962C8B-B14F-4D97-AF65-F5344CB8AC3E}">
        <p14:creationId xmlns:p14="http://schemas.microsoft.com/office/powerpoint/2010/main" val="207621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Strengths of BoD and HIAs </a:t>
            </a:r>
          </a:p>
        </p:txBody>
      </p:sp>
      <p:sp>
        <p:nvSpPr>
          <p:cNvPr id="4" name="Content Placeholder 1">
            <a:extLst>
              <a:ext uri="{FF2B5EF4-FFF2-40B4-BE49-F238E27FC236}">
                <a16:creationId xmlns:a16="http://schemas.microsoft.com/office/drawing/2014/main" id="{C37B592C-EB0D-4A73-8415-748281B5454B}"/>
              </a:ext>
            </a:extLst>
          </p:cNvPr>
          <p:cNvSpPr txBox="1">
            <a:spLocks/>
          </p:cNvSpPr>
          <p:nvPr/>
        </p:nvSpPr>
        <p:spPr>
          <a:xfrm>
            <a:off x="969335" y="1585220"/>
            <a:ext cx="10515600" cy="49235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Have the potential to integrate health evidence into the policy decision-making process, and introduce and protect public health in all policies</a:t>
            </a:r>
          </a:p>
          <a:p>
            <a:pPr lvl="1"/>
            <a:r>
              <a:rPr lang="en-US" dirty="0"/>
              <a:t>Policy decision-makers may give more weight to outcomes that are measurable/ quantifiable</a:t>
            </a:r>
          </a:p>
          <a:p>
            <a:pPr lvl="1"/>
            <a:r>
              <a:rPr lang="en-US" dirty="0"/>
              <a:t>Such exercises may raise the public awareness of the health implications of current and proposed policy scenarios</a:t>
            </a:r>
          </a:p>
          <a:p>
            <a:r>
              <a:rPr lang="en-US" dirty="0"/>
              <a:t>Can (should) be carried out prospectively to give an outlook on expected health consequences in the future, before they occur, and devise mitigation strategies accordingly</a:t>
            </a:r>
          </a:p>
          <a:p>
            <a:r>
              <a:rPr lang="en-US" dirty="0"/>
              <a:t>Can disentangle the complexity of the multitude of risk/protective factors operating simultaneously</a:t>
            </a:r>
          </a:p>
          <a:p>
            <a:r>
              <a:rPr lang="en-US" dirty="0"/>
              <a:t>Quantitative estimates allow the comparison of alternatives (i.e. different counterfactual or policy scenarios) and provide insight into the best available choice from a health, and economic, standpoint</a:t>
            </a:r>
          </a:p>
        </p:txBody>
      </p:sp>
    </p:spTree>
    <p:extLst>
      <p:ext uri="{BB962C8B-B14F-4D97-AF65-F5344CB8AC3E}">
        <p14:creationId xmlns:p14="http://schemas.microsoft.com/office/powerpoint/2010/main" val="306701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Strengths of BoD and HIAs </a:t>
            </a:r>
          </a:p>
        </p:txBody>
      </p:sp>
      <p:sp>
        <p:nvSpPr>
          <p:cNvPr id="4" name="Content Placeholder 1">
            <a:extLst>
              <a:ext uri="{FF2B5EF4-FFF2-40B4-BE49-F238E27FC236}">
                <a16:creationId xmlns:a16="http://schemas.microsoft.com/office/drawing/2014/main" id="{C37B592C-EB0D-4A73-8415-748281B5454B}"/>
              </a:ext>
            </a:extLst>
          </p:cNvPr>
          <p:cNvSpPr txBox="1">
            <a:spLocks/>
          </p:cNvSpPr>
          <p:nvPr/>
        </p:nvSpPr>
        <p:spPr>
          <a:xfrm>
            <a:off x="969335" y="17376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help identify subpopulations that would disproportionally be affected or disadvantaged by the intervention, policy or program which provides valuable information on unjust differences and possible gradients of susceptibility and health status</a:t>
            </a:r>
          </a:p>
          <a:p>
            <a:r>
              <a:rPr lang="en-US" dirty="0"/>
              <a:t>Because health is usually a strong-weighing factor to the public, outcomes of BoD and HIAs can raise health awareness and advocacy and can influence the decision-making process </a:t>
            </a:r>
          </a:p>
          <a:p>
            <a:r>
              <a:rPr lang="en-US" dirty="0"/>
              <a:t>Can directly inform cost-benefit analysis and transport investment appraisal schemes</a:t>
            </a:r>
          </a:p>
          <a:p>
            <a:r>
              <a:rPr lang="en-US" dirty="0"/>
              <a:t>Context specific – sensitive to contextual variables  and underlying population and health parameters</a:t>
            </a:r>
          </a:p>
        </p:txBody>
      </p:sp>
    </p:spTree>
    <p:extLst>
      <p:ext uri="{BB962C8B-B14F-4D97-AF65-F5344CB8AC3E}">
        <p14:creationId xmlns:p14="http://schemas.microsoft.com/office/powerpoint/2010/main" val="1032155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Limitations of BoD and HIAs  </a:t>
            </a:r>
          </a:p>
        </p:txBody>
      </p:sp>
      <p:sp>
        <p:nvSpPr>
          <p:cNvPr id="4" name="Content Placeholder 1">
            <a:extLst>
              <a:ext uri="{FF2B5EF4-FFF2-40B4-BE49-F238E27FC236}">
                <a16:creationId xmlns:a16="http://schemas.microsoft.com/office/drawing/2014/main" id="{EDDFD395-13FB-46DA-8D10-9BE8A0406267}"/>
              </a:ext>
            </a:extLst>
          </p:cNvPr>
          <p:cNvSpPr txBox="1">
            <a:spLocks/>
          </p:cNvSpPr>
          <p:nvPr/>
        </p:nvSpPr>
        <p:spPr>
          <a:xfrm>
            <a:off x="969335" y="1371600"/>
            <a:ext cx="10515600" cy="57029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Quantitative BoD and HIAs have been mainly used in research and the academic literature and less so for practice and policy purposes </a:t>
            </a:r>
          </a:p>
          <a:p>
            <a:pPr lvl="1"/>
            <a:r>
              <a:rPr lang="en-US" dirty="0"/>
              <a:t>Might be because the existing methods and tools are very resource intensive and do not meet the needs of the end users</a:t>
            </a:r>
          </a:p>
          <a:p>
            <a:pPr lvl="1"/>
            <a:r>
              <a:rPr lang="en-US" dirty="0"/>
              <a:t>There is a lack of full-chain analyses which are more useful for policy making</a:t>
            </a:r>
          </a:p>
          <a:p>
            <a:pPr lvl="1"/>
            <a:r>
              <a:rPr lang="en-US" dirty="0"/>
              <a:t>The counterfactual scenarios investigated for research purposes do not often reflect real scenarios or proposals that can be under consideration in the policy decision-making arena</a:t>
            </a:r>
          </a:p>
          <a:p>
            <a:r>
              <a:rPr lang="en-US" dirty="0"/>
              <a:t>These methods are predictive in nature and not empirical or observational research – the quality of the input data and the rigor of the assumptions is key to the validity and plausibility of quantified health impacts</a:t>
            </a:r>
          </a:p>
          <a:p>
            <a:r>
              <a:rPr lang="en-US" dirty="0"/>
              <a:t>It is uncertain whether the predicted health impacts would actually occur </a:t>
            </a:r>
          </a:p>
          <a:p>
            <a:r>
              <a:rPr lang="en-US" dirty="0"/>
              <a:t>There is a lack of standards and best practices for quantitative BoD and HIA (Mueller et al., 2020)</a:t>
            </a:r>
          </a:p>
        </p:txBody>
      </p:sp>
    </p:spTree>
    <p:extLst>
      <p:ext uri="{BB962C8B-B14F-4D97-AF65-F5344CB8AC3E}">
        <p14:creationId xmlns:p14="http://schemas.microsoft.com/office/powerpoint/2010/main" val="28616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Limitations of BoD and HIAs  </a:t>
            </a:r>
          </a:p>
        </p:txBody>
      </p:sp>
      <p:sp>
        <p:nvSpPr>
          <p:cNvPr id="4" name="Content Placeholder 1">
            <a:extLst>
              <a:ext uri="{FF2B5EF4-FFF2-40B4-BE49-F238E27FC236}">
                <a16:creationId xmlns:a16="http://schemas.microsoft.com/office/drawing/2014/main" id="{EDDFD395-13FB-46DA-8D10-9BE8A0406267}"/>
              </a:ext>
            </a:extLst>
          </p:cNvPr>
          <p:cNvSpPr txBox="1">
            <a:spLocks/>
          </p:cNvSpPr>
          <p:nvPr/>
        </p:nvSpPr>
        <p:spPr>
          <a:xfrm>
            <a:off x="969335" y="1371600"/>
            <a:ext cx="10515600" cy="5702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Lack of epidemiological evidence (Dose- or Exposure-Response Functions)</a:t>
            </a:r>
          </a:p>
          <a:p>
            <a:pPr lvl="1"/>
            <a:r>
              <a:rPr lang="en-US" dirty="0"/>
              <a:t>Exposures</a:t>
            </a:r>
          </a:p>
          <a:p>
            <a:pPr lvl="1"/>
            <a:r>
              <a:rPr lang="en-US" dirty="0"/>
              <a:t>Outcomes</a:t>
            </a:r>
          </a:p>
          <a:p>
            <a:pPr lvl="1"/>
            <a:r>
              <a:rPr lang="en-US" dirty="0"/>
              <a:t>Populations</a:t>
            </a:r>
          </a:p>
          <a:p>
            <a:r>
              <a:rPr lang="en-US" dirty="0"/>
              <a:t>Only provide a partial quantification of the reality</a:t>
            </a:r>
          </a:p>
          <a:p>
            <a:endParaRPr lang="en-US" dirty="0"/>
          </a:p>
          <a:p>
            <a:pPr lvl="1"/>
            <a:endParaRPr lang="en-US" dirty="0"/>
          </a:p>
        </p:txBody>
      </p:sp>
    </p:spTree>
    <p:extLst>
      <p:ext uri="{BB962C8B-B14F-4D97-AF65-F5344CB8AC3E}">
        <p14:creationId xmlns:p14="http://schemas.microsoft.com/office/powerpoint/2010/main" val="374852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Limitations of BoD and HIAs  </a:t>
            </a:r>
          </a:p>
        </p:txBody>
      </p:sp>
      <p:sp>
        <p:nvSpPr>
          <p:cNvPr id="4" name="Content Placeholder 1">
            <a:extLst>
              <a:ext uri="{FF2B5EF4-FFF2-40B4-BE49-F238E27FC236}">
                <a16:creationId xmlns:a16="http://schemas.microsoft.com/office/drawing/2014/main" id="{EDDFD395-13FB-46DA-8D10-9BE8A0406267}"/>
              </a:ext>
            </a:extLst>
          </p:cNvPr>
          <p:cNvSpPr txBox="1">
            <a:spLocks/>
          </p:cNvSpPr>
          <p:nvPr/>
        </p:nvSpPr>
        <p:spPr>
          <a:xfrm>
            <a:off x="969335" y="1737620"/>
            <a:ext cx="10515600"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Suffer from uncertainties and errors due to input data such as the exposure proxies used, exposure-response functions used, resolution of the exposure estimates, baseline health conditions, and accuracy of population parameters and risk estimates for that population </a:t>
            </a:r>
          </a:p>
          <a:p>
            <a:r>
              <a:rPr lang="en-US" dirty="0"/>
              <a:t>The interpretability of the health outcomes can be challenging, depending on the audience (Mueller et al., 2020)</a:t>
            </a:r>
          </a:p>
          <a:p>
            <a:r>
              <a:rPr lang="en-US" dirty="0"/>
              <a:t>Most BoD and HIAs in the literature lack participatory and stakeholder engagement aspects, and do not follow a full-chain approach which can pinpoint the sources of adverse exposures and attributable health impacts (Nieuwenhuijsen et al., 2017)</a:t>
            </a:r>
          </a:p>
          <a:p>
            <a:r>
              <a:rPr lang="en-US" dirty="0"/>
              <a:t>Most BoD and HIAs in the literature do not account for time delays  (Nieuwenhuijsen et al., 2017)</a:t>
            </a:r>
          </a:p>
          <a:p>
            <a:pPr marL="0" indent="0">
              <a:buNone/>
            </a:pPr>
            <a:endParaRPr lang="en-US" dirty="0"/>
          </a:p>
          <a:p>
            <a:endParaRPr lang="en-US" dirty="0"/>
          </a:p>
        </p:txBody>
      </p:sp>
    </p:spTree>
    <p:extLst>
      <p:ext uri="{BB962C8B-B14F-4D97-AF65-F5344CB8AC3E}">
        <p14:creationId xmlns:p14="http://schemas.microsoft.com/office/powerpoint/2010/main" val="342592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Research Gaps   </a:t>
            </a:r>
          </a:p>
        </p:txBody>
      </p:sp>
      <p:sp>
        <p:nvSpPr>
          <p:cNvPr id="4" name="Content Placeholder 1">
            <a:extLst>
              <a:ext uri="{FF2B5EF4-FFF2-40B4-BE49-F238E27FC236}">
                <a16:creationId xmlns:a16="http://schemas.microsoft.com/office/drawing/2014/main" id="{6493D4AA-14CF-46C8-BB4D-54161CD04503}"/>
              </a:ext>
            </a:extLst>
          </p:cNvPr>
          <p:cNvSpPr txBox="1">
            <a:spLocks/>
          </p:cNvSpPr>
          <p:nvPr/>
        </p:nvSpPr>
        <p:spPr>
          <a:xfrm>
            <a:off x="969335" y="1737620"/>
            <a:ext cx="10515600"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lack of participatory integrated full-chain BoD and HIA models </a:t>
            </a:r>
          </a:p>
          <a:p>
            <a:r>
              <a:rPr lang="en-US" dirty="0"/>
              <a:t>The lack of consideration of multiple exposures, interdependencies and uncertainties of the real world</a:t>
            </a:r>
          </a:p>
          <a:p>
            <a:r>
              <a:rPr lang="en-US" dirty="0"/>
              <a:t>The lack of assessment of plausible, real world scenarios or counterfactual exposures that are/can be under consideration by cities and local authorities</a:t>
            </a:r>
          </a:p>
          <a:p>
            <a:r>
              <a:rPr lang="en-US" dirty="0"/>
              <a:t>The lack of monetization of the assessed health impacts which can better inform policy and be incorporated in e.g. transportation investment appraisal </a:t>
            </a:r>
          </a:p>
          <a:p>
            <a:r>
              <a:rPr lang="en-US" dirty="0"/>
              <a:t>The lack of already set-up models and high quality datasets to be used for policy purposes (e.g. the World Health Organization’s Health Economic Assessment Tool (HEAT) for walking and cycling)</a:t>
            </a:r>
          </a:p>
          <a:p>
            <a:endParaRPr lang="en-US" dirty="0"/>
          </a:p>
        </p:txBody>
      </p:sp>
    </p:spTree>
    <p:extLst>
      <p:ext uri="{BB962C8B-B14F-4D97-AF65-F5344CB8AC3E}">
        <p14:creationId xmlns:p14="http://schemas.microsoft.com/office/powerpoint/2010/main" val="240139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Future Directions </a:t>
            </a:r>
          </a:p>
        </p:txBody>
      </p:sp>
      <p:sp>
        <p:nvSpPr>
          <p:cNvPr id="4" name="Content Placeholder 1">
            <a:extLst>
              <a:ext uri="{FF2B5EF4-FFF2-40B4-BE49-F238E27FC236}">
                <a16:creationId xmlns:a16="http://schemas.microsoft.com/office/drawing/2014/main" id="{5DEC3027-FC31-4A06-B0AD-BE34150945B9}"/>
              </a:ext>
            </a:extLst>
          </p:cNvPr>
          <p:cNvSpPr txBox="1">
            <a:spLocks/>
          </p:cNvSpPr>
          <p:nvPr/>
        </p:nvSpPr>
        <p:spPr>
          <a:xfrm>
            <a:off x="969335" y="17376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 participatory integrated full-chain BoD and HIA models </a:t>
            </a:r>
          </a:p>
          <a:p>
            <a:r>
              <a:rPr lang="en-US" dirty="0"/>
              <a:t>Account for multiple exposures, interdependencies and uncertainties of the real world</a:t>
            </a:r>
          </a:p>
          <a:p>
            <a:r>
              <a:rPr lang="en-US" dirty="0"/>
              <a:t>Work with stakeholders to assess plausible, real world scenarios or counterfactual exposures that are/can be under consideration by cities and local authorities</a:t>
            </a:r>
          </a:p>
          <a:p>
            <a:r>
              <a:rPr lang="en-US" dirty="0"/>
              <a:t>Monetize the assessed health impacts</a:t>
            </a:r>
          </a:p>
          <a:p>
            <a:r>
              <a:rPr lang="en-US" dirty="0"/>
              <a:t>Set-up and synthesize models and high quality datasets to be used for policy purposes including developing a comprehensive strategy for searching for quality input data and models’ validation </a:t>
            </a:r>
          </a:p>
        </p:txBody>
      </p:sp>
    </p:spTree>
    <p:extLst>
      <p:ext uri="{BB962C8B-B14F-4D97-AF65-F5344CB8AC3E}">
        <p14:creationId xmlns:p14="http://schemas.microsoft.com/office/powerpoint/2010/main" val="288203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27041" y="1648325"/>
            <a:ext cx="10754833" cy="5293895"/>
          </a:xfrm>
        </p:spPr>
        <p:txBody>
          <a:bodyPr>
            <a:normAutofit/>
          </a:bodyPr>
          <a:lstStyle/>
          <a:p>
            <a:r>
              <a:rPr lang="en-US" dirty="0"/>
              <a:t>The number of BoD and HIA studies related to urban and transport planning is increasing rapidly</a:t>
            </a:r>
          </a:p>
          <a:p>
            <a:r>
              <a:rPr lang="en-US" dirty="0"/>
              <a:t>There is yet a need for novel participatory integrated full-chain HIA models, methods and tools that assess the full-chain of events from initial planning decisions and scenarios </a:t>
            </a:r>
          </a:p>
          <a:p>
            <a:r>
              <a:rPr lang="en-US" dirty="0"/>
              <a:t>There is a need to consider multiple exposures and complexities, interdependencies and uncertainties of the real world</a:t>
            </a:r>
          </a:p>
          <a:p>
            <a:r>
              <a:rPr lang="en-US" dirty="0"/>
              <a:t>These methods have developed but are mainly restricted to the research realm and not used to their full potential in policy and practice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BoD: Burden of Disease</a:t>
            </a:r>
          </a:p>
          <a:p>
            <a:r>
              <a:rPr lang="en-US" dirty="0"/>
              <a:t>DALYs: Disability-Adjusted Life-Years</a:t>
            </a:r>
          </a:p>
          <a:p>
            <a:r>
              <a:rPr lang="en-US" dirty="0"/>
              <a:t>GBD: Global Burden of Disease</a:t>
            </a:r>
          </a:p>
          <a:p>
            <a:r>
              <a:rPr lang="en-US" dirty="0"/>
              <a:t>HIA: Health Impact Assessment</a:t>
            </a:r>
          </a:p>
          <a:p>
            <a:r>
              <a:rPr lang="en-US" dirty="0"/>
              <a:t>O</a:t>
            </a:r>
            <a:r>
              <a:rPr lang="en-US" baseline="-25000" dirty="0"/>
              <a:t>3</a:t>
            </a:r>
            <a:r>
              <a:rPr lang="en-US" dirty="0"/>
              <a:t>: Ozone</a:t>
            </a:r>
          </a:p>
          <a:p>
            <a:r>
              <a:rPr lang="en-US" dirty="0"/>
              <a:t>PM</a:t>
            </a:r>
            <a:r>
              <a:rPr lang="en-US" baseline="-25000" dirty="0"/>
              <a:t>10</a:t>
            </a:r>
            <a:r>
              <a:rPr lang="en-US" dirty="0"/>
              <a:t>: Particulate Matter with a diameter less than 10 micrometers</a:t>
            </a:r>
          </a:p>
          <a:p>
            <a:r>
              <a:rPr lang="en-US" dirty="0"/>
              <a:t>TRAP: Traffic-Related Air Pollution </a:t>
            </a:r>
          </a:p>
          <a:p>
            <a:endParaRPr lang="en-US" dirty="0"/>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rmAutofit/>
          </a:bodyPr>
          <a:lstStyle/>
          <a:p>
            <a:r>
              <a:rPr lang="en-US" dirty="0"/>
              <a:t>Public policies have overreaching impacts on the economy, the environment, the society and public health </a:t>
            </a:r>
          </a:p>
          <a:p>
            <a:r>
              <a:rPr lang="en-US" dirty="0"/>
              <a:t>Policies in one sector can impact outcomes in other sectors </a:t>
            </a:r>
          </a:p>
          <a:p>
            <a:r>
              <a:rPr lang="en-US" dirty="0"/>
              <a:t>Specifically, policies, projects and programs in the non-health sector can have substantial impacts on public health </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455822"/>
            <a:ext cx="10515600" cy="5402178"/>
          </a:xfrm>
        </p:spPr>
        <p:txBody>
          <a:bodyPr>
            <a:normAutofit fontScale="85000" lnSpcReduction="20000"/>
          </a:bodyPr>
          <a:lstStyle/>
          <a:p>
            <a:r>
              <a:rPr lang="en-US" sz="2000" dirty="0"/>
              <a:t>Briggs, D.J., 2008. A framework for integrated environmental health impact assessment of systemic risks. Environmental Health, 7(1), p.61.</a:t>
            </a:r>
          </a:p>
          <a:p>
            <a:r>
              <a:rPr lang="en-US" sz="2000" dirty="0"/>
              <a:t>GBD 2013 Risk Factors Collaborators. 2015. Global, regional, and national comparative risk assessment of 79 </a:t>
            </a:r>
            <a:r>
              <a:rPr lang="en-US" sz="2000" dirty="0" err="1"/>
              <a:t>behavioural</a:t>
            </a:r>
            <a:r>
              <a:rPr lang="en-US" sz="2000" dirty="0"/>
              <a:t>, environmental and occupational, and metabolic risks or clusters of risks in 188 countries, 1990–2013: a systematic analysis for the Global Burden of Disease Study 2013. </a:t>
            </a:r>
            <a:r>
              <a:rPr lang="en-US" sz="2000" i="1" dirty="0"/>
              <a:t>Lancet</a:t>
            </a:r>
            <a:r>
              <a:rPr lang="en-US" sz="2000" dirty="0"/>
              <a:t>. 386(10010):2287-2323.</a:t>
            </a:r>
          </a:p>
          <a:p>
            <a:r>
              <a:rPr lang="en-US" sz="2000" dirty="0"/>
              <a:t>Grabow, M.L., </a:t>
            </a:r>
            <a:r>
              <a:rPr lang="en-US" sz="2000" dirty="0" err="1"/>
              <a:t>Spak</a:t>
            </a:r>
            <a:r>
              <a:rPr lang="en-US" sz="2000" dirty="0"/>
              <a:t>, S.N., Holloway, T., Stone Jr, B., Mednick, A.C. and Patz, J.A., 2012. Air quality and exercise-related health benefits from reduced car travel in the midwestern United States. Environmental health perspectives, 120(1), pp.68-76.</a:t>
            </a:r>
          </a:p>
          <a:p>
            <a:r>
              <a:rPr lang="en-US" sz="2000" dirty="0"/>
              <a:t>Khreis, H., de </a:t>
            </a:r>
            <a:r>
              <a:rPr lang="en-US" sz="2000" dirty="0" err="1"/>
              <a:t>Hoogh</a:t>
            </a:r>
            <a:r>
              <a:rPr lang="en-US" sz="2000" dirty="0"/>
              <a:t>, K. and Nieuwenhuijsen, M.J., 2018. Full-chain health impact assessment of traffic-related air pollution and childhood asthma. Environment international, 114, pp.365-375.</a:t>
            </a:r>
          </a:p>
          <a:p>
            <a:r>
              <a:rPr lang="en-US" sz="2000" dirty="0" err="1"/>
              <a:t>Lebret</a:t>
            </a:r>
            <a:r>
              <a:rPr lang="en-US" sz="2000" dirty="0"/>
              <a:t> E. 2015. Integrated Environmental Health Impact Assessment for Risk Governance Purposes; Across What Do We Integrate?. </a:t>
            </a:r>
            <a:r>
              <a:rPr lang="en-US" sz="2000" i="1" dirty="0"/>
              <a:t>Int J Environ Res Public Health</a:t>
            </a:r>
            <a:r>
              <a:rPr lang="en-US" sz="2000" dirty="0"/>
              <a:t>. 13(1):ijerph13010071. </a:t>
            </a:r>
          </a:p>
          <a:p>
            <a:r>
              <a:rPr lang="en-US" sz="2000" dirty="0"/>
              <a:t>Lock, K., 2000. Health impact assessment. BMJ, 320(7246), pp.1395-1398.</a:t>
            </a:r>
          </a:p>
          <a:p>
            <a:r>
              <a:rPr lang="en-US" sz="2000" dirty="0"/>
              <a:t>McKinley, G., </a:t>
            </a:r>
            <a:r>
              <a:rPr lang="en-US" sz="2000" dirty="0" err="1"/>
              <a:t>Zuk</a:t>
            </a:r>
            <a:r>
              <a:rPr lang="en-US" sz="2000" dirty="0"/>
              <a:t>, M., </a:t>
            </a:r>
            <a:r>
              <a:rPr lang="en-US" sz="2000" dirty="0" err="1"/>
              <a:t>Höjer</a:t>
            </a:r>
            <a:r>
              <a:rPr lang="en-US" sz="2000" dirty="0"/>
              <a:t>, M., Avalos, M., González, I., </a:t>
            </a:r>
            <a:r>
              <a:rPr lang="en-US" sz="2000" dirty="0" err="1"/>
              <a:t>Iniestra</a:t>
            </a:r>
            <a:r>
              <a:rPr lang="en-US" sz="2000" dirty="0"/>
              <a:t>, R., Laguna, I., Martínez, M.A., </a:t>
            </a:r>
            <a:r>
              <a:rPr lang="en-US" sz="2000" dirty="0" err="1"/>
              <a:t>Osnaya</a:t>
            </a:r>
            <a:r>
              <a:rPr lang="en-US" sz="2000" dirty="0"/>
              <a:t>, P., </a:t>
            </a:r>
            <a:r>
              <a:rPr lang="en-US" sz="2000" dirty="0" err="1"/>
              <a:t>Reynales</a:t>
            </a:r>
            <a:r>
              <a:rPr lang="en-US" sz="2000" dirty="0"/>
              <a:t>, L.M. and Valdés, R., 2005. Quantification of local and global benefits from air pollution control in Mexico City.</a:t>
            </a:r>
          </a:p>
          <a:p>
            <a:r>
              <a:rPr lang="en-US" sz="2000" dirty="0"/>
              <a:t>Mueller, N., Rojas-Rueda, D., Khreis, H., </a:t>
            </a:r>
            <a:r>
              <a:rPr lang="en-US" sz="2000" dirty="0" err="1"/>
              <a:t>Cirach</a:t>
            </a:r>
            <a:r>
              <a:rPr lang="en-US" sz="2000" dirty="0"/>
              <a:t>, M., Andrés, D., </a:t>
            </a:r>
            <a:r>
              <a:rPr lang="en-US" sz="2000" dirty="0" err="1"/>
              <a:t>Ballester</a:t>
            </a:r>
            <a:r>
              <a:rPr lang="en-US" sz="2000" dirty="0"/>
              <a:t>, J., </a:t>
            </a:r>
            <a:r>
              <a:rPr lang="en-US" sz="2000" dirty="0" err="1"/>
              <a:t>Bartoll</a:t>
            </a:r>
            <a:r>
              <a:rPr lang="en-US" sz="2000" dirty="0"/>
              <a:t>, X., Daher, C., Deluca, A., </a:t>
            </a:r>
            <a:r>
              <a:rPr lang="en-US" sz="2000" dirty="0" err="1"/>
              <a:t>Echave</a:t>
            </a:r>
            <a:r>
              <a:rPr lang="en-US" sz="2000" dirty="0"/>
              <a:t>, C. and </a:t>
            </a:r>
            <a:r>
              <a:rPr lang="en-US" sz="2000" dirty="0" err="1"/>
              <a:t>Milà</a:t>
            </a:r>
            <a:r>
              <a:rPr lang="en-US" sz="2000" dirty="0"/>
              <a:t>, C., 2020. Changing the urban design of cities for health: The superblock model. Environment international, 134, p.105132.</a:t>
            </a:r>
          </a:p>
          <a:p>
            <a:r>
              <a:rPr lang="en-US" sz="2000" dirty="0"/>
              <a:t>Mueller, N., Rojas-Rueda, D., Nieuwenhuijsen, M.J., 2020. Quantitative Health Impact and Burden of Disease Assessment of Traffic-Related Air Pollution. Book Chapter, Traffic-Related Air Pollution: Emissions, Human Exposures, and Health. Editors: Khreis, H., Nieuwenhuijsen, M., Ramani, T., </a:t>
            </a:r>
            <a:r>
              <a:rPr lang="en-US" sz="2000" dirty="0" err="1"/>
              <a:t>Zietsman</a:t>
            </a:r>
            <a:r>
              <a:rPr lang="en-US" sz="2000" dirty="0"/>
              <a:t>, J. Elsevier</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62500" lnSpcReduction="20000"/>
          </a:bodyPr>
          <a:lstStyle/>
          <a:p>
            <a:r>
              <a:rPr lang="en-US" dirty="0"/>
              <a:t>Mueller N, Rojas-Rueda D, Khreis H, Cirach M., </a:t>
            </a:r>
            <a:r>
              <a:rPr lang="en-US" dirty="0" err="1"/>
              <a:t>Milà</a:t>
            </a:r>
            <a:r>
              <a:rPr lang="en-US" dirty="0"/>
              <a:t> C., Espinosa A., </a:t>
            </a:r>
            <a:r>
              <a:rPr lang="en-US" dirty="0" err="1"/>
              <a:t>Forater</a:t>
            </a:r>
            <a:r>
              <a:rPr lang="en-US" dirty="0"/>
              <a:t> M., </a:t>
            </a:r>
            <a:r>
              <a:rPr lang="en-US" dirty="0" err="1"/>
              <a:t>McEachan</a:t>
            </a:r>
            <a:r>
              <a:rPr lang="en-US" dirty="0"/>
              <a:t> r., Kelly B., Wright J., Nieuwenhuijsen, M.  2018. Socioeconomic inequalities in urban and transport planning related exposures and mortality: A health impact assessment study for Bradford, UK. Environ Int. 2018;121(Pt 1):931-941.</a:t>
            </a:r>
          </a:p>
          <a:p>
            <a:r>
              <a:rPr lang="en-US" dirty="0"/>
              <a:t>Nieuwenhuijsen, M.J., Khreis, H., </a:t>
            </a:r>
            <a:r>
              <a:rPr lang="en-US" dirty="0" err="1"/>
              <a:t>Verlinghieri</a:t>
            </a:r>
            <a:r>
              <a:rPr lang="en-US" dirty="0"/>
              <a:t>, E., Mueller, N. and Rojas-Rueda, D., 2017. Participatory quantitative health impact assessment of urban and transport planning in cities: A review and research needs. Environment international, 103, pp.61-72.</a:t>
            </a:r>
          </a:p>
          <a:p>
            <a:r>
              <a:rPr lang="en-US" dirty="0"/>
              <a:t>Perez, L., </a:t>
            </a:r>
            <a:r>
              <a:rPr lang="en-US" dirty="0" err="1"/>
              <a:t>Künzli</a:t>
            </a:r>
            <a:r>
              <a:rPr lang="en-US" dirty="0"/>
              <a:t>, N., </a:t>
            </a:r>
            <a:r>
              <a:rPr lang="en-US" dirty="0" err="1"/>
              <a:t>Avol</a:t>
            </a:r>
            <a:r>
              <a:rPr lang="en-US" dirty="0"/>
              <a:t>, E., </a:t>
            </a:r>
            <a:r>
              <a:rPr lang="en-US" dirty="0" err="1"/>
              <a:t>Hricko</a:t>
            </a:r>
            <a:r>
              <a:rPr lang="en-US" dirty="0"/>
              <a:t>, A.M., </a:t>
            </a:r>
            <a:r>
              <a:rPr lang="en-US" dirty="0" err="1"/>
              <a:t>Lurmann</a:t>
            </a:r>
            <a:r>
              <a:rPr lang="en-US" dirty="0"/>
              <a:t>, F., Nicholas, E., </a:t>
            </a:r>
            <a:r>
              <a:rPr lang="en-US" dirty="0" err="1"/>
              <a:t>Glliland</a:t>
            </a:r>
            <a:r>
              <a:rPr lang="en-US" dirty="0"/>
              <a:t>, F., Peters, J. and McConnell, R., 2009. Global goods movement and the local burden of childhood asthma in southern California. American Journal of Public Health, 99(S3), pp.S622-S628.</a:t>
            </a:r>
          </a:p>
          <a:p>
            <a:r>
              <a:rPr lang="en-US" dirty="0"/>
              <a:t>Vander Hoorn, S., </a:t>
            </a:r>
            <a:r>
              <a:rPr lang="en-US" dirty="0" err="1"/>
              <a:t>EzzATI</a:t>
            </a:r>
            <a:r>
              <a:rPr lang="en-US" dirty="0"/>
              <a:t>, M., Rodgers, A., Lopez, A.D. and Murray, C.J., 2004. Estimating attributable burden of disease from exposure and hazard data. Comparative quantification of health risks: global and regional burden of disease attributable to selected major risk factors. Geneva: World Health Organization, pp.2129-40.</a:t>
            </a:r>
          </a:p>
          <a:p>
            <a:r>
              <a:rPr lang="en-US" dirty="0"/>
              <a:t>Woodcock, J., Edwards, P., </a:t>
            </a:r>
            <a:r>
              <a:rPr lang="en-US" dirty="0" err="1"/>
              <a:t>Tonne</a:t>
            </a:r>
            <a:r>
              <a:rPr lang="en-US" dirty="0"/>
              <a:t>, C., Armstrong, B.G., </a:t>
            </a:r>
            <a:r>
              <a:rPr lang="en-US" dirty="0" err="1"/>
              <a:t>Ashiru</a:t>
            </a:r>
            <a:r>
              <a:rPr lang="en-US" dirty="0"/>
              <a:t>, O., Banister, D., </a:t>
            </a:r>
            <a:r>
              <a:rPr lang="en-US" dirty="0" err="1"/>
              <a:t>Beevers</a:t>
            </a:r>
            <a:r>
              <a:rPr lang="en-US" dirty="0"/>
              <a:t>, S., Chalabi, Z., Chowdhury, Z., Cohen, A. and Franco, O.H., 2009. Public health benefits of strategies to reduce greenhouse-gas emissions: urban land transport. The Lancet, 374(9705), pp.1930-1943.</a:t>
            </a:r>
          </a:p>
          <a:p>
            <a:r>
              <a:rPr lang="en-US" dirty="0"/>
              <a:t>World Health Organization, 2000. Health impact assessment: main concepts and suggested approach - Gothenburg consensus paper.</a:t>
            </a:r>
          </a:p>
          <a:p>
            <a:r>
              <a:rPr lang="en-US" dirty="0"/>
              <a:t>World Health Organization, 2015. Quantitative assessment of environmental health impacts at population level [Online]. Available: http://www.who.int/heli/tools/quantassess/en/ [Accessed 12 January 2017].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21875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62500" lnSpcReduction="20000"/>
          </a:bodyPr>
          <a:lstStyle/>
          <a:p>
            <a:r>
              <a:rPr lang="en-US" dirty="0"/>
              <a:t>Alotaibi, R., </a:t>
            </a:r>
            <a:r>
              <a:rPr lang="en-US" dirty="0" err="1"/>
              <a:t>Bechle</a:t>
            </a:r>
            <a:r>
              <a:rPr lang="en-US" dirty="0"/>
              <a:t>, M., Marshall, J.D., Ramani, T., Zietsman, J., Nieuwenhuijsen, M.J. and Khreis, H., 2019. Traffic related air pollution and the burden of childhood asthma in the contiguous United States in 2000 and 2010. Environment international, 127, pp.858-867.</a:t>
            </a:r>
          </a:p>
          <a:p>
            <a:r>
              <a:rPr lang="en-US" dirty="0"/>
              <a:t>Khreis, H., </a:t>
            </a:r>
            <a:r>
              <a:rPr lang="en-US" dirty="0" err="1"/>
              <a:t>Cirach</a:t>
            </a:r>
            <a:r>
              <a:rPr lang="en-US" dirty="0"/>
              <a:t>, M., Mueller, N., de </a:t>
            </a:r>
            <a:r>
              <a:rPr lang="en-US" dirty="0" err="1"/>
              <a:t>Hoogh</a:t>
            </a:r>
            <a:r>
              <a:rPr lang="en-US" dirty="0"/>
              <a:t>, K., Hoek, G., Nieuwenhuijsen, M.J. and Rojas-Rueda, D., 2019. Outdoor air pollution and the burden of childhood asthma across Europe. European Respiratory Journal, 54(4).</a:t>
            </a:r>
          </a:p>
          <a:p>
            <a:r>
              <a:rPr lang="en-US" dirty="0"/>
              <a:t>Khreis, H., Ramani, T., de </a:t>
            </a:r>
            <a:r>
              <a:rPr lang="en-US" dirty="0" err="1"/>
              <a:t>Hoogh</a:t>
            </a:r>
            <a:r>
              <a:rPr lang="en-US" dirty="0"/>
              <a:t>, K., Mueller, N., Rojas-Rueda, D., Zietsman, J. and Nieuwenhuijsen, M.J., 2019. Traffic-related air pollution and the local burden of childhood asthma in Bradford, UK. International Journal of Transportation Science and Technology, 8(2), pp.116-128.</a:t>
            </a:r>
          </a:p>
          <a:p>
            <a:r>
              <a:rPr lang="en-US" dirty="0"/>
              <a:t>Nieuwenhuijsen, M.J., Khreis, H., Mueller, N. and Rojas-Rueda, D., 2020. Health impact assessment of transport planning and policy. In Advances in Transportation and Health (pp. 309-328). Elsevier.</a:t>
            </a:r>
          </a:p>
          <a:p>
            <a:r>
              <a:rPr lang="en-US" dirty="0"/>
              <a:t>Stevenson, M., Thompson, J., de Sá, T.H., Ewing, R., Mohan, D., McClure, R., Roberts, I., Tiwari, G., Giles-</a:t>
            </a:r>
            <a:r>
              <a:rPr lang="en-US" dirty="0" err="1"/>
              <a:t>Corti</a:t>
            </a:r>
            <a:r>
              <a:rPr lang="en-US" dirty="0"/>
              <a:t>, B., Sun, X. and Wallace, M., 2016. Land use, transport, and population health: estimating the health benefits of compact cities. The lancet, 388(10062), pp.2925-2935.</a:t>
            </a:r>
          </a:p>
          <a:p>
            <a:r>
              <a:rPr lang="en-US" dirty="0" err="1"/>
              <a:t>Tainio</a:t>
            </a:r>
            <a:r>
              <a:rPr lang="en-US" dirty="0"/>
              <a:t>, M., 2015. Burden of disease caused by local transport in Warsaw, Poland. Journal of transport &amp; health, 2(3), pp.423-433.</a:t>
            </a:r>
          </a:p>
          <a:p>
            <a:r>
              <a:rPr lang="en-US" dirty="0"/>
              <a:t>Xia, T., </a:t>
            </a:r>
            <a:r>
              <a:rPr lang="en-US" dirty="0" err="1"/>
              <a:t>Nitschke</a:t>
            </a:r>
            <a:r>
              <a:rPr lang="en-US" dirty="0"/>
              <a:t>, M., Zhang, Y., Shah, P., Crabb, S. and Hansen, A., 2015. Traffic-related air pollution and health co-benefits of alternative transport in Adelaide, South Australia. Environment international, 74, pp.281-290.</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dirty="0"/>
              <a:t>The author acknowledges substantial materials adapted from the chapter titled “Quantitative Health Impact and Burden of Disease Assessment of Traffic-Related Air Pollution” by Natalie Mueller, Mark J. Nieuwenhuijsen, and David Rojas-Rueda</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rmAutofit/>
          </a:bodyPr>
          <a:lstStyle/>
          <a:p>
            <a:r>
              <a:rPr lang="en-US" dirty="0"/>
              <a:t>Assessing the health impacts of public policies, projects and programs, especially when this assessment is quantitative, is a relatively new field</a:t>
            </a:r>
          </a:p>
          <a:p>
            <a:r>
              <a:rPr lang="en-US" dirty="0"/>
              <a:t>Burden of disease and health impact assessments provide methods for quantifying the positive and/or negative health impacts of baseline conditions (burden of disease assessments) and public policies, projects and programs (health impact assessments), and the distribution of these impacts</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76095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Burden of disease and health impact assessments provide means for improving public health through evidence-based policy making and also for including health in all policies</a:t>
            </a:r>
          </a:p>
          <a:p>
            <a:r>
              <a:rPr lang="en-US" dirty="0"/>
              <a:t>The assessments include a combination of methods whose aim is to assess the health impacts from public policies, projects and programs that do not necessarily have health as an (primary) objective (Lock, 2000)</a:t>
            </a:r>
          </a:p>
          <a:p>
            <a:r>
              <a:rPr lang="en-US" dirty="0"/>
              <a:t>These assessments are multidisciplinary in nature and should include stakeholders engagement and public participation components (Nieuwenhuijsen et al., 2017) but they often do not</a:t>
            </a:r>
          </a:p>
          <a:p>
            <a:r>
              <a:rPr lang="en-US" dirty="0"/>
              <a:t>Applications include national policy appraisal, local urban planning, transport, and water and agricultural projects (Lock, 2000)</a:t>
            </a:r>
          </a:p>
          <a:p>
            <a:r>
              <a:rPr lang="en-US" dirty="0"/>
              <a:t>This presentation will focus on local urban and transport planning with a special reference to traffic-related air pollution (TRAP)</a:t>
            </a:r>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02092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Definitions</a:t>
            </a:r>
          </a:p>
        </p:txBody>
      </p:sp>
      <p:sp>
        <p:nvSpPr>
          <p:cNvPr id="4" name="Content Placeholder 1">
            <a:extLst>
              <a:ext uri="{FF2B5EF4-FFF2-40B4-BE49-F238E27FC236}">
                <a16:creationId xmlns:a16="http://schemas.microsoft.com/office/drawing/2014/main" id="{F4095909-D4DC-4E7E-9EAB-1D6E4C7C5C4C}"/>
              </a:ext>
            </a:extLst>
          </p:cNvPr>
          <p:cNvSpPr txBox="1">
            <a:spLocks/>
          </p:cNvSpPr>
          <p:nvPr/>
        </p:nvSpPr>
        <p:spPr>
          <a:xfrm>
            <a:off x="969335" y="1737620"/>
            <a:ext cx="10515600" cy="477112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Quantitative burden of disease (BoD) and health impact assessments (HIA) are more resource-intensive than qualitative exercises </a:t>
            </a:r>
          </a:p>
          <a:p>
            <a:r>
              <a:rPr lang="en-US" dirty="0"/>
              <a:t>BoD assessments define the contribution of a risk factor e.g. levels of air pollution to the burden of disease in a specific context/study area. This is done by calculating the fraction of disease or death in the population, attributable to the risk factor under investigation (Vander Hoorn et al., 2004)</a:t>
            </a:r>
          </a:p>
          <a:p>
            <a:r>
              <a:rPr lang="en-US" dirty="0"/>
              <a:t>HIA is described as ‘a combination of procedures, methods and tools by which a policy, program or project may be judged as to its potential impacts on the health of a population, and the distribution of those impacts within the population’ (World Health Organization, 2000)</a:t>
            </a:r>
          </a:p>
          <a:p>
            <a:r>
              <a:rPr lang="en-US" dirty="0"/>
              <a:t>HIA assesses changes in health risks or benefits i.e. health impacts attributable to a plan (project, program) or policy in the non-health sector</a:t>
            </a:r>
          </a:p>
          <a:p>
            <a:r>
              <a:rPr lang="en-US" dirty="0"/>
              <a:t>In brief, the difference between a BoD and a HIA is in whether scenarios comparing different exposures are investigated</a:t>
            </a:r>
          </a:p>
          <a:p>
            <a:endParaRPr lang="en-US" dirty="0"/>
          </a:p>
        </p:txBody>
      </p:sp>
    </p:spTree>
    <p:extLst>
      <p:ext uri="{BB962C8B-B14F-4D97-AF65-F5344CB8AC3E}">
        <p14:creationId xmlns:p14="http://schemas.microsoft.com/office/powerpoint/2010/main" val="387068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Definitions</a:t>
            </a:r>
          </a:p>
        </p:txBody>
      </p:sp>
      <p:sp>
        <p:nvSpPr>
          <p:cNvPr id="4" name="Content Placeholder 1">
            <a:extLst>
              <a:ext uri="{FF2B5EF4-FFF2-40B4-BE49-F238E27FC236}">
                <a16:creationId xmlns:a16="http://schemas.microsoft.com/office/drawing/2014/main" id="{F4095909-D4DC-4E7E-9EAB-1D6E4C7C5C4C}"/>
              </a:ext>
            </a:extLst>
          </p:cNvPr>
          <p:cNvSpPr txBox="1">
            <a:spLocks/>
          </p:cNvSpPr>
          <p:nvPr/>
        </p:nvSpPr>
        <p:spPr>
          <a:xfrm>
            <a:off x="969335" y="1737620"/>
            <a:ext cx="10515600"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While BoD studies are, in nature, quantitative, HIA studies can be quantitative and/or qualitative</a:t>
            </a:r>
          </a:p>
          <a:p>
            <a:r>
              <a:rPr lang="en-US" dirty="0"/>
              <a:t>The most common HIA studies, especially in policy and practice circles, are qualitative, relying on qualitative evidence, social sciences, expert opinion and stakeholder knowledge to only identify the range of the health determinants associated with a plan or policy and the direction of the health impacts (i.e. whether these are risks or benefits) </a:t>
            </a:r>
          </a:p>
          <a:p>
            <a:r>
              <a:rPr lang="en-US" dirty="0"/>
              <a:t>HIAs can also include a quantitative assessment adopting a comparative risk assessment approach, by investigating the health impacts of different (positive and negative) exposures, across different scenarios (Briggs, 2008)</a:t>
            </a:r>
          </a:p>
        </p:txBody>
      </p:sp>
    </p:spTree>
    <p:extLst>
      <p:ext uri="{BB962C8B-B14F-4D97-AF65-F5344CB8AC3E}">
        <p14:creationId xmlns:p14="http://schemas.microsoft.com/office/powerpoint/2010/main" val="144981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20961" y="0"/>
            <a:ext cx="3910236" cy="1753682"/>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1041990" y="1430666"/>
            <a:ext cx="10108019" cy="5303520"/>
          </a:xfrm>
          <a:prstGeom prst="rect">
            <a:avLst/>
          </a:prstGeom>
          <a:noFill/>
          <a:ln w="9525">
            <a:noFill/>
            <a:miter lim="800000"/>
            <a:headEnd/>
            <a:tailEnd/>
          </a:ln>
        </p:spPr>
      </p:pic>
      <p:sp>
        <p:nvSpPr>
          <p:cNvPr id="8" name="Rectangle 7">
            <a:extLst>
              <a:ext uri="{FF2B5EF4-FFF2-40B4-BE49-F238E27FC236}">
                <a16:creationId xmlns:a16="http://schemas.microsoft.com/office/drawing/2014/main" id="{2F3956E9-67E3-426B-8FC6-C6F280ABA671}"/>
              </a:ext>
            </a:extLst>
          </p:cNvPr>
          <p:cNvSpPr/>
          <p:nvPr/>
        </p:nvSpPr>
        <p:spPr>
          <a:xfrm>
            <a:off x="6171980" y="1061334"/>
            <a:ext cx="4978029" cy="369332"/>
          </a:xfrm>
          <a:prstGeom prst="rect">
            <a:avLst/>
          </a:prstGeom>
        </p:spPr>
        <p:txBody>
          <a:bodyPr wrap="none">
            <a:spAutoFit/>
          </a:bodyPr>
          <a:lstStyle/>
          <a:p>
            <a:pPr lvl="0">
              <a:defRPr/>
            </a:pPr>
            <a:r>
              <a:rPr lang="en-US" b="1" dirty="0"/>
              <a:t>Source: GBD 2013 Risk Factors Collaborators, 2015</a:t>
            </a:r>
          </a:p>
        </p:txBody>
      </p:sp>
    </p:spTree>
    <p:extLst>
      <p:ext uri="{BB962C8B-B14F-4D97-AF65-F5344CB8AC3E}">
        <p14:creationId xmlns:p14="http://schemas.microsoft.com/office/powerpoint/2010/main" val="141580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88339" y="123814"/>
            <a:ext cx="10615322" cy="6217920"/>
          </a:xfrm>
          <a:prstGeom prst="rect">
            <a:avLst/>
          </a:prstGeom>
          <a:noFill/>
          <a:ln w="9525">
            <a:noFill/>
            <a:miter lim="800000"/>
            <a:headEnd/>
            <a:tailEnd/>
          </a:ln>
        </p:spPr>
      </p:pic>
      <p:sp>
        <p:nvSpPr>
          <p:cNvPr id="3" name="Rectangle 2">
            <a:extLst>
              <a:ext uri="{FF2B5EF4-FFF2-40B4-BE49-F238E27FC236}">
                <a16:creationId xmlns:a16="http://schemas.microsoft.com/office/drawing/2014/main" id="{B24BD12F-9718-449D-AA47-4DBDBBEFBD29}"/>
              </a:ext>
            </a:extLst>
          </p:cNvPr>
          <p:cNvSpPr/>
          <p:nvPr/>
        </p:nvSpPr>
        <p:spPr>
          <a:xfrm>
            <a:off x="788339" y="6364854"/>
            <a:ext cx="4978029" cy="369332"/>
          </a:xfrm>
          <a:prstGeom prst="rect">
            <a:avLst/>
          </a:prstGeom>
        </p:spPr>
        <p:txBody>
          <a:bodyPr wrap="none">
            <a:spAutoFit/>
          </a:bodyPr>
          <a:lstStyle/>
          <a:p>
            <a:pPr lvl="0">
              <a:defRPr/>
            </a:pPr>
            <a:r>
              <a:rPr lang="en-US" b="1" dirty="0"/>
              <a:t>Source: GBD 2013 Risk Factors Collaborators, 2015</a:t>
            </a:r>
          </a:p>
        </p:txBody>
      </p:sp>
    </p:spTree>
    <p:extLst>
      <p:ext uri="{BB962C8B-B14F-4D97-AF65-F5344CB8AC3E}">
        <p14:creationId xmlns:p14="http://schemas.microsoft.com/office/powerpoint/2010/main" val="2127966606"/>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7304</Words>
  <Application>Microsoft Office PowerPoint</Application>
  <PresentationFormat>Widescreen</PresentationFormat>
  <Paragraphs>284</Paragraphs>
  <Slides>33</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Lecture #38: Quantitative Health Impact and Burden of Disease Assessment</vt:lpstr>
      <vt:lpstr>Introduction</vt:lpstr>
      <vt:lpstr>Introduction</vt:lpstr>
      <vt:lpstr>Introduction</vt:lpstr>
      <vt:lpstr>Definitions</vt:lpstr>
      <vt:lpstr>Definitions</vt:lpstr>
      <vt:lpstr>PowerPoint Presentation</vt:lpstr>
      <vt:lpstr>PowerPoint Presentation</vt:lpstr>
      <vt:lpstr>Methods</vt:lpstr>
      <vt:lpstr>PowerPoint Presentation</vt:lpstr>
      <vt:lpstr>Examples including Traffic-Related Air Pollution</vt:lpstr>
      <vt:lpstr>Examples including TRAP</vt:lpstr>
      <vt:lpstr>PowerPoint Presentation</vt:lpstr>
      <vt:lpstr>PowerPoint Presentation</vt:lpstr>
      <vt:lpstr>Full-Chain HIA of Traffic-Related Air Pollution</vt:lpstr>
      <vt:lpstr>Examples including TRAP</vt:lpstr>
      <vt:lpstr>Examples including TRAP</vt:lpstr>
      <vt:lpstr>Examples including TRAP</vt:lpstr>
      <vt:lpstr>Strengths of BoD and HIAs </vt:lpstr>
      <vt:lpstr>Strengths of BoD and HIAs </vt:lpstr>
      <vt:lpstr>Strengths of BoD and HIAs </vt:lpstr>
      <vt:lpstr>Limitations of BoD and HIAs  </vt:lpstr>
      <vt:lpstr>Limitations of BoD and HIAs  </vt:lpstr>
      <vt:lpstr>Limitations of BoD and HIAs  </vt:lpstr>
      <vt:lpstr>Research Gaps   </vt:lpstr>
      <vt:lpstr>Future Directions </vt:lpstr>
      <vt:lpstr>Take-Home Messages</vt:lpstr>
      <vt:lpstr>List of Abbreviations</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Khreis, Haneen</dc:creator>
  <cp:lastModifiedBy>Rojas,David</cp:lastModifiedBy>
  <cp:revision>6</cp:revision>
  <dcterms:created xsi:type="dcterms:W3CDTF">2020-08-31T18:16:27Z</dcterms:created>
  <dcterms:modified xsi:type="dcterms:W3CDTF">2020-08-31T20:15:50Z</dcterms:modified>
</cp:coreProperties>
</file>