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446" r:id="rId2"/>
    <p:sldId id="457" r:id="rId3"/>
    <p:sldId id="467" r:id="rId4"/>
    <p:sldId id="471" r:id="rId5"/>
    <p:sldId id="472" r:id="rId6"/>
    <p:sldId id="475" r:id="rId7"/>
    <p:sldId id="473" r:id="rId8"/>
    <p:sldId id="466" r:id="rId9"/>
    <p:sldId id="470" r:id="rId10"/>
    <p:sldId id="458" r:id="rId11"/>
    <p:sldId id="476" r:id="rId12"/>
    <p:sldId id="459" r:id="rId13"/>
    <p:sldId id="460" r:id="rId14"/>
    <p:sldId id="461" r:id="rId15"/>
    <p:sldId id="462" r:id="rId16"/>
    <p:sldId id="463" r:id="rId17"/>
    <p:sldId id="47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mani, Tara" initials="RT" lastIdx="8" clrIdx="0">
    <p:extLst>
      <p:ext uri="{19B8F6BF-5375-455C-9EA6-DF929625EA0E}">
        <p15:presenceInfo xmlns:p15="http://schemas.microsoft.com/office/powerpoint/2012/main" userId="S-1-5-21-1120367096-779962018-1349916565-4305653" providerId="AD"/>
      </p:ext>
    </p:extLst>
  </p:cmAuthor>
  <p:cmAuthor id="2" name="Sanchez, Kristen" initials="SK" lastIdx="12" clrIdx="1">
    <p:extLst>
      <p:ext uri="{19B8F6BF-5375-455C-9EA6-DF929625EA0E}">
        <p15:presenceInfo xmlns:p15="http://schemas.microsoft.com/office/powerpoint/2012/main" userId="S::K-Sanchez@tti.tamu.edu::acb85456-f2d6-4285-b4f9-49a945bb8aa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55" autoAdjust="0"/>
    <p:restoredTop sz="73635" autoAdjust="0"/>
  </p:normalViewPr>
  <p:slideViewPr>
    <p:cSldViewPr snapToGrid="0">
      <p:cViewPr varScale="1">
        <p:scale>
          <a:sx n="63" d="100"/>
          <a:sy n="63" d="100"/>
        </p:scale>
        <p:origin x="1435"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639082-FA5B-48AD-8C5A-6F96C6B1832A}" type="datetimeFigureOut">
              <a:rPr lang="en-US" smtClean="0"/>
              <a:t>9/22/2020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279E6D-00A9-4B64-8C3A-9DDF802CB60D}" type="slidenum">
              <a:rPr lang="en-US" smtClean="0"/>
              <a:t>‹#›</a:t>
            </a:fld>
            <a:endParaRPr lang="en-US"/>
          </a:p>
        </p:txBody>
      </p:sp>
    </p:spTree>
    <p:extLst>
      <p:ext uri="{BB962C8B-B14F-4D97-AF65-F5344CB8AC3E}">
        <p14:creationId xmlns:p14="http://schemas.microsoft.com/office/powerpoint/2010/main" val="3714054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healtheffects.org/publication/traffic-related-air-pollution-critical-review-literature-emissions-exposure-and-health"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healtheffects.org/publication/traffic-related-air-pollution-critical-review-literature-emissions-exposure-and-health"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healtheffects.org/publication/traffic-related-air-pollution-critical-review-literature-emissions-exposure-and-health"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healtheffects.org/publication/traffic-related-air-pollution-critical-review-literature-emissions-exposure-and-health"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healtheffects.org/publication/traffic-related-air-pollution-critical-review-literature-emissions-exposure-and-health"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buFont typeface="+mj-lt"/>
              <a:buAutoNum type="arabicPeriod"/>
            </a:pPr>
            <a:r>
              <a:rPr lang="en-US" sz="1200" u="sng" kern="1200" dirty="0">
                <a:solidFill>
                  <a:schemeClr val="tx1"/>
                </a:solidFill>
                <a:effectLst/>
                <a:latin typeface="+mn-lt"/>
                <a:ea typeface="+mn-ea"/>
                <a:cs typeface="+mn-cs"/>
              </a:rPr>
              <a:t>Health Track (HT)—mainly targeted at urban planners, transportation planners, and engineers with limited knowledge of public health-related concepts;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CC129C-E094-44A9-9990-2FFEB90AEFE5}" type="slidenum">
              <a:rPr lang="en-US" smtClean="0"/>
              <a:t>1</a:t>
            </a:fld>
            <a:endParaRPr lang="en-US" dirty="0"/>
          </a:p>
        </p:txBody>
      </p:sp>
    </p:spTree>
    <p:extLst>
      <p:ext uri="{BB962C8B-B14F-4D97-AF65-F5344CB8AC3E}">
        <p14:creationId xmlns:p14="http://schemas.microsoft.com/office/powerpoint/2010/main" val="1057162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Likewise, in regards to prenatal exposure, effects are understood to be caused through two broad mechanisms, 1) by directly crossing the placenta, hence reaching fetal circulation, and/or 2) indirectly through an interplay of PM-driven maternal/placental inflammation, oxidative stress, and epigenetic modifications (as reviewed by </a:t>
            </a:r>
            <a:r>
              <a:rPr lang="en-US" sz="1200" kern="1200" dirty="0" err="1">
                <a:solidFill>
                  <a:schemeClr val="tx1"/>
                </a:solidFill>
                <a:effectLst/>
                <a:latin typeface="+mn-lt"/>
                <a:ea typeface="+mn-ea"/>
                <a:cs typeface="+mn-cs"/>
              </a:rPr>
              <a:t>Saenen</a:t>
            </a:r>
            <a:r>
              <a:rPr lang="en-US" sz="1200" kern="1200" dirty="0">
                <a:solidFill>
                  <a:schemeClr val="tx1"/>
                </a:solidFill>
                <a:effectLst/>
                <a:latin typeface="+mn-lt"/>
                <a:ea typeface="+mn-ea"/>
                <a:cs typeface="+mn-cs"/>
              </a:rPr>
              <a:t> et al. 2019)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placenta is a multifunctional organ that connects the developing fetus to the uterus through the umbilical cord, providing oxygen and nutrients, removal of waste products, and serves as a barrier between maternal and fetal tissues. Evidence from </a:t>
            </a:r>
            <a:r>
              <a:rPr lang="en-US" sz="1200" i="1" kern="1200" dirty="0">
                <a:solidFill>
                  <a:schemeClr val="tx1"/>
                </a:solidFill>
                <a:effectLst/>
                <a:latin typeface="+mn-lt"/>
                <a:ea typeface="+mn-ea"/>
                <a:cs typeface="+mn-cs"/>
              </a:rPr>
              <a:t>in vivo </a:t>
            </a:r>
            <a:r>
              <a:rPr lang="en-US" sz="1200" kern="1200" dirty="0">
                <a:solidFill>
                  <a:schemeClr val="tx1"/>
                </a:solidFill>
                <a:effectLst/>
                <a:latin typeface="+mn-lt"/>
                <a:ea typeface="+mn-ea"/>
                <a:cs typeface="+mn-cs"/>
              </a:rPr>
              <a:t>animal exposure models, </a:t>
            </a:r>
            <a:r>
              <a:rPr lang="en-US" sz="1200" i="1" kern="1200" dirty="0">
                <a:solidFill>
                  <a:schemeClr val="tx1"/>
                </a:solidFill>
                <a:effectLst/>
                <a:latin typeface="+mn-lt"/>
                <a:ea typeface="+mn-ea"/>
                <a:cs typeface="+mn-cs"/>
              </a:rPr>
              <a:t>ex vivo </a:t>
            </a:r>
            <a:r>
              <a:rPr lang="en-US" sz="1200" kern="1200" dirty="0">
                <a:solidFill>
                  <a:schemeClr val="tx1"/>
                </a:solidFill>
                <a:effectLst/>
                <a:latin typeface="+mn-lt"/>
                <a:ea typeface="+mn-ea"/>
                <a:cs typeface="+mn-cs"/>
              </a:rPr>
              <a:t>human placental models, and recent direct evidence from human placentae demonstrate transport of ultrafine particles across the placental barrier indicating possible direct effects. </a:t>
            </a:r>
          </a:p>
          <a:p>
            <a:endParaRPr lang="en-US" sz="120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According to the “Developmental Origins of Health and Disease” (</a:t>
            </a:r>
            <a:r>
              <a:rPr lang="en-US" sz="1200" b="0" i="0" u="none" strike="noStrike" kern="1200" dirty="0" err="1">
                <a:solidFill>
                  <a:schemeClr val="tx1"/>
                </a:solidFill>
                <a:effectLst/>
                <a:latin typeface="+mn-lt"/>
                <a:ea typeface="+mn-ea"/>
                <a:cs typeface="+mn-cs"/>
              </a:rPr>
              <a:t>DOHaD</a:t>
            </a:r>
            <a:r>
              <a:rPr lang="en-US" sz="1200" b="0" i="0" u="none" strike="noStrike" kern="1200" dirty="0">
                <a:solidFill>
                  <a:schemeClr val="tx1"/>
                </a:solidFill>
                <a:effectLst/>
                <a:latin typeface="+mn-lt"/>
                <a:ea typeface="+mn-ea"/>
                <a:cs typeface="+mn-cs"/>
              </a:rPr>
              <a:t>) concept, the early-life environment is a critical period for fetal programming. In general, prenatal exposure to air pollution is associated with oxidative stress and epigenetic alterations in the placenta. </a:t>
            </a:r>
          </a:p>
          <a:p>
            <a:endParaRPr lang="en-US" sz="120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figure from Wright and </a:t>
            </a:r>
            <a:r>
              <a:rPr lang="en-US" sz="1200" b="0" i="0" u="none" strike="noStrike" kern="1200" dirty="0" err="1">
                <a:solidFill>
                  <a:schemeClr val="tx1"/>
                </a:solidFill>
                <a:effectLst/>
                <a:latin typeface="+mn-lt"/>
                <a:ea typeface="+mn-ea"/>
                <a:cs typeface="+mn-cs"/>
              </a:rPr>
              <a:t>Coull</a:t>
            </a:r>
            <a:r>
              <a:rPr lang="en-US" sz="1200" b="0" i="0" u="none" strike="noStrike" kern="1200" dirty="0">
                <a:solidFill>
                  <a:schemeClr val="tx1"/>
                </a:solidFill>
                <a:effectLst/>
                <a:latin typeface="+mn-lt"/>
                <a:ea typeface="+mn-ea"/>
                <a:cs typeface="+mn-cs"/>
              </a:rPr>
              <a:t> (2019) shows the placenta as a target of prooxidant pollutant effects.. Ultrafine particles penetrate deeper into the lungs, have greater ability to induce oxidative stress, and more readily enter the systemic circulation in mothers, all features that may enhance toxicity in this schema. Programming effects may result from pollutant-induced shifts in a number of molecular, cellular, and physiological states and their interacting systems in mothers and children. Specific key regulatory systems susceptible to programming may influence vulnerability to respiratory diseases including both central and peripheral components of neuroendocrine pathways and autonomic nervous system functioning, which, in turn, influence the immune system. ANS = autonomic nervous system; HPA = hypothalamic–pituitary–adrenal; miRNAs = microRNAs. Illustrated by J. Gregory (Mount Sinai Health System).</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Saenen</a:t>
            </a:r>
            <a:r>
              <a:rPr lang="en-US" sz="1200" kern="1200" dirty="0">
                <a:solidFill>
                  <a:schemeClr val="tx1"/>
                </a:solidFill>
                <a:effectLst/>
                <a:latin typeface="+mn-lt"/>
                <a:ea typeface="+mn-ea"/>
                <a:cs typeface="+mn-cs"/>
              </a:rPr>
              <a:t>, N. D.; Martens, D. S.; Neven, K. Y.; Alfano, R.; Bove, H.; Janssen, B. G.; </a:t>
            </a:r>
            <a:r>
              <a:rPr lang="en-US" sz="1200" kern="1200" dirty="0" err="1">
                <a:solidFill>
                  <a:schemeClr val="tx1"/>
                </a:solidFill>
                <a:effectLst/>
                <a:latin typeface="+mn-lt"/>
                <a:ea typeface="+mn-ea"/>
                <a:cs typeface="+mn-cs"/>
              </a:rPr>
              <a:t>Roels</a:t>
            </a:r>
            <a:r>
              <a:rPr lang="en-US" sz="1200" kern="1200" dirty="0">
                <a:solidFill>
                  <a:schemeClr val="tx1"/>
                </a:solidFill>
                <a:effectLst/>
                <a:latin typeface="+mn-lt"/>
                <a:ea typeface="+mn-ea"/>
                <a:cs typeface="+mn-cs"/>
              </a:rPr>
              <a:t>, H. A.; </a:t>
            </a:r>
            <a:r>
              <a:rPr lang="en-US" sz="1200" kern="1200" dirty="0" err="1">
                <a:solidFill>
                  <a:schemeClr val="tx1"/>
                </a:solidFill>
                <a:effectLst/>
                <a:latin typeface="+mn-lt"/>
                <a:ea typeface="+mn-ea"/>
                <a:cs typeface="+mn-cs"/>
              </a:rPr>
              <a:t>Plusquin</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Vrijens</a:t>
            </a:r>
            <a:r>
              <a:rPr lang="en-US" sz="1200" kern="1200" dirty="0">
                <a:solidFill>
                  <a:schemeClr val="tx1"/>
                </a:solidFill>
                <a:effectLst/>
                <a:latin typeface="+mn-lt"/>
                <a:ea typeface="+mn-ea"/>
                <a:cs typeface="+mn-cs"/>
              </a:rPr>
              <a:t>, K.; </a:t>
            </a:r>
            <a:r>
              <a:rPr lang="en-US" sz="1200" kern="1200" dirty="0" err="1">
                <a:solidFill>
                  <a:schemeClr val="tx1"/>
                </a:solidFill>
                <a:effectLst/>
                <a:latin typeface="+mn-lt"/>
                <a:ea typeface="+mn-ea"/>
                <a:cs typeface="+mn-cs"/>
              </a:rPr>
              <a:t>Nawrot</a:t>
            </a:r>
            <a:r>
              <a:rPr lang="en-US" sz="1200" kern="1200" dirty="0">
                <a:solidFill>
                  <a:schemeClr val="tx1"/>
                </a:solidFill>
                <a:effectLst/>
                <a:latin typeface="+mn-lt"/>
                <a:ea typeface="+mn-ea"/>
                <a:cs typeface="+mn-cs"/>
              </a:rPr>
              <a:t>, T. S. Air pollution-induced placental alterations: an interplay of oxidative stress, epigenetics, and the aging phenotype? </a:t>
            </a:r>
            <a:r>
              <a:rPr lang="en-US" sz="1200" i="1" kern="1200" dirty="0" err="1">
                <a:solidFill>
                  <a:schemeClr val="tx1"/>
                </a:solidFill>
                <a:effectLst/>
                <a:latin typeface="+mn-lt"/>
                <a:ea typeface="+mn-ea"/>
                <a:cs typeface="+mn-cs"/>
              </a:rPr>
              <a:t>Clin</a:t>
            </a:r>
            <a:r>
              <a:rPr lang="en-US" sz="1200" i="1" kern="1200" dirty="0">
                <a:solidFill>
                  <a:schemeClr val="tx1"/>
                </a:solidFill>
                <a:effectLst/>
                <a:latin typeface="+mn-lt"/>
                <a:ea typeface="+mn-ea"/>
                <a:cs typeface="+mn-cs"/>
              </a:rPr>
              <a:t> Epigenetics </a:t>
            </a:r>
            <a:r>
              <a:rPr lang="en-US" sz="1200" b="1" kern="1200" dirty="0">
                <a:solidFill>
                  <a:schemeClr val="tx1"/>
                </a:solidFill>
                <a:effectLst/>
                <a:latin typeface="+mn-lt"/>
                <a:ea typeface="+mn-ea"/>
                <a:cs typeface="+mn-cs"/>
              </a:rPr>
              <a:t>2019,</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11</a:t>
            </a:r>
            <a:r>
              <a:rPr lang="en-US" sz="1200" kern="1200" dirty="0">
                <a:solidFill>
                  <a:schemeClr val="tx1"/>
                </a:solidFill>
                <a:effectLst/>
                <a:latin typeface="+mn-lt"/>
                <a:ea typeface="+mn-ea"/>
                <a:cs typeface="+mn-cs"/>
              </a:rPr>
              <a:t> (1), 124.</a:t>
            </a:r>
            <a:r>
              <a:rPr lang="en-US" dirty="0">
                <a:effectLst/>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Wright, R. J.; </a:t>
            </a:r>
            <a:r>
              <a:rPr lang="en-US" sz="1200" kern="1200" dirty="0" err="1">
                <a:solidFill>
                  <a:schemeClr val="tx1"/>
                </a:solidFill>
                <a:effectLst/>
                <a:latin typeface="+mn-lt"/>
                <a:ea typeface="+mn-ea"/>
                <a:cs typeface="+mn-cs"/>
              </a:rPr>
              <a:t>Coull</a:t>
            </a:r>
            <a:r>
              <a:rPr lang="en-US" sz="1200" kern="1200" dirty="0">
                <a:solidFill>
                  <a:schemeClr val="tx1"/>
                </a:solidFill>
                <a:effectLst/>
                <a:latin typeface="+mn-lt"/>
                <a:ea typeface="+mn-ea"/>
                <a:cs typeface="+mn-cs"/>
              </a:rPr>
              <a:t>, B. A. Small but Mighty: Prenatal Ultrafine Particle Exposure Linked to Childhood Asthma Incidence. </a:t>
            </a:r>
            <a:r>
              <a:rPr lang="en-US" sz="1200" i="1" kern="1200" dirty="0">
                <a:solidFill>
                  <a:schemeClr val="tx1"/>
                </a:solidFill>
                <a:effectLst/>
                <a:latin typeface="+mn-lt"/>
                <a:ea typeface="+mn-ea"/>
                <a:cs typeface="+mn-cs"/>
              </a:rPr>
              <a:t>Am J Respir </a:t>
            </a:r>
            <a:r>
              <a:rPr lang="en-US" sz="1200" i="1" kern="1200" dirty="0" err="1">
                <a:solidFill>
                  <a:schemeClr val="tx1"/>
                </a:solidFill>
                <a:effectLst/>
                <a:latin typeface="+mn-lt"/>
                <a:ea typeface="+mn-ea"/>
                <a:cs typeface="+mn-cs"/>
              </a:rPr>
              <a:t>Crit</a:t>
            </a:r>
            <a:r>
              <a:rPr lang="en-US" sz="1200" i="1" kern="1200" dirty="0">
                <a:solidFill>
                  <a:schemeClr val="tx1"/>
                </a:solidFill>
                <a:effectLst/>
                <a:latin typeface="+mn-lt"/>
                <a:ea typeface="+mn-ea"/>
                <a:cs typeface="+mn-cs"/>
              </a:rPr>
              <a:t> Care Med </a:t>
            </a:r>
            <a:r>
              <a:rPr lang="en-US" sz="1200" b="1" kern="1200" dirty="0">
                <a:solidFill>
                  <a:schemeClr val="tx1"/>
                </a:solidFill>
                <a:effectLst/>
                <a:latin typeface="+mn-lt"/>
                <a:ea typeface="+mn-ea"/>
                <a:cs typeface="+mn-cs"/>
              </a:rPr>
              <a:t>2019,</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199</a:t>
            </a:r>
            <a:r>
              <a:rPr lang="en-US" sz="1200" kern="1200" dirty="0">
                <a:solidFill>
                  <a:schemeClr val="tx1"/>
                </a:solidFill>
                <a:effectLst/>
                <a:latin typeface="+mn-lt"/>
                <a:ea typeface="+mn-ea"/>
                <a:cs typeface="+mn-cs"/>
              </a:rPr>
              <a:t> (12), 1448.</a:t>
            </a:r>
            <a:r>
              <a:rPr lang="en-US" dirty="0">
                <a:effectLst/>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10</a:t>
            </a:fld>
            <a:endParaRPr lang="en-US"/>
          </a:p>
        </p:txBody>
      </p:sp>
    </p:spTree>
    <p:extLst>
      <p:ext uri="{BB962C8B-B14F-4D97-AF65-F5344CB8AC3E}">
        <p14:creationId xmlns:p14="http://schemas.microsoft.com/office/powerpoint/2010/main" val="1888061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Strengths of animal models include controlled exposures, often resulting in consistent dose, which is difficult to determine from epidemiologic studies. In vivo studies also can be studies relatively quickly, in terms of disease development, for many chronic endpoints. </a:t>
            </a:r>
          </a:p>
          <a:p>
            <a:endParaRPr lang="en-US" dirty="0"/>
          </a:p>
          <a:p>
            <a:r>
              <a:rPr lang="en-US" dirty="0"/>
              <a:t>Limitations, however, also revolve around dose, particularly in regards to extrapolation to human relevance. Many studies, especially early ones, used high doses to investigate effects. These have to be interpreted with caution in how they are related to human exposures. Newer models are focusing on relevant doses in animal studies to be most relevant to human risk assessment. </a:t>
            </a:r>
          </a:p>
          <a:p>
            <a:endParaRPr lang="en-US" dirty="0"/>
          </a:p>
          <a:p>
            <a:r>
              <a:rPr lang="en-US" dirty="0"/>
              <a:t>Differences in models, for instance species and strains, also makes it difficult to translate to human relevance. Overall, the outcomes from animal studies provide the critical piece of biological plausibility to help in establishing causality. Moreover, critical information related to mechanisms of action can be gleaned from toxicology studies.    </a:t>
            </a:r>
          </a:p>
          <a:p>
            <a:endParaRPr lang="en-US" dirty="0"/>
          </a:p>
          <a:p>
            <a:r>
              <a:rPr lang="en-US" dirty="0"/>
              <a:t>Incorporating toxicological information into burden of disease assessments can aid in preventing underestimation of health effects. </a:t>
            </a:r>
          </a:p>
          <a:p>
            <a:endParaRPr lang="en-US" dirty="0"/>
          </a:p>
          <a:p>
            <a:r>
              <a:rPr lang="en-US" u="sng" dirty="0"/>
              <a:t>References: </a:t>
            </a:r>
          </a:p>
          <a:p>
            <a:endParaRPr lang="en-US" dirty="0"/>
          </a:p>
          <a:p>
            <a:r>
              <a:rPr lang="en-US" sz="1200" kern="1200" dirty="0" err="1">
                <a:solidFill>
                  <a:schemeClr val="tx1"/>
                </a:solidFill>
                <a:effectLst/>
                <a:latin typeface="+mn-lt"/>
                <a:ea typeface="+mn-ea"/>
                <a:cs typeface="+mn-cs"/>
              </a:rPr>
              <a:t>Grandjean</a:t>
            </a:r>
            <a:r>
              <a:rPr lang="en-US" sz="1200" kern="1200" dirty="0">
                <a:solidFill>
                  <a:schemeClr val="tx1"/>
                </a:solidFill>
                <a:effectLst/>
                <a:latin typeface="+mn-lt"/>
                <a:ea typeface="+mn-ea"/>
                <a:cs typeface="+mn-cs"/>
              </a:rPr>
              <a:t>, P.; </a:t>
            </a:r>
            <a:r>
              <a:rPr lang="en-US" sz="1200" kern="1200" dirty="0" err="1">
                <a:solidFill>
                  <a:schemeClr val="tx1"/>
                </a:solidFill>
                <a:effectLst/>
                <a:latin typeface="+mn-lt"/>
                <a:ea typeface="+mn-ea"/>
                <a:cs typeface="+mn-cs"/>
              </a:rPr>
              <a:t>Bellanger</a:t>
            </a:r>
            <a:r>
              <a:rPr lang="en-US" sz="1200" kern="1200" dirty="0">
                <a:solidFill>
                  <a:schemeClr val="tx1"/>
                </a:solidFill>
                <a:effectLst/>
                <a:latin typeface="+mn-lt"/>
                <a:ea typeface="+mn-ea"/>
                <a:cs typeface="+mn-cs"/>
              </a:rPr>
              <a:t>, M. Calculation of the disease burden associated with environmental chemical exposures: application of toxicological information in health economic estimation. </a:t>
            </a:r>
            <a:r>
              <a:rPr lang="en-US" sz="1200" i="1" kern="1200" dirty="0">
                <a:solidFill>
                  <a:schemeClr val="tx1"/>
                </a:solidFill>
                <a:effectLst/>
                <a:latin typeface="+mn-lt"/>
                <a:ea typeface="+mn-ea"/>
                <a:cs typeface="+mn-cs"/>
              </a:rPr>
              <a:t>Environ Health </a:t>
            </a:r>
            <a:r>
              <a:rPr lang="en-US" sz="1200" b="1" kern="1200" dirty="0">
                <a:solidFill>
                  <a:schemeClr val="tx1"/>
                </a:solidFill>
                <a:effectLst/>
                <a:latin typeface="+mn-lt"/>
                <a:ea typeface="+mn-ea"/>
                <a:cs typeface="+mn-cs"/>
              </a:rPr>
              <a:t>2017,</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16</a:t>
            </a:r>
            <a:r>
              <a:rPr lang="en-US" sz="1200" kern="1200" dirty="0">
                <a:solidFill>
                  <a:schemeClr val="tx1"/>
                </a:solidFill>
                <a:effectLst/>
                <a:latin typeface="+mn-lt"/>
                <a:ea typeface="+mn-ea"/>
                <a:cs typeface="+mn-cs"/>
              </a:rPr>
              <a:t> (1), 123.</a:t>
            </a:r>
            <a:r>
              <a:rPr lang="en-US" dirty="0">
                <a:effectLst/>
              </a:rPr>
              <a:t> </a:t>
            </a:r>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11</a:t>
            </a:fld>
            <a:endParaRPr lang="en-US"/>
          </a:p>
        </p:txBody>
      </p:sp>
    </p:spTree>
    <p:extLst>
      <p:ext uri="{BB962C8B-B14F-4D97-AF65-F5344CB8AC3E}">
        <p14:creationId xmlns:p14="http://schemas.microsoft.com/office/powerpoint/2010/main" val="1987447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Little is known about the health effects of traffic-emissions mixtures and pollutant interactions. Although much has been learned about the cardiac and respiratory effects of DE exposure, toxicologic studies need to further address the effects of exposure to emissions from gasoline-fueled engines, gaseous versus particulate components of traffic emissions, and road dust. Studies are also needed to address potential pollutant interactions in inducing health effects. </a:t>
            </a:r>
          </a:p>
          <a:p>
            <a:endParaRPr lang="en-US" dirty="0"/>
          </a:p>
          <a:p>
            <a:r>
              <a:rPr lang="en-US" sz="1200" kern="1200" dirty="0">
                <a:solidFill>
                  <a:schemeClr val="tx1"/>
                </a:solidFill>
                <a:effectLst/>
                <a:latin typeface="+mn-lt"/>
                <a:ea typeface="+mn-ea"/>
                <a:cs typeface="+mn-cs"/>
              </a:rPr>
              <a:t>Emissions related to new-technology diesel engines and new fuel formulations require study. Changes in fuel and energy sources change emissions and will likely alter health risks associated with traffic exposure. There is a need to study the toxicology of emissions related to ethanol and biodiesel fuels, whose use is increasing, and to anticipate the potential health risks of new fuels as they emerge.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is a need for additional dose–response and concentration–response studies. Studies are needed that use exposure concentrations relevant to ambient air in order to understand concentration–response relationships and to identify no-effect concentrations.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Measurements of the oxidant potential of exposure atmospheres are needed to test the hypothesis that health effects are related in part to the oxidative capacity of traffic emissions. Given the strong evidence of a role for oxidative stress in mediating air pollution’s health effects, there is a need to know the degree to which this stress comes from the exposure itself. </a:t>
            </a:r>
            <a:endParaRPr lang="en-US" dirty="0"/>
          </a:p>
          <a:p>
            <a:endParaRPr lang="en-US" dirty="0"/>
          </a:p>
          <a:p>
            <a:r>
              <a:rPr lang="en-US" sz="1200" u="sng" kern="1200" dirty="0">
                <a:solidFill>
                  <a:schemeClr val="tx1"/>
                </a:solidFill>
                <a:effectLst/>
                <a:latin typeface="+mn-lt"/>
                <a:ea typeface="+mn-ea"/>
                <a:cs typeface="+mn-cs"/>
              </a:rPr>
              <a:t>References:</a:t>
            </a:r>
            <a:endParaRPr lang="en-US" sz="1200" u="sng" strike="noStrike" kern="1200" baseline="30000" dirty="0">
              <a:solidFill>
                <a:schemeClr val="tx1"/>
              </a:solidFill>
              <a:effectLst/>
              <a:latin typeface="+mn-lt"/>
              <a:ea typeface="+mn-ea"/>
              <a:cs typeface="+mn-cs"/>
            </a:endParaRPr>
          </a:p>
          <a:p>
            <a:pPr defTabSz="881390">
              <a:defRPr/>
            </a:pPr>
            <a:r>
              <a:rPr lang="en-US" sz="1200" kern="1200" dirty="0">
                <a:solidFill>
                  <a:schemeClr val="tx1"/>
                </a:solidFill>
                <a:effectLst/>
                <a:latin typeface="+mn-lt"/>
                <a:ea typeface="+mn-ea"/>
                <a:cs typeface="+mn-cs"/>
              </a:rPr>
              <a:t>Health Effects Institute. Panel on the Health Effects of Traffic-Related Air Pollution. </a:t>
            </a:r>
            <a:r>
              <a:rPr lang="en-US" sz="1200" i="1" kern="1200" dirty="0">
                <a:solidFill>
                  <a:schemeClr val="tx1"/>
                </a:solidFill>
                <a:effectLst/>
                <a:latin typeface="+mn-lt"/>
                <a:ea typeface="+mn-ea"/>
                <a:cs typeface="+mn-cs"/>
              </a:rPr>
              <a:t>Traffic-related air pollution: A critical review of the literature on emissions, exposure, and health effects. </a:t>
            </a:r>
            <a:r>
              <a:rPr lang="en-US" sz="1200" kern="1200" dirty="0">
                <a:solidFill>
                  <a:schemeClr val="tx1"/>
                </a:solidFill>
                <a:effectLst/>
                <a:latin typeface="+mn-lt"/>
                <a:ea typeface="+mn-ea"/>
                <a:cs typeface="+mn-cs"/>
              </a:rPr>
              <a:t>United States: 2010. </a:t>
            </a:r>
            <a:r>
              <a:rPr lang="en-US" sz="1200" u="sng" kern="1200" dirty="0">
                <a:solidFill>
                  <a:schemeClr val="tx1"/>
                </a:solidFill>
                <a:effectLst/>
                <a:latin typeface="+mn-lt"/>
                <a:ea typeface="+mn-ea"/>
                <a:cs typeface="+mn-cs"/>
                <a:hlinkClick r:id="rId3"/>
              </a:rPr>
              <a:t>https://www.healtheffects.org/publication/traffic-related-air-pollution-critical-review-literature-emissions-exposure-and-health</a:t>
            </a:r>
            <a:r>
              <a:rPr lang="en-US" sz="1200" kern="1200" dirty="0">
                <a:solidFill>
                  <a:schemeClr val="tx1"/>
                </a:solidFill>
                <a:effectLst/>
                <a:latin typeface="+mn-lt"/>
                <a:ea typeface="+mn-ea"/>
                <a:cs typeface="+mn-cs"/>
              </a:rPr>
              <a:t>.</a:t>
            </a:r>
            <a:r>
              <a:rPr lang="en-US" dirty="0">
                <a:effectLst/>
              </a:rPr>
              <a:t> </a:t>
            </a:r>
            <a:endParaRPr lang="en-US" baseline="0" dirty="0"/>
          </a:p>
          <a:p>
            <a:pPr marL="0" marR="0" lvl="0" indent="0" algn="l" defTabSz="881390" rtl="0" eaLnBrk="1" fontAlgn="auto" latinLnBrk="0" hangingPunct="1">
              <a:lnSpc>
                <a:spcPct val="100000"/>
              </a:lnSpc>
              <a:spcBef>
                <a:spcPts val="0"/>
              </a:spcBef>
              <a:spcAft>
                <a:spcPts val="0"/>
              </a:spcAft>
              <a:buClrTx/>
              <a:buSzTx/>
              <a:buFontTx/>
              <a:buNone/>
              <a:tabLst/>
              <a:defRPr/>
            </a:pPr>
            <a:r>
              <a:rPr lang="en-US" dirty="0"/>
              <a:t>See chapter 5. </a:t>
            </a:r>
          </a:p>
          <a:p>
            <a:endParaRPr lang="en-US" dirty="0"/>
          </a:p>
        </p:txBody>
      </p:sp>
      <p:sp>
        <p:nvSpPr>
          <p:cNvPr id="4" name="Slide Number Placeholder 3"/>
          <p:cNvSpPr>
            <a:spLocks noGrp="1"/>
          </p:cNvSpPr>
          <p:nvPr>
            <p:ph type="sldNum" sz="quarter" idx="10"/>
          </p:nvPr>
        </p:nvSpPr>
        <p:spPr/>
        <p:txBody>
          <a:bodyPr/>
          <a:lstStyle/>
          <a:p>
            <a:fld id="{E8279E6D-00A9-4B64-8C3A-9DDF802CB60D}" type="slidenum">
              <a:rPr lang="en-US" smtClean="0"/>
              <a:t>12</a:t>
            </a:fld>
            <a:endParaRPr lang="en-US"/>
          </a:p>
        </p:txBody>
      </p:sp>
    </p:spTree>
    <p:extLst>
      <p:ext uri="{BB962C8B-B14F-4D97-AF65-F5344CB8AC3E}">
        <p14:creationId xmlns:p14="http://schemas.microsoft.com/office/powerpoint/2010/main" val="2417865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13</a:t>
            </a:fld>
            <a:endParaRPr lang="en-US"/>
          </a:p>
        </p:txBody>
      </p:sp>
    </p:spTree>
    <p:extLst>
      <p:ext uri="{BB962C8B-B14F-4D97-AF65-F5344CB8AC3E}">
        <p14:creationId xmlns:p14="http://schemas.microsoft.com/office/powerpoint/2010/main" val="2736717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other references cited in notes section </a:t>
            </a:r>
          </a:p>
        </p:txBody>
      </p:sp>
      <p:sp>
        <p:nvSpPr>
          <p:cNvPr id="4" name="Slide Number Placeholder 3"/>
          <p:cNvSpPr>
            <a:spLocks noGrp="1"/>
          </p:cNvSpPr>
          <p:nvPr>
            <p:ph type="sldNum" sz="quarter" idx="5"/>
          </p:nvPr>
        </p:nvSpPr>
        <p:spPr/>
        <p:txBody>
          <a:bodyPr/>
          <a:lstStyle/>
          <a:p>
            <a:fld id="{E8279E6D-00A9-4B64-8C3A-9DDF802CB60D}" type="slidenum">
              <a:rPr lang="en-US" smtClean="0"/>
              <a:t>15</a:t>
            </a:fld>
            <a:endParaRPr lang="en-US"/>
          </a:p>
        </p:txBody>
      </p:sp>
    </p:spTree>
    <p:extLst>
      <p:ext uri="{BB962C8B-B14F-4D97-AF65-F5344CB8AC3E}">
        <p14:creationId xmlns:p14="http://schemas.microsoft.com/office/powerpoint/2010/main" val="1079194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16</a:t>
            </a:fld>
            <a:endParaRPr lang="en-US"/>
          </a:p>
        </p:txBody>
      </p:sp>
    </p:spTree>
    <p:extLst>
      <p:ext uri="{BB962C8B-B14F-4D97-AF65-F5344CB8AC3E}">
        <p14:creationId xmlns:p14="http://schemas.microsoft.com/office/powerpoint/2010/main" val="1805782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Laboratory-based inhalation toxicology studies using </a:t>
            </a:r>
            <a:r>
              <a:rPr lang="en-US" sz="1200" i="1" kern="1200" dirty="0">
                <a:solidFill>
                  <a:schemeClr val="tx1"/>
                </a:solidFill>
                <a:effectLst/>
                <a:latin typeface="+mn-lt"/>
                <a:ea typeface="+mn-ea"/>
                <a:cs typeface="+mn-cs"/>
              </a:rPr>
              <a:t>in vivo </a:t>
            </a:r>
            <a:r>
              <a:rPr lang="en-US" sz="1200" kern="1200" dirty="0">
                <a:solidFill>
                  <a:schemeClr val="tx1"/>
                </a:solidFill>
                <a:effectLst/>
                <a:latin typeface="+mn-lt"/>
                <a:ea typeface="+mn-ea"/>
                <a:cs typeface="+mn-cs"/>
              </a:rPr>
              <a:t>animal models are crucial to establishing causality between TRAP exposure and adverse outcomes observed in human populations.</a:t>
            </a:r>
            <a:r>
              <a:rPr lang="en-US" dirty="0">
                <a:effectLst/>
              </a:rPr>
              <a:t> </a:t>
            </a:r>
          </a:p>
          <a:p>
            <a:endParaRPr lang="en-US" dirty="0">
              <a:effectLst/>
            </a:endParaRPr>
          </a:p>
          <a:p>
            <a:r>
              <a:rPr lang="en-US" sz="1200" kern="1200" dirty="0">
                <a:solidFill>
                  <a:schemeClr val="tx1"/>
                </a:solidFill>
                <a:effectLst/>
                <a:latin typeface="+mn-lt"/>
                <a:ea typeface="+mn-ea"/>
                <a:cs typeface="+mn-cs"/>
              </a:rPr>
              <a:t>Animal models provide controlled exposure conditions to aid in determining dose-response gradients and biological mechanisms of action. Moreover, investigators can study specific components of TRAP to determine effects. Rodent models, both rats and mice, have been extensively employed to research the effects of TRAP exposure.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Methods for generating and characterizing particulate air pollution in inhalation toxicology models have been reviewed in detail by Chen and Lippmann (2015). In general, models have employed various agents (i.e., components of PM) and particle sizes, fine and/or ultrafine fractions (UFPS, ultrafine particles) using different routes, most frequently inhalation via whole-body or nose-only chambers, but also intranasal and intratracheal instillation in some cases.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investigators have utilized ambient air exposures through direct exposure to traffic or polluted urban air (</a:t>
            </a:r>
            <a:r>
              <a:rPr lang="en-US" sz="1200" kern="1200" dirty="0" err="1">
                <a:solidFill>
                  <a:schemeClr val="tx1"/>
                </a:solidFill>
                <a:effectLst/>
                <a:latin typeface="+mn-lt"/>
                <a:ea typeface="+mn-ea"/>
                <a:cs typeface="+mn-cs"/>
              </a:rPr>
              <a:t>Mauad</a:t>
            </a:r>
            <a:r>
              <a:rPr lang="en-US" sz="1200" kern="1200" dirty="0">
                <a:solidFill>
                  <a:schemeClr val="tx1"/>
                </a:solidFill>
                <a:effectLst/>
                <a:latin typeface="+mn-lt"/>
                <a:ea typeface="+mn-ea"/>
                <a:cs typeface="+mn-cs"/>
              </a:rPr>
              <a:t> et al., 2015). TRAP has been extensively studied in animal models via direct exposure to freshly generated diesel exhaust (DE), for instance to study developmental (</a:t>
            </a:r>
            <a:r>
              <a:rPr lang="en-US" sz="1200" kern="1200" dirty="0" err="1">
                <a:solidFill>
                  <a:schemeClr val="tx1"/>
                </a:solidFill>
                <a:effectLst/>
                <a:latin typeface="+mn-lt"/>
                <a:ea typeface="+mn-ea"/>
                <a:cs typeface="+mn-cs"/>
              </a:rPr>
              <a:t>Ema</a:t>
            </a:r>
            <a:r>
              <a:rPr lang="en-US" sz="1200" kern="1200" dirty="0">
                <a:solidFill>
                  <a:schemeClr val="tx1"/>
                </a:solidFill>
                <a:effectLst/>
                <a:latin typeface="+mn-lt"/>
                <a:ea typeface="+mn-ea"/>
                <a:cs typeface="+mn-cs"/>
              </a:rPr>
              <a:t> et al., 2013) and cancer endpoints (</a:t>
            </a:r>
            <a:r>
              <a:rPr lang="en-US" sz="1200" kern="1200" dirty="0" err="1">
                <a:solidFill>
                  <a:schemeClr val="tx1"/>
                </a:solidFill>
                <a:effectLst/>
                <a:latin typeface="+mn-lt"/>
                <a:ea typeface="+mn-ea"/>
                <a:cs typeface="+mn-cs"/>
              </a:rPr>
              <a:t>Hesterberg</a:t>
            </a:r>
            <a:r>
              <a:rPr lang="en-US" sz="1200" kern="1200" dirty="0">
                <a:solidFill>
                  <a:schemeClr val="tx1"/>
                </a:solidFill>
                <a:effectLst/>
                <a:latin typeface="+mn-lt"/>
                <a:ea typeface="+mn-ea"/>
                <a:cs typeface="+mn-cs"/>
              </a:rPr>
              <a:t> et al., 2005). Here, rodents are exposed to both particulate and gaseous components.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Several research teams have utilized concentrated ambient particulate matter systems (CAPs) to deliver fine and ultrafine PM mixtures. Examples include the Harvard University Concentrated Ambient Particle System (HUCAPS) fitted with a size-selective inlet for ultrafine particles (&lt; 100 nm)</a:t>
            </a:r>
            <a:r>
              <a:rPr lang="en-US" dirty="0">
                <a:effectLst/>
              </a:rPr>
              <a:t> and the</a:t>
            </a:r>
            <a:r>
              <a:rPr lang="en-US" sz="1200" kern="1200" dirty="0">
                <a:solidFill>
                  <a:schemeClr val="tx1"/>
                </a:solidFill>
                <a:effectLst/>
                <a:latin typeface="+mn-lt"/>
                <a:ea typeface="+mn-ea"/>
                <a:cs typeface="+mn-cs"/>
              </a:rPr>
              <a:t> New York University Versatile Ambient Particle Concentrator Exposure System (VACES). The HUCAPS system concentrates ultrafine particles approximately 10 times that of ambient air concentrations. The gas-phase components of the ambient aerosol are present but are not concentrated by the system. The VACES system concentrates ambient PM at an equivalent factor to the HUCAPS system, with a slightly larger particle size distribution within the fine and ultrafine range.</a:t>
            </a:r>
            <a:r>
              <a:rPr lang="en-US" dirty="0">
                <a:effectLst/>
              </a:rPr>
              <a:t>   </a:t>
            </a:r>
          </a:p>
          <a:p>
            <a:endParaRPr lang="en-US" dirty="0">
              <a:effectLst/>
            </a:endParaRPr>
          </a:p>
          <a:p>
            <a:r>
              <a:rPr lang="en-US" dirty="0">
                <a:effectLst/>
              </a:rPr>
              <a:t>The figure, from Chen and Lippmann (2015), shows a schematic design of the VACES system, which can be equip with telemetry monitoring for the evaluation of animal heart rate.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addition to concentrated ambient particulate matter systems, aerosolizing PM from a defined source represents a complementary approach refined in its ability to generate consistent daily PM/UFP concentrations from distinct sources. In several models, Morgan and colleagues (Davis et al., 2013) have applied re-aerosolized </a:t>
            </a:r>
            <a:r>
              <a:rPr lang="en-US" sz="1200" kern="1200" dirty="0" err="1">
                <a:solidFill>
                  <a:schemeClr val="tx1"/>
                </a:solidFill>
                <a:effectLst/>
                <a:latin typeface="+mn-lt"/>
                <a:ea typeface="+mn-ea"/>
                <a:cs typeface="+mn-cs"/>
              </a:rPr>
              <a:t>nano</a:t>
            </a:r>
            <a:r>
              <a:rPr lang="en-US" sz="1200" kern="1200" dirty="0">
                <a:solidFill>
                  <a:schemeClr val="tx1"/>
                </a:solidFill>
                <a:effectLst/>
                <a:latin typeface="+mn-lt"/>
                <a:ea typeface="+mn-ea"/>
                <a:cs typeface="+mn-cs"/>
              </a:rPr>
              <a:t>-scale PM (&lt; 200 nm) collected from a heavy traffic site nearby the Los Angeles I-110 Freeway using a high-volume ultrafine particle sampler.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Last, other groups have applied diesel exhaust particles (DEPs) in exposure models via intranasal application, oropharyngeal administration, and intratracheal instillation. Outcomes from instillation and inhalation exposures can results in differing pathological consequences in the lung, however, in the case of studying systemic effects, translocation of the particles into circulation may be relevant. </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References:</a:t>
            </a:r>
            <a:endParaRPr lang="en-US" sz="1200" u="sng" strike="noStrike" kern="1200" baseline="300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Chen, L. C.; Lippmann, M. Inhalation toxicology methods: the generation and characterization of exposure atmospheres and inhalational exposures. </a:t>
            </a:r>
            <a:r>
              <a:rPr lang="en-US" sz="1200" i="1" kern="1200" dirty="0" err="1">
                <a:solidFill>
                  <a:schemeClr val="tx1"/>
                </a:solidFill>
                <a:effectLst/>
                <a:latin typeface="+mn-lt"/>
                <a:ea typeface="+mn-ea"/>
                <a:cs typeface="+mn-cs"/>
              </a:rPr>
              <a:t>Curr</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Protoc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Toxicol</a:t>
            </a:r>
            <a:r>
              <a:rPr lang="en-US" sz="1200" i="1"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2015,</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63</a:t>
            </a:r>
            <a:r>
              <a:rPr lang="en-US" sz="1200" kern="1200" dirty="0">
                <a:solidFill>
                  <a:schemeClr val="tx1"/>
                </a:solidFill>
                <a:effectLst/>
                <a:latin typeface="+mn-lt"/>
                <a:ea typeface="+mn-ea"/>
                <a:cs typeface="+mn-cs"/>
              </a:rPr>
              <a:t>, 24.4.1-24.4.23.</a:t>
            </a:r>
            <a:r>
              <a:rPr lang="en-US" dirty="0">
                <a:effectLst/>
              </a:rPr>
              <a:t> </a:t>
            </a:r>
          </a:p>
          <a:p>
            <a:r>
              <a:rPr lang="en-US" sz="1200" kern="1200" dirty="0" err="1">
                <a:solidFill>
                  <a:schemeClr val="tx1"/>
                </a:solidFill>
                <a:effectLst/>
                <a:latin typeface="+mn-lt"/>
                <a:ea typeface="+mn-ea"/>
                <a:cs typeface="+mn-cs"/>
              </a:rPr>
              <a:t>Mauad</a:t>
            </a:r>
            <a:r>
              <a:rPr lang="en-US" sz="1200" kern="1200" dirty="0">
                <a:solidFill>
                  <a:schemeClr val="tx1"/>
                </a:solidFill>
                <a:effectLst/>
                <a:latin typeface="+mn-lt"/>
                <a:ea typeface="+mn-ea"/>
                <a:cs typeface="+mn-cs"/>
              </a:rPr>
              <a:t>, T.; Rivero, D. H.; de Oliveira, R. C.; </a:t>
            </a:r>
            <a:r>
              <a:rPr lang="en-US" sz="1200" kern="1200" dirty="0" err="1">
                <a:solidFill>
                  <a:schemeClr val="tx1"/>
                </a:solidFill>
                <a:effectLst/>
                <a:latin typeface="+mn-lt"/>
                <a:ea typeface="+mn-ea"/>
                <a:cs typeface="+mn-cs"/>
              </a:rPr>
              <a:t>Lichtenfels</a:t>
            </a:r>
            <a:r>
              <a:rPr lang="en-US" sz="1200" kern="1200" dirty="0">
                <a:solidFill>
                  <a:schemeClr val="tx1"/>
                </a:solidFill>
                <a:effectLst/>
                <a:latin typeface="+mn-lt"/>
                <a:ea typeface="+mn-ea"/>
                <a:cs typeface="+mn-cs"/>
              </a:rPr>
              <a:t>, A. J.; Guimaraes, E. T.; de Andre, P. A.; Kasahara, D. I.; Bueno, H. M.; </a:t>
            </a:r>
            <a:r>
              <a:rPr lang="en-US" sz="1200" kern="1200" dirty="0" err="1">
                <a:solidFill>
                  <a:schemeClr val="tx1"/>
                </a:solidFill>
                <a:effectLst/>
                <a:latin typeface="+mn-lt"/>
                <a:ea typeface="+mn-ea"/>
                <a:cs typeface="+mn-cs"/>
              </a:rPr>
              <a:t>Saldiva</a:t>
            </a:r>
            <a:r>
              <a:rPr lang="en-US" sz="1200" kern="1200" dirty="0">
                <a:solidFill>
                  <a:schemeClr val="tx1"/>
                </a:solidFill>
                <a:effectLst/>
                <a:latin typeface="+mn-lt"/>
                <a:ea typeface="+mn-ea"/>
                <a:cs typeface="+mn-cs"/>
              </a:rPr>
              <a:t>, P. H. Chronic exposure to ambient levels of urban particles affects mouse lung development. </a:t>
            </a:r>
            <a:r>
              <a:rPr lang="en-US" sz="1200" i="1" kern="1200" dirty="0">
                <a:solidFill>
                  <a:schemeClr val="tx1"/>
                </a:solidFill>
                <a:effectLst/>
                <a:latin typeface="+mn-lt"/>
                <a:ea typeface="+mn-ea"/>
                <a:cs typeface="+mn-cs"/>
              </a:rPr>
              <a:t>Am J Respir </a:t>
            </a:r>
            <a:r>
              <a:rPr lang="en-US" sz="1200" i="1" kern="1200" dirty="0" err="1">
                <a:solidFill>
                  <a:schemeClr val="tx1"/>
                </a:solidFill>
                <a:effectLst/>
                <a:latin typeface="+mn-lt"/>
                <a:ea typeface="+mn-ea"/>
                <a:cs typeface="+mn-cs"/>
              </a:rPr>
              <a:t>Crit</a:t>
            </a:r>
            <a:r>
              <a:rPr lang="en-US" sz="1200" i="1" kern="1200" dirty="0">
                <a:solidFill>
                  <a:schemeClr val="tx1"/>
                </a:solidFill>
                <a:effectLst/>
                <a:latin typeface="+mn-lt"/>
                <a:ea typeface="+mn-ea"/>
                <a:cs typeface="+mn-cs"/>
              </a:rPr>
              <a:t> Care Med </a:t>
            </a:r>
            <a:r>
              <a:rPr lang="en-US" sz="1200" b="1" kern="1200" dirty="0">
                <a:solidFill>
                  <a:schemeClr val="tx1"/>
                </a:solidFill>
                <a:effectLst/>
                <a:latin typeface="+mn-lt"/>
                <a:ea typeface="+mn-ea"/>
                <a:cs typeface="+mn-cs"/>
              </a:rPr>
              <a:t>2008,</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178</a:t>
            </a:r>
            <a:r>
              <a:rPr lang="en-US" sz="1200" kern="1200" dirty="0">
                <a:solidFill>
                  <a:schemeClr val="tx1"/>
                </a:solidFill>
                <a:effectLst/>
                <a:latin typeface="+mn-lt"/>
                <a:ea typeface="+mn-ea"/>
                <a:cs typeface="+mn-cs"/>
              </a:rPr>
              <a:t> (7), 721.</a:t>
            </a:r>
            <a:r>
              <a:rPr lang="en-US" dirty="0">
                <a:effectLst/>
              </a:rPr>
              <a:t> </a:t>
            </a:r>
          </a:p>
          <a:p>
            <a:r>
              <a:rPr lang="en-US" sz="1200" kern="1200" dirty="0" err="1">
                <a:solidFill>
                  <a:schemeClr val="tx1"/>
                </a:solidFill>
                <a:effectLst/>
                <a:latin typeface="+mn-lt"/>
                <a:ea typeface="+mn-ea"/>
                <a:cs typeface="+mn-cs"/>
              </a:rPr>
              <a:t>Ema</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Naya</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Horimoto</a:t>
            </a:r>
            <a:r>
              <a:rPr lang="en-US" sz="1200" kern="1200" dirty="0">
                <a:solidFill>
                  <a:schemeClr val="tx1"/>
                </a:solidFill>
                <a:effectLst/>
                <a:latin typeface="+mn-lt"/>
                <a:ea typeface="+mn-ea"/>
                <a:cs typeface="+mn-cs"/>
              </a:rPr>
              <a:t>, M.; Kato, H. Developmental toxicity of diesel exhaust: a review of studies in experimental animals. </a:t>
            </a:r>
            <a:r>
              <a:rPr lang="en-US" sz="1200" i="1" kern="1200" dirty="0" err="1">
                <a:solidFill>
                  <a:schemeClr val="tx1"/>
                </a:solidFill>
                <a:effectLst/>
                <a:latin typeface="+mn-lt"/>
                <a:ea typeface="+mn-ea"/>
                <a:cs typeface="+mn-cs"/>
              </a:rPr>
              <a:t>Reprod</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Toxicol</a:t>
            </a:r>
            <a:r>
              <a:rPr lang="en-US" sz="1200" i="1"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2013,</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42</a:t>
            </a:r>
            <a:r>
              <a:rPr lang="en-US" sz="1200" kern="1200" dirty="0">
                <a:solidFill>
                  <a:schemeClr val="tx1"/>
                </a:solidFill>
                <a:effectLst/>
                <a:latin typeface="+mn-lt"/>
                <a:ea typeface="+mn-ea"/>
                <a:cs typeface="+mn-cs"/>
              </a:rPr>
              <a:t>, 1.</a:t>
            </a:r>
            <a:r>
              <a:rPr lang="en-US" dirty="0">
                <a:effectLst/>
              </a:rPr>
              <a:t> </a:t>
            </a:r>
          </a:p>
          <a:p>
            <a:r>
              <a:rPr lang="en-US" sz="1200" kern="1200" dirty="0" err="1">
                <a:solidFill>
                  <a:schemeClr val="tx1"/>
                </a:solidFill>
                <a:effectLst/>
                <a:latin typeface="+mn-lt"/>
                <a:ea typeface="+mn-ea"/>
                <a:cs typeface="+mn-cs"/>
              </a:rPr>
              <a:t>Hesterberg</a:t>
            </a:r>
            <a:r>
              <a:rPr lang="en-US" sz="1200" kern="1200" dirty="0">
                <a:solidFill>
                  <a:schemeClr val="tx1"/>
                </a:solidFill>
                <a:effectLst/>
                <a:latin typeface="+mn-lt"/>
                <a:ea typeface="+mn-ea"/>
                <a:cs typeface="+mn-cs"/>
              </a:rPr>
              <a:t>, T. W.; Bunn, W. B.; McClellan, R. O.; Hart, G. A.; Lapin, C. A. Carcinogenicity studies of diesel engine exhausts in laboratory animals: a review of past studies and a discussion of future research needs. </a:t>
            </a:r>
            <a:r>
              <a:rPr lang="en-US" sz="1200" i="1" kern="1200" dirty="0" err="1">
                <a:solidFill>
                  <a:schemeClr val="tx1"/>
                </a:solidFill>
                <a:effectLst/>
                <a:latin typeface="+mn-lt"/>
                <a:ea typeface="+mn-ea"/>
                <a:cs typeface="+mn-cs"/>
              </a:rPr>
              <a:t>Crit</a:t>
            </a:r>
            <a:r>
              <a:rPr lang="en-US" sz="1200" i="1" kern="1200" dirty="0">
                <a:solidFill>
                  <a:schemeClr val="tx1"/>
                </a:solidFill>
                <a:effectLst/>
                <a:latin typeface="+mn-lt"/>
                <a:ea typeface="+mn-ea"/>
                <a:cs typeface="+mn-cs"/>
              </a:rPr>
              <a:t> Rev </a:t>
            </a:r>
            <a:r>
              <a:rPr lang="en-US" sz="1200" i="1" kern="1200" dirty="0" err="1">
                <a:solidFill>
                  <a:schemeClr val="tx1"/>
                </a:solidFill>
                <a:effectLst/>
                <a:latin typeface="+mn-lt"/>
                <a:ea typeface="+mn-ea"/>
                <a:cs typeface="+mn-cs"/>
              </a:rPr>
              <a:t>Toxicol</a:t>
            </a:r>
            <a:r>
              <a:rPr lang="en-US" sz="1200" i="1"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2005,</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35</a:t>
            </a:r>
            <a:r>
              <a:rPr lang="en-US" sz="1200" kern="1200" dirty="0">
                <a:solidFill>
                  <a:schemeClr val="tx1"/>
                </a:solidFill>
                <a:effectLst/>
                <a:latin typeface="+mn-lt"/>
                <a:ea typeface="+mn-ea"/>
                <a:cs typeface="+mn-cs"/>
              </a:rPr>
              <a:t> (5), 379.</a:t>
            </a:r>
            <a:r>
              <a:rPr lang="en-US" dirty="0">
                <a:effectLst/>
              </a:rPr>
              <a:t> </a:t>
            </a:r>
          </a:p>
          <a:p>
            <a:r>
              <a:rPr lang="en-US" sz="1200" kern="1200" dirty="0">
                <a:solidFill>
                  <a:schemeClr val="tx1"/>
                </a:solidFill>
                <a:effectLst/>
                <a:latin typeface="+mn-lt"/>
                <a:ea typeface="+mn-ea"/>
                <a:cs typeface="+mn-cs"/>
              </a:rPr>
              <a:t>Davis, D. A.; </a:t>
            </a:r>
            <a:r>
              <a:rPr lang="en-US" sz="1200" kern="1200" dirty="0" err="1">
                <a:solidFill>
                  <a:schemeClr val="tx1"/>
                </a:solidFill>
                <a:effectLst/>
                <a:latin typeface="+mn-lt"/>
                <a:ea typeface="+mn-ea"/>
                <a:cs typeface="+mn-cs"/>
              </a:rPr>
              <a:t>Bortolato</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Godar</a:t>
            </a:r>
            <a:r>
              <a:rPr lang="en-US" sz="1200" kern="1200" dirty="0">
                <a:solidFill>
                  <a:schemeClr val="tx1"/>
                </a:solidFill>
                <a:effectLst/>
                <a:latin typeface="+mn-lt"/>
                <a:ea typeface="+mn-ea"/>
                <a:cs typeface="+mn-cs"/>
              </a:rPr>
              <a:t>, S. C.; Sander, T. K.; Iwata, N.; </a:t>
            </a:r>
            <a:r>
              <a:rPr lang="en-US" sz="1200" kern="1200" dirty="0" err="1">
                <a:solidFill>
                  <a:schemeClr val="tx1"/>
                </a:solidFill>
                <a:effectLst/>
                <a:latin typeface="+mn-lt"/>
                <a:ea typeface="+mn-ea"/>
                <a:cs typeface="+mn-cs"/>
              </a:rPr>
              <a:t>Pakbin</a:t>
            </a:r>
            <a:r>
              <a:rPr lang="en-US" sz="1200" kern="1200" dirty="0">
                <a:solidFill>
                  <a:schemeClr val="tx1"/>
                </a:solidFill>
                <a:effectLst/>
                <a:latin typeface="+mn-lt"/>
                <a:ea typeface="+mn-ea"/>
                <a:cs typeface="+mn-cs"/>
              </a:rPr>
              <a:t>, P.; Shih, J. C.; </a:t>
            </a:r>
            <a:r>
              <a:rPr lang="en-US" sz="1200" kern="1200" dirty="0" err="1">
                <a:solidFill>
                  <a:schemeClr val="tx1"/>
                </a:solidFill>
                <a:effectLst/>
                <a:latin typeface="+mn-lt"/>
                <a:ea typeface="+mn-ea"/>
                <a:cs typeface="+mn-cs"/>
              </a:rPr>
              <a:t>Berhane</a:t>
            </a:r>
            <a:r>
              <a:rPr lang="en-US" sz="1200" kern="1200" dirty="0">
                <a:solidFill>
                  <a:schemeClr val="tx1"/>
                </a:solidFill>
                <a:effectLst/>
                <a:latin typeface="+mn-lt"/>
                <a:ea typeface="+mn-ea"/>
                <a:cs typeface="+mn-cs"/>
              </a:rPr>
              <a:t>, K.; McConnell, R.; </a:t>
            </a:r>
            <a:r>
              <a:rPr lang="en-US" sz="1200" kern="1200" dirty="0" err="1">
                <a:solidFill>
                  <a:schemeClr val="tx1"/>
                </a:solidFill>
                <a:effectLst/>
                <a:latin typeface="+mn-lt"/>
                <a:ea typeface="+mn-ea"/>
                <a:cs typeface="+mn-cs"/>
              </a:rPr>
              <a:t>Sioutas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C.et</a:t>
            </a:r>
            <a:r>
              <a:rPr lang="en-US" sz="1200" kern="1200" dirty="0">
                <a:solidFill>
                  <a:schemeClr val="tx1"/>
                </a:solidFill>
                <a:effectLst/>
                <a:latin typeface="+mn-lt"/>
                <a:ea typeface="+mn-ea"/>
                <a:cs typeface="+mn-cs"/>
              </a:rPr>
              <a:t> al. Prenatal exposure to urban air nanoparticles in mice causes altered neuronal differentiation and depression-like responses. </a:t>
            </a:r>
            <a:r>
              <a:rPr lang="en-US" sz="1200" i="1" kern="1200" dirty="0" err="1">
                <a:solidFill>
                  <a:schemeClr val="tx1"/>
                </a:solidFill>
                <a:effectLst/>
                <a:latin typeface="+mn-lt"/>
                <a:ea typeface="+mn-ea"/>
                <a:cs typeface="+mn-cs"/>
              </a:rPr>
              <a:t>PLoS</a:t>
            </a:r>
            <a:r>
              <a:rPr lang="en-US" sz="1200" i="1" kern="1200" dirty="0">
                <a:solidFill>
                  <a:schemeClr val="tx1"/>
                </a:solidFill>
                <a:effectLst/>
                <a:latin typeface="+mn-lt"/>
                <a:ea typeface="+mn-ea"/>
                <a:cs typeface="+mn-cs"/>
              </a:rPr>
              <a:t> One </a:t>
            </a:r>
            <a:r>
              <a:rPr lang="en-US" sz="1200" b="1" kern="1200" dirty="0">
                <a:solidFill>
                  <a:schemeClr val="tx1"/>
                </a:solidFill>
                <a:effectLst/>
                <a:latin typeface="+mn-lt"/>
                <a:ea typeface="+mn-ea"/>
                <a:cs typeface="+mn-cs"/>
              </a:rPr>
              <a:t>2013,</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8</a:t>
            </a:r>
            <a:r>
              <a:rPr lang="en-US" sz="1200" kern="1200" dirty="0">
                <a:solidFill>
                  <a:schemeClr val="tx1"/>
                </a:solidFill>
                <a:effectLst/>
                <a:latin typeface="+mn-lt"/>
                <a:ea typeface="+mn-ea"/>
                <a:cs typeface="+mn-cs"/>
              </a:rPr>
              <a:t> (5), e64128.</a:t>
            </a:r>
            <a:r>
              <a:rPr lang="en-US" dirty="0">
                <a:effectLst/>
              </a:rPr>
              <a:t> </a:t>
            </a:r>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2</a:t>
            </a:fld>
            <a:endParaRPr lang="en-US"/>
          </a:p>
        </p:txBody>
      </p:sp>
    </p:spTree>
    <p:extLst>
      <p:ext uri="{BB962C8B-B14F-4D97-AF65-F5344CB8AC3E}">
        <p14:creationId xmlns:p14="http://schemas.microsoft.com/office/powerpoint/2010/main" val="1566887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sz="1200" kern="1200" dirty="0">
                <a:solidFill>
                  <a:schemeClr val="tx1"/>
                </a:solidFill>
                <a:effectLst/>
                <a:latin typeface="+mn-lt"/>
                <a:ea typeface="+mn-ea"/>
                <a:cs typeface="+mn-cs"/>
              </a:rPr>
              <a:t>In 2010, The Health Effects Institute (HEI) published a comprehensive report on the health effects associated with TRAP. Chapter 5 summarizes the a variety of outcomes in animal exposure models, which are summarized in the following slides. </a:t>
            </a:r>
          </a:p>
          <a:p>
            <a:pPr defTabSz="881390">
              <a:defRPr/>
            </a:pPr>
            <a:endParaRPr lang="en-US" sz="1200" kern="1200" dirty="0">
              <a:solidFill>
                <a:schemeClr val="tx1"/>
              </a:solidFill>
              <a:effectLst/>
              <a:latin typeface="+mn-lt"/>
              <a:ea typeface="+mn-ea"/>
              <a:cs typeface="+mn-cs"/>
            </a:endParaRPr>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number of studies have investigated the effects of repeated exposure to traffic, DE and DEPs on the respiratory system in animals (primarily rodents). In general, these data show that exposures cause changes in lung structure, including fibrotic or emphysematous lesions. TRAP also causes increases in inflammatory cells (such as neutrophils and eosinophils). In addition, upon challenge with experimental allergens, TRAP exacerbates the allergic processes. </a:t>
            </a:r>
            <a:endParaRPr lang="en-US" dirty="0"/>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Along with inflammation, decreases in lung biochemical defenses (such as glutathione) indicate the role of oxidative stress in underlying pathology. Li et al. (2008) showed 6 months of exposure to DEP led to large numbers of inflammatory cells in the lungs of C57Bl/6 mice (highlighted in red box), which are more sensitive to oxidative stress, yet was largely absent in </a:t>
            </a:r>
            <a:r>
              <a:rPr lang="en-US" sz="1200" kern="1200" dirty="0" err="1">
                <a:solidFill>
                  <a:schemeClr val="tx1"/>
                </a:solidFill>
                <a:effectLst/>
                <a:latin typeface="+mn-lt"/>
                <a:ea typeface="+mn-ea"/>
                <a:cs typeface="+mn-cs"/>
              </a:rPr>
              <a:t>Balb</a:t>
            </a:r>
            <a:r>
              <a:rPr lang="en-US" sz="1200" kern="1200" dirty="0">
                <a:solidFill>
                  <a:schemeClr val="tx1"/>
                </a:solidFill>
                <a:effectLst/>
                <a:latin typeface="+mn-lt"/>
                <a:ea typeface="+mn-ea"/>
                <a:cs typeface="+mn-cs"/>
              </a:rPr>
              <a:t>/c mice, which may be more resistant to PM-driven oxidative stress. </a:t>
            </a:r>
          </a:p>
          <a:p>
            <a:pPr marL="0" marR="0" lvl="0" indent="0" algn="l" defTabSz="88139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role of oxidative stress will be further discussed in subsequent slides. </a:t>
            </a:r>
          </a:p>
          <a:p>
            <a:pPr defTabSz="881390">
              <a:defRPr/>
            </a:pPr>
            <a:endParaRPr lang="en-US" sz="1200" kern="1200" dirty="0">
              <a:solidFill>
                <a:schemeClr val="tx1"/>
              </a:solidFill>
              <a:effectLst/>
              <a:latin typeface="+mn-lt"/>
              <a:ea typeface="+mn-ea"/>
              <a:cs typeface="+mn-cs"/>
            </a:endParaRPr>
          </a:p>
          <a:p>
            <a:pPr defTabSz="881390">
              <a:defRPr/>
            </a:pPr>
            <a:endParaRPr lang="en-US" baseline="0" dirty="0"/>
          </a:p>
          <a:p>
            <a:r>
              <a:rPr lang="en-US" sz="1200" u="sng" kern="1200" dirty="0">
                <a:solidFill>
                  <a:schemeClr val="tx1"/>
                </a:solidFill>
                <a:effectLst/>
                <a:latin typeface="+mn-lt"/>
                <a:ea typeface="+mn-ea"/>
                <a:cs typeface="+mn-cs"/>
              </a:rPr>
              <a:t>References:</a:t>
            </a:r>
            <a:endParaRPr lang="en-US" sz="1200" u="sng" strike="noStrike" kern="1200" baseline="30000" dirty="0">
              <a:solidFill>
                <a:schemeClr val="tx1"/>
              </a:solidFill>
              <a:effectLst/>
              <a:latin typeface="+mn-lt"/>
              <a:ea typeface="+mn-ea"/>
              <a:cs typeface="+mn-cs"/>
            </a:endParaRPr>
          </a:p>
          <a:p>
            <a:pPr defTabSz="881390">
              <a:defRPr/>
            </a:pPr>
            <a:r>
              <a:rPr lang="en-US" sz="1200" kern="1200" dirty="0">
                <a:solidFill>
                  <a:schemeClr val="tx1"/>
                </a:solidFill>
                <a:effectLst/>
                <a:latin typeface="+mn-lt"/>
                <a:ea typeface="+mn-ea"/>
                <a:cs typeface="+mn-cs"/>
              </a:rPr>
              <a:t>Health Effects Institute. Panel on the Health Effects of Traffic-Related Air Pollution. </a:t>
            </a:r>
            <a:r>
              <a:rPr lang="en-US" sz="1200" i="1" kern="1200" dirty="0">
                <a:solidFill>
                  <a:schemeClr val="tx1"/>
                </a:solidFill>
                <a:effectLst/>
                <a:latin typeface="+mn-lt"/>
                <a:ea typeface="+mn-ea"/>
                <a:cs typeface="+mn-cs"/>
              </a:rPr>
              <a:t>Traffic-related air pollution: A critical review of the literature on emissions, exposure, and health effects. </a:t>
            </a:r>
            <a:r>
              <a:rPr lang="en-US" sz="1200" kern="1200" dirty="0">
                <a:solidFill>
                  <a:schemeClr val="tx1"/>
                </a:solidFill>
                <a:effectLst/>
                <a:latin typeface="+mn-lt"/>
                <a:ea typeface="+mn-ea"/>
                <a:cs typeface="+mn-cs"/>
              </a:rPr>
              <a:t>United States: 2010. </a:t>
            </a:r>
            <a:r>
              <a:rPr lang="en-US" sz="1200" u="sng" kern="1200" dirty="0">
                <a:solidFill>
                  <a:schemeClr val="tx1"/>
                </a:solidFill>
                <a:effectLst/>
                <a:latin typeface="+mn-lt"/>
                <a:ea typeface="+mn-ea"/>
                <a:cs typeface="+mn-cs"/>
                <a:hlinkClick r:id="rId3"/>
              </a:rPr>
              <a:t>https://www.healtheffects.org/publication/traffic-related-air-pollution-critical-review-literature-emissions-exposure-and-health</a:t>
            </a:r>
            <a:r>
              <a:rPr lang="en-US" sz="1200" kern="1200" dirty="0">
                <a:solidFill>
                  <a:schemeClr val="tx1"/>
                </a:solidFill>
                <a:effectLst/>
                <a:latin typeface="+mn-lt"/>
                <a:ea typeface="+mn-ea"/>
                <a:cs typeface="+mn-cs"/>
              </a:rPr>
              <a:t>.</a:t>
            </a:r>
            <a:r>
              <a:rPr lang="en-US" dirty="0">
                <a:effectLst/>
              </a:rPr>
              <a:t> </a:t>
            </a:r>
            <a:endParaRPr lang="en-US" baseline="0" dirty="0"/>
          </a:p>
          <a:p>
            <a:pPr defTabSz="881390">
              <a:defRPr/>
            </a:pPr>
            <a:endParaRPr lang="en-US" baseline="0" dirty="0"/>
          </a:p>
          <a:p>
            <a:r>
              <a:rPr lang="en-US" sz="1200" kern="1200" dirty="0">
                <a:solidFill>
                  <a:schemeClr val="tx1"/>
                </a:solidFill>
                <a:effectLst/>
                <a:latin typeface="+mn-lt"/>
                <a:ea typeface="+mn-ea"/>
                <a:cs typeface="+mn-cs"/>
              </a:rPr>
              <a:t>Li, Y. J.; Kawada, T.; Takizawa, H.; Azuma, A.; Kudoh, S.; Sugawara, I.; Yamauchi, Y.; </a:t>
            </a:r>
            <a:r>
              <a:rPr lang="en-US" sz="1200" kern="1200" dirty="0" err="1">
                <a:solidFill>
                  <a:schemeClr val="tx1"/>
                </a:solidFill>
                <a:effectLst/>
                <a:latin typeface="+mn-lt"/>
                <a:ea typeface="+mn-ea"/>
                <a:cs typeface="+mn-cs"/>
              </a:rPr>
              <a:t>Kohyama</a:t>
            </a:r>
            <a:r>
              <a:rPr lang="en-US" sz="1200" kern="1200" dirty="0">
                <a:solidFill>
                  <a:schemeClr val="tx1"/>
                </a:solidFill>
                <a:effectLst/>
                <a:latin typeface="+mn-lt"/>
                <a:ea typeface="+mn-ea"/>
                <a:cs typeface="+mn-cs"/>
              </a:rPr>
              <a:t>, T. Airway inflammatory responses to oxidative stress induced by prolonged low-dose diesel exhaust particle exposure from birth differ between mouse BALB/c and C57BL/6 strains. </a:t>
            </a:r>
            <a:r>
              <a:rPr lang="en-US" sz="1200" i="1" kern="1200" dirty="0" err="1">
                <a:solidFill>
                  <a:schemeClr val="tx1"/>
                </a:solidFill>
                <a:effectLst/>
                <a:latin typeface="+mn-lt"/>
                <a:ea typeface="+mn-ea"/>
                <a:cs typeface="+mn-cs"/>
              </a:rPr>
              <a:t>Exp</a:t>
            </a:r>
            <a:r>
              <a:rPr lang="en-US" sz="1200" i="1" kern="1200" dirty="0">
                <a:solidFill>
                  <a:schemeClr val="tx1"/>
                </a:solidFill>
                <a:effectLst/>
                <a:latin typeface="+mn-lt"/>
                <a:ea typeface="+mn-ea"/>
                <a:cs typeface="+mn-cs"/>
              </a:rPr>
              <a:t> Lung Res </a:t>
            </a:r>
            <a:r>
              <a:rPr lang="en-US" sz="1200" b="1" kern="1200" dirty="0">
                <a:solidFill>
                  <a:schemeClr val="tx1"/>
                </a:solidFill>
                <a:effectLst/>
                <a:latin typeface="+mn-lt"/>
                <a:ea typeface="+mn-ea"/>
                <a:cs typeface="+mn-cs"/>
              </a:rPr>
              <a:t>2008,</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34</a:t>
            </a:r>
            <a:r>
              <a:rPr lang="en-US" sz="1200" kern="1200" dirty="0">
                <a:solidFill>
                  <a:schemeClr val="tx1"/>
                </a:solidFill>
                <a:effectLst/>
                <a:latin typeface="+mn-lt"/>
                <a:ea typeface="+mn-ea"/>
                <a:cs typeface="+mn-cs"/>
              </a:rPr>
              <a:t> (3), 125.</a:t>
            </a:r>
          </a:p>
        </p:txBody>
      </p:sp>
      <p:sp>
        <p:nvSpPr>
          <p:cNvPr id="4" name="Slide Number Placeholder 3"/>
          <p:cNvSpPr>
            <a:spLocks noGrp="1"/>
          </p:cNvSpPr>
          <p:nvPr>
            <p:ph type="sldNum" sz="quarter" idx="10"/>
          </p:nvPr>
        </p:nvSpPr>
        <p:spPr/>
        <p:txBody>
          <a:bodyPr/>
          <a:lstStyle/>
          <a:p>
            <a:fld id="{8ECC129C-E094-44A9-9990-2FFEB90AEFE5}" type="slidenum">
              <a:rPr lang="en-US" smtClean="0"/>
              <a:t>3</a:t>
            </a:fld>
            <a:endParaRPr lang="en-US" dirty="0"/>
          </a:p>
        </p:txBody>
      </p:sp>
    </p:spTree>
    <p:extLst>
      <p:ext uri="{BB962C8B-B14F-4D97-AF65-F5344CB8AC3E}">
        <p14:creationId xmlns:p14="http://schemas.microsoft.com/office/powerpoint/2010/main" val="2227121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Naturally-exposed animals and controlled animal experiments (using healthy and diseased rodent models) have shed light on cardiovascular effects of TRAP.  </a:t>
            </a:r>
          </a:p>
          <a:p>
            <a:pPr marL="0" marR="0" lvl="0" indent="0" algn="l" defTabSz="88139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Calderón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Garcidueñas</a:t>
            </a:r>
            <a:r>
              <a:rPr lang="en-US" sz="1200" kern="1200" dirty="0">
                <a:solidFill>
                  <a:schemeClr val="tx1"/>
                </a:solidFill>
                <a:effectLst/>
                <a:latin typeface="+mn-lt"/>
                <a:ea typeface="+mn-ea"/>
                <a:cs typeface="+mn-cs"/>
              </a:rPr>
              <a:t> et al. (2001) carried out natural studies in dogs (cited as a sentinel animal model) exposed to high TRAP in Mexico City. In this work, investigators observed increased foci of myocardial inflammation and capillary endothelial abnormalities (as well as neuropathologic abnormalities) in dogs from Mexico City in comparison to dogs from less polluted cities. </a:t>
            </a:r>
            <a:endParaRPr lang="en-US" dirty="0"/>
          </a:p>
          <a:p>
            <a:pPr marL="0" marR="0" lvl="0" indent="0" algn="l" defTabSz="88139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Also, a number of studies using susceptible animal models have provided support for cardiac and vascular effects of both acute and chronic exposures. </a:t>
            </a:r>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endParaRPr lang="en-US" dirty="0"/>
          </a:p>
          <a:p>
            <a:pPr defTabSz="881390">
              <a:defRPr/>
            </a:pPr>
            <a:r>
              <a:rPr lang="en-US" baseline="0" dirty="0"/>
              <a:t>Chen and Hwang (2005) exposed C57BL/6, commonly used mouse strain, and </a:t>
            </a:r>
            <a:r>
              <a:rPr lang="en-US" baseline="0" dirty="0" err="1"/>
              <a:t>ApoE</a:t>
            </a:r>
            <a:r>
              <a:rPr lang="en-US" baseline="0" dirty="0"/>
              <a:t>-/- mice, which are prone to development of </a:t>
            </a:r>
            <a:r>
              <a:rPr lang="en-US" sz="1200" b="0" i="0" u="none" strike="noStrike" kern="1200" dirty="0">
                <a:solidFill>
                  <a:schemeClr val="tx1"/>
                </a:solidFill>
                <a:effectLst/>
                <a:latin typeface="+mn-lt"/>
                <a:ea typeface="+mn-ea"/>
                <a:cs typeface="+mn-cs"/>
              </a:rPr>
              <a:t>atherosclerosis, to fine PM via CAPs system. Exposed mice had altered heart rate variability (HRV) following long-term (5 months) of exposure. </a:t>
            </a:r>
            <a:r>
              <a:rPr lang="en-US" sz="1200" b="1" i="0" u="none" strike="noStrike" kern="1200" dirty="0">
                <a:solidFill>
                  <a:schemeClr val="tx1"/>
                </a:solidFill>
                <a:effectLst/>
                <a:latin typeface="+mn-lt"/>
                <a:ea typeface="+mn-ea"/>
                <a:cs typeface="+mn-cs"/>
              </a:rPr>
              <a:t>Heart rate variability</a:t>
            </a:r>
            <a:r>
              <a:rPr lang="en-US" sz="1200" b="0" i="0" u="none" strike="noStrike" kern="1200" dirty="0">
                <a:solidFill>
                  <a:schemeClr val="tx1"/>
                </a:solidFill>
                <a:effectLst/>
                <a:latin typeface="+mn-lt"/>
                <a:ea typeface="+mn-ea"/>
                <a:cs typeface="+mn-cs"/>
              </a:rPr>
              <a:t> is an indicator that the autonomic nervous system is properly functioning. </a:t>
            </a:r>
          </a:p>
          <a:p>
            <a:pPr defTabSz="881390">
              <a:defRPr/>
            </a:pPr>
            <a:endParaRPr lang="en-US" sz="1200" b="0" i="0" u="none" strike="noStrike" kern="1200" dirty="0">
              <a:solidFill>
                <a:schemeClr val="tx1"/>
              </a:solidFill>
              <a:effectLst/>
              <a:latin typeface="+mn-lt"/>
              <a:ea typeface="+mn-ea"/>
              <a:cs typeface="+mn-cs"/>
            </a:endParaRPr>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Adult </a:t>
            </a:r>
            <a:r>
              <a:rPr lang="en-US" sz="1200" kern="1200" dirty="0">
                <a:solidFill>
                  <a:schemeClr val="tx1"/>
                </a:solidFill>
                <a:effectLst/>
                <a:latin typeface="+mn-lt"/>
                <a:ea typeface="+mn-ea"/>
                <a:cs typeface="+mn-cs"/>
              </a:rPr>
              <a:t>Sprague- Dawley rats exposed to fine CAPs also showed PM-associated increase in cardiac oxidative stress (Rhoden et al 2005), which was prevented by pretreatment with atenolol (a B-adrenergic blocker) or glycopyrrolate (a cholinergic inhibitor). </a:t>
            </a:r>
            <a:endParaRPr lang="en-US" dirty="0"/>
          </a:p>
          <a:p>
            <a:pPr marL="0" marR="0" lvl="0" indent="0" algn="l" defTabSz="881390" rtl="0" eaLnBrk="1" fontAlgn="auto" latinLnBrk="0" hangingPunct="1">
              <a:lnSpc>
                <a:spcPct val="100000"/>
              </a:lnSpc>
              <a:spcBef>
                <a:spcPts val="0"/>
              </a:spcBef>
              <a:spcAft>
                <a:spcPts val="0"/>
              </a:spcAft>
              <a:buClrTx/>
              <a:buSzTx/>
              <a:buFontTx/>
              <a:buNone/>
              <a:tabLst/>
              <a:defRPr/>
            </a:pPr>
            <a:endParaRPr lang="en-US" dirty="0"/>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Several models have indicated i</a:t>
            </a:r>
            <a:r>
              <a:rPr lang="en-US" sz="1200" kern="1200" dirty="0">
                <a:solidFill>
                  <a:schemeClr val="tx1"/>
                </a:solidFill>
                <a:effectLst/>
                <a:latin typeface="+mn-lt"/>
                <a:ea typeface="+mn-ea"/>
                <a:cs typeface="+mn-cs"/>
              </a:rPr>
              <a:t>ncreased atherosclerotic plaque formation and vascular inflammation following CAP exposure. (Sun et al. 2005; </a:t>
            </a:r>
            <a:r>
              <a:rPr lang="en-US" sz="1200" kern="1200" dirty="0" err="1">
                <a:solidFill>
                  <a:schemeClr val="tx1"/>
                </a:solidFill>
                <a:effectLst/>
                <a:latin typeface="+mn-lt"/>
                <a:ea typeface="+mn-ea"/>
                <a:cs typeface="+mn-cs"/>
              </a:rPr>
              <a:t>Suwa</a:t>
            </a:r>
            <a:r>
              <a:rPr lang="en-US" sz="1200" kern="1200" dirty="0">
                <a:solidFill>
                  <a:schemeClr val="tx1"/>
                </a:solidFill>
                <a:effectLst/>
                <a:latin typeface="+mn-lt"/>
                <a:ea typeface="+mn-ea"/>
                <a:cs typeface="+mn-cs"/>
              </a:rPr>
              <a:t> et al. 2002) </a:t>
            </a:r>
            <a:endParaRPr lang="en-US" dirty="0"/>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Nemmar</a:t>
            </a:r>
            <a:r>
              <a:rPr lang="en-US" sz="1200" kern="1200" dirty="0">
                <a:solidFill>
                  <a:schemeClr val="tx1"/>
                </a:solidFill>
                <a:effectLst/>
                <a:latin typeface="+mn-lt"/>
                <a:ea typeface="+mn-ea"/>
                <a:cs typeface="+mn-cs"/>
              </a:rPr>
              <a:t> et al. 2002 and 2003a show ultrafine PM enhanced thrombosis, i.e., blood clotting, while fine PM induced inflammation. </a:t>
            </a:r>
            <a:endParaRPr lang="en-US" dirty="0"/>
          </a:p>
          <a:p>
            <a:pPr marL="0" marR="0" lvl="0" indent="0" algn="l" defTabSz="881390" rtl="0" eaLnBrk="1" fontAlgn="auto" latinLnBrk="0" hangingPunct="1">
              <a:lnSpc>
                <a:spcPct val="100000"/>
              </a:lnSpc>
              <a:spcBef>
                <a:spcPts val="0"/>
              </a:spcBef>
              <a:spcAft>
                <a:spcPts val="0"/>
              </a:spcAft>
              <a:buClrTx/>
              <a:buSzTx/>
              <a:buFontTx/>
              <a:buNone/>
              <a:tabLst/>
              <a:defRPr/>
            </a:pPr>
            <a:r>
              <a:rPr lang="en-US" dirty="0"/>
              <a:t>Silva et al. 2005 showed </a:t>
            </a:r>
            <a:r>
              <a:rPr lang="en-US" sz="1200" kern="1200" dirty="0">
                <a:solidFill>
                  <a:schemeClr val="tx1"/>
                </a:solidFill>
                <a:effectLst/>
                <a:latin typeface="+mn-lt"/>
                <a:ea typeface="+mn-ea"/>
                <a:cs typeface="+mn-cs"/>
              </a:rPr>
              <a:t>particles enhanced thrombosis in a dose-dependent manner. </a:t>
            </a:r>
            <a:endParaRPr lang="en-US" dirty="0"/>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Wellenius</a:t>
            </a:r>
            <a:r>
              <a:rPr lang="en-US" sz="1200" kern="1200" dirty="0">
                <a:solidFill>
                  <a:schemeClr val="tx1"/>
                </a:solidFill>
                <a:effectLst/>
                <a:latin typeface="+mn-lt"/>
                <a:ea typeface="+mn-ea"/>
                <a:cs typeface="+mn-cs"/>
              </a:rPr>
              <a:t> et al. 2003 showed CAPs enhanced coronary-artery occlusion-induced S-T elevation, an endpoint related to cardiac ischemia. </a:t>
            </a:r>
            <a:endParaRPr lang="en-US" dirty="0"/>
          </a:p>
          <a:p>
            <a:pPr marL="0" marR="0" lvl="0" indent="0" algn="l" defTabSz="881390" rtl="0" eaLnBrk="1" fontAlgn="auto" latinLnBrk="0" hangingPunct="1">
              <a:lnSpc>
                <a:spcPct val="100000"/>
              </a:lnSpc>
              <a:spcBef>
                <a:spcPts val="0"/>
              </a:spcBef>
              <a:spcAft>
                <a:spcPts val="0"/>
              </a:spcAft>
              <a:buClrTx/>
              <a:buSzTx/>
              <a:buFontTx/>
              <a:buNone/>
              <a:tabLst/>
              <a:defRPr/>
            </a:pPr>
            <a:endParaRPr lang="en-US" dirty="0"/>
          </a:p>
          <a:p>
            <a:pPr marL="0" marR="0" lvl="0" indent="0" algn="l" defTabSz="881390" rtl="0" eaLnBrk="1" fontAlgn="auto" latinLnBrk="0" hangingPunct="1">
              <a:lnSpc>
                <a:spcPct val="100000"/>
              </a:lnSpc>
              <a:spcBef>
                <a:spcPts val="0"/>
              </a:spcBef>
              <a:spcAft>
                <a:spcPts val="0"/>
              </a:spcAft>
              <a:buClrTx/>
              <a:buSzTx/>
              <a:buFontTx/>
              <a:buNone/>
              <a:tabLst/>
              <a:defRPr/>
            </a:pPr>
            <a:r>
              <a:rPr lang="en-US" dirty="0"/>
              <a:t>Overall, these findings have supported the mechanistic framework for cardiovascular effects from TRAP (shown in the figure). Altered HRV can lead to arrhythmias, i</a:t>
            </a:r>
            <a:r>
              <a:rPr lang="en-US" sz="1200" b="0" i="0" u="none" strike="noStrike" kern="1200" dirty="0">
                <a:solidFill>
                  <a:schemeClr val="tx1"/>
                </a:solidFill>
                <a:effectLst/>
                <a:latin typeface="+mn-lt"/>
                <a:ea typeface="+mn-ea"/>
                <a:cs typeface="+mn-cs"/>
              </a:rPr>
              <a:t>mproper beating of the heart. Alternatively, formation of atherosclerotic plaques and induction of thrombosis may underlie myocardial infarction risk (i.e., heart attack). </a:t>
            </a:r>
            <a:endParaRPr lang="en-US" dirty="0"/>
          </a:p>
          <a:p>
            <a:pPr marL="0" marR="0" lvl="0" indent="0" algn="l" defTabSz="881390" rtl="0" eaLnBrk="1" fontAlgn="auto" latinLnBrk="0" hangingPunct="1">
              <a:lnSpc>
                <a:spcPct val="100000"/>
              </a:lnSpc>
              <a:spcBef>
                <a:spcPts val="0"/>
              </a:spcBef>
              <a:spcAft>
                <a:spcPts val="0"/>
              </a:spcAft>
              <a:buClrTx/>
              <a:buSzTx/>
              <a:buFontTx/>
              <a:buNone/>
              <a:tabLst/>
              <a:defRPr/>
            </a:pPr>
            <a:endParaRPr lang="en-US" dirty="0"/>
          </a:p>
          <a:p>
            <a:r>
              <a:rPr lang="en-US" sz="1200" u="sng" kern="1200" dirty="0">
                <a:solidFill>
                  <a:schemeClr val="tx1"/>
                </a:solidFill>
                <a:effectLst/>
                <a:latin typeface="+mn-lt"/>
                <a:ea typeface="+mn-ea"/>
                <a:cs typeface="+mn-cs"/>
              </a:rPr>
              <a:t>References:</a:t>
            </a:r>
            <a:endParaRPr lang="en-US" sz="1200" u="sng" strike="noStrike" kern="1200" baseline="30000" dirty="0">
              <a:solidFill>
                <a:schemeClr val="tx1"/>
              </a:solidFill>
              <a:effectLst/>
              <a:latin typeface="+mn-lt"/>
              <a:ea typeface="+mn-ea"/>
              <a:cs typeface="+mn-cs"/>
            </a:endParaRPr>
          </a:p>
          <a:p>
            <a:pPr defTabSz="881390">
              <a:defRPr/>
            </a:pPr>
            <a:r>
              <a:rPr lang="en-US" sz="1200" kern="1200" dirty="0">
                <a:solidFill>
                  <a:schemeClr val="tx1"/>
                </a:solidFill>
                <a:effectLst/>
                <a:latin typeface="+mn-lt"/>
                <a:ea typeface="+mn-ea"/>
                <a:cs typeface="+mn-cs"/>
              </a:rPr>
              <a:t>Health Effects Institute. Panel on the Health Effects of Traffic-Related Air Pollution. </a:t>
            </a:r>
            <a:r>
              <a:rPr lang="en-US" sz="1200" i="1" kern="1200" dirty="0">
                <a:solidFill>
                  <a:schemeClr val="tx1"/>
                </a:solidFill>
                <a:effectLst/>
                <a:latin typeface="+mn-lt"/>
                <a:ea typeface="+mn-ea"/>
                <a:cs typeface="+mn-cs"/>
              </a:rPr>
              <a:t>Traffic-related air pollution: A critical review of the literature on emissions, exposure, and health effects. </a:t>
            </a:r>
            <a:r>
              <a:rPr lang="en-US" sz="1200" kern="1200" dirty="0">
                <a:solidFill>
                  <a:schemeClr val="tx1"/>
                </a:solidFill>
                <a:effectLst/>
                <a:latin typeface="+mn-lt"/>
                <a:ea typeface="+mn-ea"/>
                <a:cs typeface="+mn-cs"/>
              </a:rPr>
              <a:t>United States: 2010. </a:t>
            </a:r>
            <a:r>
              <a:rPr lang="en-US" sz="1200" u="sng" kern="1200" dirty="0">
                <a:solidFill>
                  <a:schemeClr val="tx1"/>
                </a:solidFill>
                <a:effectLst/>
                <a:latin typeface="+mn-lt"/>
                <a:ea typeface="+mn-ea"/>
                <a:cs typeface="+mn-cs"/>
                <a:hlinkClick r:id="rId3"/>
              </a:rPr>
              <a:t>https://www.healtheffects.org/publication/traffic-related-air-pollution-critical-review-literature-emissions-exposure-and-health</a:t>
            </a:r>
            <a:r>
              <a:rPr lang="en-US" sz="1200" kern="1200" dirty="0">
                <a:solidFill>
                  <a:schemeClr val="tx1"/>
                </a:solidFill>
                <a:effectLst/>
                <a:latin typeface="+mn-lt"/>
                <a:ea typeface="+mn-ea"/>
                <a:cs typeface="+mn-cs"/>
              </a:rPr>
              <a:t>.</a:t>
            </a:r>
            <a:r>
              <a:rPr lang="en-US" dirty="0">
                <a:effectLst/>
              </a:rPr>
              <a:t> </a:t>
            </a:r>
            <a:endParaRPr lang="en-US" baseline="0" dirty="0"/>
          </a:p>
          <a:p>
            <a:pPr defTabSz="881390">
              <a:defRPr/>
            </a:pPr>
            <a:endParaRPr lang="en-US" baseline="0" dirty="0"/>
          </a:p>
          <a:p>
            <a:pPr marL="0" marR="0" lvl="0" indent="0" algn="l" defTabSz="881390" rtl="0" eaLnBrk="1" fontAlgn="auto" latinLnBrk="0" hangingPunct="1">
              <a:lnSpc>
                <a:spcPct val="100000"/>
              </a:lnSpc>
              <a:spcBef>
                <a:spcPts val="0"/>
              </a:spcBef>
              <a:spcAft>
                <a:spcPts val="0"/>
              </a:spcAft>
              <a:buClrTx/>
              <a:buSzTx/>
              <a:buFontTx/>
              <a:buNone/>
              <a:tabLst/>
              <a:defRPr/>
            </a:pPr>
            <a:r>
              <a:rPr lang="en-US" dirty="0"/>
              <a:t>See chapter 5. </a:t>
            </a:r>
          </a:p>
          <a:p>
            <a:pPr defTabSz="881390">
              <a:defRPr/>
            </a:pPr>
            <a:endParaRPr lang="en-US" baseline="0" dirty="0"/>
          </a:p>
        </p:txBody>
      </p:sp>
      <p:sp>
        <p:nvSpPr>
          <p:cNvPr id="4" name="Slide Number Placeholder 3"/>
          <p:cNvSpPr>
            <a:spLocks noGrp="1"/>
          </p:cNvSpPr>
          <p:nvPr>
            <p:ph type="sldNum" sz="quarter" idx="10"/>
          </p:nvPr>
        </p:nvSpPr>
        <p:spPr/>
        <p:txBody>
          <a:bodyPr/>
          <a:lstStyle/>
          <a:p>
            <a:fld id="{8ECC129C-E094-44A9-9990-2FFEB90AEFE5}" type="slidenum">
              <a:rPr lang="en-US" smtClean="0"/>
              <a:t>4</a:t>
            </a:fld>
            <a:endParaRPr lang="en-US" dirty="0"/>
          </a:p>
        </p:txBody>
      </p:sp>
    </p:spTree>
    <p:extLst>
      <p:ext uri="{BB962C8B-B14F-4D97-AF65-F5344CB8AC3E}">
        <p14:creationId xmlns:p14="http://schemas.microsoft.com/office/powerpoint/2010/main" val="2018473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81390" rtl="0" eaLnBrk="1" fontAlgn="auto" latinLnBrk="0" hangingPunct="1">
              <a:lnSpc>
                <a:spcPct val="100000"/>
              </a:lnSpc>
              <a:spcBef>
                <a:spcPts val="0"/>
              </a:spcBef>
              <a:spcAft>
                <a:spcPts val="0"/>
              </a:spcAft>
              <a:buClrTx/>
              <a:buSzTx/>
              <a:buFontTx/>
              <a:buNone/>
              <a:tabLst/>
              <a:defRPr/>
            </a:pPr>
            <a:r>
              <a:rPr lang="en-US" baseline="0" dirty="0"/>
              <a:t>Early work in the 1980-90s showed mice and rats exposed to DE and DEPs had elevated </a:t>
            </a:r>
            <a:r>
              <a:rPr lang="en-US" sz="1200" kern="1200" dirty="0">
                <a:solidFill>
                  <a:schemeClr val="tx1"/>
                </a:solidFill>
                <a:effectLst/>
                <a:latin typeface="+mn-lt"/>
                <a:ea typeface="+mn-ea"/>
                <a:cs typeface="+mn-cs"/>
              </a:rPr>
              <a:t>oxidative DNA damage, DNA strand breaks, and bulky DNA adducts in the lungs of exposed animals. </a:t>
            </a:r>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substantiated in vitro studies: Evidence exists that in vitro exposure of cells to DEP causes DNA and chromosomal damage, including bulky DNA adducts, oxidized bases, deletions, and chromosomal aberrations, which might lead to a broad spectrum of mutations. </a:t>
            </a:r>
          </a:p>
          <a:p>
            <a:pPr marL="0" marR="0" lvl="0" indent="0" algn="l" defTabSz="88139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Animal studies have demonstrated the ability of high concentrations of exhaust components in both diesel and gasoline- fueled engines to cause tumors in animals. </a:t>
            </a:r>
          </a:p>
          <a:p>
            <a:pPr marL="0" marR="0" lvl="0" indent="0" algn="l" defTabSz="88139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rats, increased incidence of lung tumors, mortality, and impaired lung function from exposure to whole exhaust has been documented. </a:t>
            </a:r>
          </a:p>
          <a:p>
            <a:pPr marL="0" marR="0" lvl="0" indent="0" algn="l" defTabSz="88139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association was found between 8-OHdG levels, marker of DNA damage, and tumor development in mice and rats treated with DEP. </a:t>
            </a:r>
          </a:p>
          <a:p>
            <a:pPr marL="0" marR="0" lvl="0" indent="0" algn="l" defTabSz="88139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In 1989, the International Agency for Research on Cancer (IARC) characterized the </a:t>
            </a:r>
            <a:r>
              <a:rPr lang="en-US" sz="1200" b="0" i="1" u="none" strike="noStrike" kern="1200" dirty="0">
                <a:solidFill>
                  <a:schemeClr val="tx1"/>
                </a:solidFill>
                <a:effectLst/>
                <a:latin typeface="+mn-lt"/>
                <a:ea typeface="+mn-ea"/>
                <a:cs typeface="+mn-cs"/>
              </a:rPr>
              <a:t>in vivo </a:t>
            </a:r>
            <a:r>
              <a:rPr lang="en-US" sz="1200" b="0" i="0" u="none" strike="noStrike" kern="1200" dirty="0">
                <a:solidFill>
                  <a:schemeClr val="tx1"/>
                </a:solidFill>
                <a:effectLst/>
                <a:latin typeface="+mn-lt"/>
                <a:ea typeface="+mn-ea"/>
                <a:cs typeface="+mn-cs"/>
              </a:rPr>
              <a:t>findings as "sufficient evidence of animal carcinogenicity," and, with "limited" evidence from epidemiological studies, classified diesel exhaust Category 2A, a "probable human carcinogen." </a:t>
            </a:r>
          </a:p>
          <a:p>
            <a:pPr marL="0" marR="0" lvl="0" indent="0" algn="l" defTabSz="88139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2012, IARC re-classified diesel engine exhaust as carcinogenic to humans (Group 1), based on sufficient evidence that exposure is associated with an increased risk for lung cancer in humans. </a:t>
            </a:r>
            <a:endParaRPr lang="en-US" dirty="0"/>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Working Group concluded that gasoline exhaust was possibly carcinogenic to humans (Group 2B), a finding unchanged from the previous evaluation in 1989. </a:t>
            </a:r>
            <a:endParaRPr lang="en-US" dirty="0"/>
          </a:p>
          <a:p>
            <a:pPr marL="0" marR="0" lvl="0" indent="0" algn="l" defTabSz="88139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PAHs play a carcinogenic role in the lungs in regards to tumor formation, in particular nitroarenes, which are high in particulate emissions, notably from diesel exhaust.  </a:t>
            </a:r>
          </a:p>
          <a:p>
            <a:pPr marL="0" marR="0" lvl="0" indent="0" algn="l" defTabSz="88139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Evaluations for ten nitroarenes, all of which have been detected in diesel-engine exhaust, are shown in the table (</a:t>
            </a:r>
            <a:r>
              <a:rPr lang="en-US" sz="1200" kern="1200" dirty="0" err="1">
                <a:solidFill>
                  <a:schemeClr val="tx1"/>
                </a:solidFill>
                <a:effectLst/>
                <a:latin typeface="+mn-lt"/>
                <a:ea typeface="+mn-ea"/>
                <a:cs typeface="+mn-cs"/>
              </a:rPr>
              <a:t>Benbrahim-Tallaa</a:t>
            </a:r>
            <a:r>
              <a:rPr lang="en-US" sz="1200" kern="1200" dirty="0">
                <a:solidFill>
                  <a:schemeClr val="tx1"/>
                </a:solidFill>
                <a:effectLst/>
                <a:latin typeface="+mn-lt"/>
                <a:ea typeface="+mn-ea"/>
                <a:cs typeface="+mn-cs"/>
              </a:rPr>
              <a:t> et al. 2012). </a:t>
            </a:r>
            <a:endParaRPr lang="en-US" dirty="0"/>
          </a:p>
          <a:p>
            <a:pPr marL="0" marR="0" lvl="0" indent="0" algn="l" defTabSz="88139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References:</a:t>
            </a:r>
            <a:endParaRPr lang="en-US" sz="1200" u="sng" strike="noStrike" kern="1200" baseline="30000" dirty="0">
              <a:solidFill>
                <a:schemeClr val="tx1"/>
              </a:solidFill>
              <a:effectLst/>
              <a:latin typeface="+mn-lt"/>
              <a:ea typeface="+mn-ea"/>
              <a:cs typeface="+mn-cs"/>
            </a:endParaRPr>
          </a:p>
          <a:p>
            <a:pPr defTabSz="881390">
              <a:defRPr/>
            </a:pPr>
            <a:r>
              <a:rPr lang="en-US" sz="1200" kern="1200" dirty="0">
                <a:solidFill>
                  <a:schemeClr val="tx1"/>
                </a:solidFill>
                <a:effectLst/>
                <a:latin typeface="+mn-lt"/>
                <a:ea typeface="+mn-ea"/>
                <a:cs typeface="+mn-cs"/>
              </a:rPr>
              <a:t>Health Effects Institute. Panel on the Health Effects of Traffic-Related Air Pollution. </a:t>
            </a:r>
            <a:r>
              <a:rPr lang="en-US" sz="1200" i="1" kern="1200" dirty="0">
                <a:solidFill>
                  <a:schemeClr val="tx1"/>
                </a:solidFill>
                <a:effectLst/>
                <a:latin typeface="+mn-lt"/>
                <a:ea typeface="+mn-ea"/>
                <a:cs typeface="+mn-cs"/>
              </a:rPr>
              <a:t>Traffic-related air pollution: A critical review of the literature on emissions, exposure, and health effects. </a:t>
            </a:r>
            <a:r>
              <a:rPr lang="en-US" sz="1200" kern="1200" dirty="0">
                <a:solidFill>
                  <a:schemeClr val="tx1"/>
                </a:solidFill>
                <a:effectLst/>
                <a:latin typeface="+mn-lt"/>
                <a:ea typeface="+mn-ea"/>
                <a:cs typeface="+mn-cs"/>
              </a:rPr>
              <a:t>United States: 2010. </a:t>
            </a:r>
            <a:r>
              <a:rPr lang="en-US" sz="1200" u="sng" kern="1200" dirty="0">
                <a:solidFill>
                  <a:schemeClr val="tx1"/>
                </a:solidFill>
                <a:effectLst/>
                <a:latin typeface="+mn-lt"/>
                <a:ea typeface="+mn-ea"/>
                <a:cs typeface="+mn-cs"/>
                <a:hlinkClick r:id="rId3"/>
              </a:rPr>
              <a:t>https://www.healtheffects.org/publication/traffic-related-air-pollution-critical-review-literature-emissions-exposure-and-health</a:t>
            </a:r>
            <a:r>
              <a:rPr lang="en-US" sz="1200" kern="1200" dirty="0">
                <a:solidFill>
                  <a:schemeClr val="tx1"/>
                </a:solidFill>
                <a:effectLst/>
                <a:latin typeface="+mn-lt"/>
                <a:ea typeface="+mn-ea"/>
                <a:cs typeface="+mn-cs"/>
              </a:rPr>
              <a:t>.</a:t>
            </a:r>
            <a:r>
              <a:rPr lang="en-US" dirty="0">
                <a:effectLst/>
              </a:rPr>
              <a:t> </a:t>
            </a:r>
            <a:endParaRPr lang="en-US" baseline="0" dirty="0"/>
          </a:p>
          <a:p>
            <a:pPr marL="0" marR="0" lvl="0" indent="0" algn="l" defTabSz="881390" rtl="0" eaLnBrk="1" fontAlgn="auto" latinLnBrk="0" hangingPunct="1">
              <a:lnSpc>
                <a:spcPct val="100000"/>
              </a:lnSpc>
              <a:spcBef>
                <a:spcPts val="0"/>
              </a:spcBef>
              <a:spcAft>
                <a:spcPts val="0"/>
              </a:spcAft>
              <a:buClrTx/>
              <a:buSzTx/>
              <a:buFontTx/>
              <a:buNone/>
              <a:tabLst/>
              <a:defRPr/>
            </a:pPr>
            <a:r>
              <a:rPr lang="en-US" dirty="0"/>
              <a:t>See chapter 5. </a:t>
            </a:r>
          </a:p>
          <a:p>
            <a:pPr defTabSz="881390">
              <a:defRPr/>
            </a:pPr>
            <a:endParaRPr lang="en-US" baseline="0" dirty="0"/>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Benbrahim-Tallaa</a:t>
            </a:r>
            <a:r>
              <a:rPr lang="en-US" sz="1200" kern="1200" dirty="0">
                <a:solidFill>
                  <a:schemeClr val="tx1"/>
                </a:solidFill>
                <a:effectLst/>
                <a:latin typeface="+mn-lt"/>
                <a:ea typeface="+mn-ea"/>
                <a:cs typeface="+mn-cs"/>
              </a:rPr>
              <a:t>, L.; Baan, R. A.; Grosse, Y.; </a:t>
            </a:r>
            <a:r>
              <a:rPr lang="en-US" sz="1200" kern="1200" dirty="0" err="1">
                <a:solidFill>
                  <a:schemeClr val="tx1"/>
                </a:solidFill>
                <a:effectLst/>
                <a:latin typeface="+mn-lt"/>
                <a:ea typeface="+mn-ea"/>
                <a:cs typeface="+mn-cs"/>
              </a:rPr>
              <a:t>Lauby-Secretan</a:t>
            </a:r>
            <a:r>
              <a:rPr lang="en-US" sz="1200" kern="1200" dirty="0">
                <a:solidFill>
                  <a:schemeClr val="tx1"/>
                </a:solidFill>
                <a:effectLst/>
                <a:latin typeface="+mn-lt"/>
                <a:ea typeface="+mn-ea"/>
                <a:cs typeface="+mn-cs"/>
              </a:rPr>
              <a:t>, B.; El </a:t>
            </a:r>
            <a:r>
              <a:rPr lang="en-US" sz="1200" kern="1200" dirty="0" err="1">
                <a:solidFill>
                  <a:schemeClr val="tx1"/>
                </a:solidFill>
                <a:effectLst/>
                <a:latin typeface="+mn-lt"/>
                <a:ea typeface="+mn-ea"/>
                <a:cs typeface="+mn-cs"/>
              </a:rPr>
              <a:t>Ghissassi</a:t>
            </a:r>
            <a:r>
              <a:rPr lang="en-US" sz="1200" kern="1200" dirty="0">
                <a:solidFill>
                  <a:schemeClr val="tx1"/>
                </a:solidFill>
                <a:effectLst/>
                <a:latin typeface="+mn-lt"/>
                <a:ea typeface="+mn-ea"/>
                <a:cs typeface="+mn-cs"/>
              </a:rPr>
              <a:t>, F.; Bouvard, V.; Guha, N.; Loomis, D.; </a:t>
            </a:r>
            <a:r>
              <a:rPr lang="en-US" sz="1200" kern="1200" dirty="0" err="1">
                <a:solidFill>
                  <a:schemeClr val="tx1"/>
                </a:solidFill>
                <a:effectLst/>
                <a:latin typeface="+mn-lt"/>
                <a:ea typeface="+mn-ea"/>
                <a:cs typeface="+mn-cs"/>
              </a:rPr>
              <a:t>Straif</a:t>
            </a:r>
            <a:r>
              <a:rPr lang="en-US" sz="1200" kern="1200" dirty="0">
                <a:solidFill>
                  <a:schemeClr val="tx1"/>
                </a:solidFill>
                <a:effectLst/>
                <a:latin typeface="+mn-lt"/>
                <a:ea typeface="+mn-ea"/>
                <a:cs typeface="+mn-cs"/>
              </a:rPr>
              <a:t>, K.; International Agency for Research on Cancer Monograph Working, G. Carcinogenicity of diesel-engine and gasoline-engine exhausts and some nitroarenes. </a:t>
            </a:r>
            <a:r>
              <a:rPr lang="en-US" sz="1200" i="1" kern="1200" dirty="0">
                <a:solidFill>
                  <a:schemeClr val="tx1"/>
                </a:solidFill>
                <a:effectLst/>
                <a:latin typeface="+mn-lt"/>
                <a:ea typeface="+mn-ea"/>
                <a:cs typeface="+mn-cs"/>
              </a:rPr>
              <a:t>Lancet Oncol </a:t>
            </a:r>
            <a:r>
              <a:rPr lang="en-US" sz="1200" b="1" kern="1200" dirty="0">
                <a:solidFill>
                  <a:schemeClr val="tx1"/>
                </a:solidFill>
                <a:effectLst/>
                <a:latin typeface="+mn-lt"/>
                <a:ea typeface="+mn-ea"/>
                <a:cs typeface="+mn-cs"/>
              </a:rPr>
              <a:t>2012,</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13</a:t>
            </a:r>
            <a:r>
              <a:rPr lang="en-US" sz="1200" kern="1200" dirty="0">
                <a:solidFill>
                  <a:schemeClr val="tx1"/>
                </a:solidFill>
                <a:effectLst/>
                <a:latin typeface="+mn-lt"/>
                <a:ea typeface="+mn-ea"/>
                <a:cs typeface="+mn-cs"/>
              </a:rPr>
              <a:t> (7), 663.</a:t>
            </a:r>
          </a:p>
          <a:p>
            <a:pPr defTabSz="881390">
              <a:defRPr/>
            </a:pPr>
            <a:endParaRPr lang="en-US" baseline="0" dirty="0"/>
          </a:p>
          <a:p>
            <a:pPr marL="0" marR="0" lvl="0" indent="0" algn="l" defTabSz="881390" rtl="0" eaLnBrk="1" fontAlgn="auto" latinLnBrk="0" hangingPunct="1">
              <a:lnSpc>
                <a:spcPct val="100000"/>
              </a:lnSpc>
              <a:spcBef>
                <a:spcPts val="0"/>
              </a:spcBef>
              <a:spcAft>
                <a:spcPts val="0"/>
              </a:spcAft>
              <a:buClrTx/>
              <a:buSzTx/>
              <a:buFontTx/>
              <a:buNone/>
              <a:tabLst/>
              <a:defRPr/>
            </a:pPr>
            <a:endParaRPr lang="en-US" dirty="0"/>
          </a:p>
          <a:p>
            <a:pPr marL="0" marR="0" lvl="0" indent="0" algn="l" defTabSz="881390" rtl="0" eaLnBrk="1" fontAlgn="auto" latinLnBrk="0" hangingPunct="1">
              <a:lnSpc>
                <a:spcPct val="100000"/>
              </a:lnSpc>
              <a:spcBef>
                <a:spcPts val="0"/>
              </a:spcBef>
              <a:spcAft>
                <a:spcPts val="0"/>
              </a:spcAft>
              <a:buClrTx/>
              <a:buSzTx/>
              <a:buFontTx/>
              <a:buNone/>
              <a:tabLst/>
              <a:defRPr/>
            </a:pPr>
            <a:endParaRPr lang="en-US" dirty="0"/>
          </a:p>
          <a:p>
            <a:pPr marL="0" marR="0" lvl="0" indent="0" algn="l" defTabSz="881390" rtl="0" eaLnBrk="1" fontAlgn="auto" latinLnBrk="0" hangingPunct="1">
              <a:lnSpc>
                <a:spcPct val="100000"/>
              </a:lnSpc>
              <a:spcBef>
                <a:spcPts val="0"/>
              </a:spcBef>
              <a:spcAft>
                <a:spcPts val="0"/>
              </a:spcAft>
              <a:buClrTx/>
              <a:buSzTx/>
              <a:buFontTx/>
              <a:buNone/>
              <a:tabLst/>
              <a:defRPr/>
            </a:pPr>
            <a:endParaRPr lang="en-US" dirty="0"/>
          </a:p>
          <a:p>
            <a:pPr marL="0" marR="0" lvl="0" indent="0" algn="l" defTabSz="881390" rtl="0" eaLnBrk="1" fontAlgn="auto" latinLnBrk="0" hangingPunct="1">
              <a:lnSpc>
                <a:spcPct val="100000"/>
              </a:lnSpc>
              <a:spcBef>
                <a:spcPts val="0"/>
              </a:spcBef>
              <a:spcAft>
                <a:spcPts val="0"/>
              </a:spcAft>
              <a:buClrTx/>
              <a:buSzTx/>
              <a:buFontTx/>
              <a:buNone/>
              <a:tabLst/>
              <a:defRPr/>
            </a:pPr>
            <a:endParaRPr lang="en-US" dirty="0"/>
          </a:p>
          <a:p>
            <a:pPr defTabSz="881390">
              <a:defRPr/>
            </a:pPr>
            <a:endParaRPr lang="en-US" baseline="0" dirty="0"/>
          </a:p>
        </p:txBody>
      </p:sp>
      <p:sp>
        <p:nvSpPr>
          <p:cNvPr id="4" name="Slide Number Placeholder 3"/>
          <p:cNvSpPr>
            <a:spLocks noGrp="1"/>
          </p:cNvSpPr>
          <p:nvPr>
            <p:ph type="sldNum" sz="quarter" idx="10"/>
          </p:nvPr>
        </p:nvSpPr>
        <p:spPr/>
        <p:txBody>
          <a:bodyPr/>
          <a:lstStyle/>
          <a:p>
            <a:fld id="{8ECC129C-E094-44A9-9990-2FFEB90AEFE5}" type="slidenum">
              <a:rPr lang="en-US" smtClean="0"/>
              <a:t>5</a:t>
            </a:fld>
            <a:endParaRPr lang="en-US" dirty="0"/>
          </a:p>
        </p:txBody>
      </p:sp>
    </p:spTree>
    <p:extLst>
      <p:ext uri="{BB962C8B-B14F-4D97-AF65-F5344CB8AC3E}">
        <p14:creationId xmlns:p14="http://schemas.microsoft.com/office/powerpoint/2010/main" val="840833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baseline="0" dirty="0"/>
              <a:t>More recent evidence has emerged regarding TRAP and impact on metabolism and metabolic disease risk. </a:t>
            </a:r>
          </a:p>
          <a:p>
            <a:pPr defTabSz="881390">
              <a:defRPr/>
            </a:pPr>
            <a:endParaRPr lang="en-US" baseline="0" dirty="0"/>
          </a:p>
          <a:p>
            <a:pPr defTabSz="881390">
              <a:defRPr/>
            </a:pPr>
            <a:r>
              <a:rPr lang="en-US" baseline="0" dirty="0"/>
              <a:t>Investigators using the VACES system have shown mice exposed acutely and chronically to fine PM develop a variety of endpoints related to metabolic disease. </a:t>
            </a:r>
          </a:p>
          <a:p>
            <a:pPr defTabSz="881390">
              <a:defRPr/>
            </a:pPr>
            <a:endParaRPr lang="en-US" baseline="0" dirty="0"/>
          </a:p>
          <a:p>
            <a:pPr defTabSz="881390">
              <a:defRPr/>
            </a:pPr>
            <a:r>
              <a:rPr lang="en-US" baseline="0" dirty="0"/>
              <a:t>These include insulin resistance, a phenotype for type 2 diabetes, increased adipose tissues, and a fatty-liver phenotype with impaired hepatic glucose metabolism. </a:t>
            </a:r>
          </a:p>
          <a:p>
            <a:pPr defTabSz="881390">
              <a:defRPr/>
            </a:pPr>
            <a:endParaRPr lang="en-US" baseline="0" dirty="0"/>
          </a:p>
          <a:p>
            <a:pPr marL="0" marR="0" lvl="0" indent="0" algn="l" defTabSz="881390" rtl="0" eaLnBrk="1" fontAlgn="auto" latinLnBrk="0" hangingPunct="1">
              <a:lnSpc>
                <a:spcPct val="100000"/>
              </a:lnSpc>
              <a:spcBef>
                <a:spcPts val="0"/>
              </a:spcBef>
              <a:spcAft>
                <a:spcPts val="0"/>
              </a:spcAft>
              <a:buClrTx/>
              <a:buSzTx/>
              <a:buFontTx/>
              <a:buNone/>
              <a:tabLst/>
              <a:defRPr/>
            </a:pPr>
            <a:r>
              <a:rPr lang="en-US" baseline="0" dirty="0"/>
              <a:t>The figure (A) shows </a:t>
            </a:r>
            <a:r>
              <a:rPr lang="en-US" sz="1200" kern="1200" dirty="0">
                <a:solidFill>
                  <a:schemeClr val="tx1"/>
                </a:solidFill>
                <a:effectLst/>
                <a:latin typeface="+mn-lt"/>
                <a:ea typeface="+mn-ea"/>
                <a:cs typeface="+mn-cs"/>
              </a:rPr>
              <a:t>the liver cellular structure stained with H&amp;E, as well as Sirius-red and Masson’s trichrome staining of hepatic collagen deposition. Investigators identified hepatic steatosis, i.e., fatty liver, along with increased  inflammation and l fibrosis in the liver of the mice exposed to PM2.5 for 10 weeks. </a:t>
            </a:r>
            <a:endParaRPr lang="en-US" baseline="0" dirty="0"/>
          </a:p>
          <a:p>
            <a:pPr defTabSz="881390">
              <a:defRPr/>
            </a:pPr>
            <a:endParaRPr lang="en-US" baseline="0" dirty="0"/>
          </a:p>
          <a:p>
            <a:pPr defTabSz="881390">
              <a:defRPr/>
            </a:pPr>
            <a:r>
              <a:rPr lang="en-US" u="sng" baseline="0" dirty="0"/>
              <a:t>References: </a:t>
            </a:r>
          </a:p>
          <a:p>
            <a:r>
              <a:rPr lang="en-US" sz="1200" kern="1200" dirty="0">
                <a:solidFill>
                  <a:schemeClr val="tx1"/>
                </a:solidFill>
                <a:effectLst/>
                <a:latin typeface="+mn-lt"/>
                <a:ea typeface="+mn-ea"/>
                <a:cs typeface="+mn-cs"/>
              </a:rPr>
              <a:t>Sun, Q.; Yue, P.; </a:t>
            </a:r>
            <a:r>
              <a:rPr lang="en-US" sz="1200" kern="1200" dirty="0" err="1">
                <a:solidFill>
                  <a:schemeClr val="tx1"/>
                </a:solidFill>
                <a:effectLst/>
                <a:latin typeface="+mn-lt"/>
                <a:ea typeface="+mn-ea"/>
                <a:cs typeface="+mn-cs"/>
              </a:rPr>
              <a:t>Deiuliis</a:t>
            </a:r>
            <a:r>
              <a:rPr lang="en-US" sz="1200" kern="1200" dirty="0">
                <a:solidFill>
                  <a:schemeClr val="tx1"/>
                </a:solidFill>
                <a:effectLst/>
                <a:latin typeface="+mn-lt"/>
                <a:ea typeface="+mn-ea"/>
                <a:cs typeface="+mn-cs"/>
              </a:rPr>
              <a:t>, J. A.; </a:t>
            </a:r>
            <a:r>
              <a:rPr lang="en-US" sz="1200" kern="1200" dirty="0" err="1">
                <a:solidFill>
                  <a:schemeClr val="tx1"/>
                </a:solidFill>
                <a:effectLst/>
                <a:latin typeface="+mn-lt"/>
                <a:ea typeface="+mn-ea"/>
                <a:cs typeface="+mn-cs"/>
              </a:rPr>
              <a:t>Lumeng</a:t>
            </a:r>
            <a:r>
              <a:rPr lang="en-US" sz="1200" kern="1200" dirty="0">
                <a:solidFill>
                  <a:schemeClr val="tx1"/>
                </a:solidFill>
                <a:effectLst/>
                <a:latin typeface="+mn-lt"/>
                <a:ea typeface="+mn-ea"/>
                <a:cs typeface="+mn-cs"/>
              </a:rPr>
              <a:t>, C. N.; </a:t>
            </a:r>
            <a:r>
              <a:rPr lang="en-US" sz="1200" kern="1200" dirty="0" err="1">
                <a:solidFill>
                  <a:schemeClr val="tx1"/>
                </a:solidFill>
                <a:effectLst/>
                <a:latin typeface="+mn-lt"/>
                <a:ea typeface="+mn-ea"/>
                <a:cs typeface="+mn-cs"/>
              </a:rPr>
              <a:t>Kampfrath</a:t>
            </a:r>
            <a:r>
              <a:rPr lang="en-US" sz="1200" kern="1200" dirty="0">
                <a:solidFill>
                  <a:schemeClr val="tx1"/>
                </a:solidFill>
                <a:effectLst/>
                <a:latin typeface="+mn-lt"/>
                <a:ea typeface="+mn-ea"/>
                <a:cs typeface="+mn-cs"/>
              </a:rPr>
              <a:t>, T.; </a:t>
            </a:r>
            <a:r>
              <a:rPr lang="en-US" sz="1200" kern="1200" dirty="0" err="1">
                <a:solidFill>
                  <a:schemeClr val="tx1"/>
                </a:solidFill>
                <a:effectLst/>
                <a:latin typeface="+mn-lt"/>
                <a:ea typeface="+mn-ea"/>
                <a:cs typeface="+mn-cs"/>
              </a:rPr>
              <a:t>Mikolaj</a:t>
            </a:r>
            <a:r>
              <a:rPr lang="en-US" sz="1200" kern="1200" dirty="0">
                <a:solidFill>
                  <a:schemeClr val="tx1"/>
                </a:solidFill>
                <a:effectLst/>
                <a:latin typeface="+mn-lt"/>
                <a:ea typeface="+mn-ea"/>
                <a:cs typeface="+mn-cs"/>
              </a:rPr>
              <a:t>, M. B.; Cai, Y.; Ostrowski, M. C.; Lu, B.; Parthasarathy, </a:t>
            </a:r>
            <a:r>
              <a:rPr lang="en-US" sz="1200" kern="1200" dirty="0" err="1">
                <a:solidFill>
                  <a:schemeClr val="tx1"/>
                </a:solidFill>
                <a:effectLst/>
                <a:latin typeface="+mn-lt"/>
                <a:ea typeface="+mn-ea"/>
                <a:cs typeface="+mn-cs"/>
              </a:rPr>
              <a:t>S.et</a:t>
            </a:r>
            <a:r>
              <a:rPr lang="en-US" sz="1200" kern="1200" dirty="0">
                <a:solidFill>
                  <a:schemeClr val="tx1"/>
                </a:solidFill>
                <a:effectLst/>
                <a:latin typeface="+mn-lt"/>
                <a:ea typeface="+mn-ea"/>
                <a:cs typeface="+mn-cs"/>
              </a:rPr>
              <a:t> al. Ambient air pollution exaggerates adipose inflammation and insulin resistance in a mouse model of diet-induced obesity. </a:t>
            </a:r>
            <a:r>
              <a:rPr lang="en-US" sz="1200" i="1" kern="1200" dirty="0">
                <a:solidFill>
                  <a:schemeClr val="tx1"/>
                </a:solidFill>
                <a:effectLst/>
                <a:latin typeface="+mn-lt"/>
                <a:ea typeface="+mn-ea"/>
                <a:cs typeface="+mn-cs"/>
              </a:rPr>
              <a:t>Circulation </a:t>
            </a:r>
            <a:r>
              <a:rPr lang="en-US" sz="1200" b="1" kern="1200" dirty="0">
                <a:solidFill>
                  <a:schemeClr val="tx1"/>
                </a:solidFill>
                <a:effectLst/>
                <a:latin typeface="+mn-lt"/>
                <a:ea typeface="+mn-ea"/>
                <a:cs typeface="+mn-cs"/>
              </a:rPr>
              <a:t>2009,</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119</a:t>
            </a:r>
            <a:r>
              <a:rPr lang="en-US" sz="1200" kern="1200" dirty="0">
                <a:solidFill>
                  <a:schemeClr val="tx1"/>
                </a:solidFill>
                <a:effectLst/>
                <a:latin typeface="+mn-lt"/>
                <a:ea typeface="+mn-ea"/>
                <a:cs typeface="+mn-cs"/>
              </a:rPr>
              <a:t> (4), 538.</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Xu, X.; Liu, C.; Xu, Z.; </a:t>
            </a:r>
            <a:r>
              <a:rPr lang="en-US" sz="1200" kern="1200" dirty="0" err="1">
                <a:solidFill>
                  <a:schemeClr val="tx1"/>
                </a:solidFill>
                <a:effectLst/>
                <a:latin typeface="+mn-lt"/>
                <a:ea typeface="+mn-ea"/>
                <a:cs typeface="+mn-cs"/>
              </a:rPr>
              <a:t>Tzan</a:t>
            </a:r>
            <a:r>
              <a:rPr lang="en-US" sz="1200" kern="1200" dirty="0">
                <a:solidFill>
                  <a:schemeClr val="tx1"/>
                </a:solidFill>
                <a:effectLst/>
                <a:latin typeface="+mn-lt"/>
                <a:ea typeface="+mn-ea"/>
                <a:cs typeface="+mn-cs"/>
              </a:rPr>
              <a:t>, K.; Zhong, M.; Wang, A.; Lippmann, M.; Chen, L. C.; Rajagopalan, S.; Sun, Q. Long-term exposure to ambient fine particulate pollution induces insulin resistance and mitochondrial alteration in adipose tissue. </a:t>
            </a:r>
            <a:r>
              <a:rPr lang="en-US" sz="1200" i="1" kern="1200" dirty="0" err="1">
                <a:solidFill>
                  <a:schemeClr val="tx1"/>
                </a:solidFill>
                <a:effectLst/>
                <a:latin typeface="+mn-lt"/>
                <a:ea typeface="+mn-ea"/>
                <a:cs typeface="+mn-cs"/>
              </a:rPr>
              <a:t>Toxicol</a:t>
            </a:r>
            <a:r>
              <a:rPr lang="en-US" sz="1200" i="1" kern="1200" dirty="0">
                <a:solidFill>
                  <a:schemeClr val="tx1"/>
                </a:solidFill>
                <a:effectLst/>
                <a:latin typeface="+mn-lt"/>
                <a:ea typeface="+mn-ea"/>
                <a:cs typeface="+mn-cs"/>
              </a:rPr>
              <a:t> Sci </a:t>
            </a:r>
            <a:r>
              <a:rPr lang="en-US" sz="1200" b="1" kern="1200" dirty="0">
                <a:solidFill>
                  <a:schemeClr val="tx1"/>
                </a:solidFill>
                <a:effectLst/>
                <a:latin typeface="+mn-lt"/>
                <a:ea typeface="+mn-ea"/>
                <a:cs typeface="+mn-cs"/>
              </a:rPr>
              <a:t>2011,</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124</a:t>
            </a:r>
            <a:r>
              <a:rPr lang="en-US" sz="1200" kern="1200" dirty="0">
                <a:solidFill>
                  <a:schemeClr val="tx1"/>
                </a:solidFill>
                <a:effectLst/>
                <a:latin typeface="+mn-lt"/>
                <a:ea typeface="+mn-ea"/>
                <a:cs typeface="+mn-cs"/>
              </a:rPr>
              <a:t> (1), 88.</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Zheng, Z.; Xu, X.; Zhang, X.; Wang, A.; Zhang, C.; </a:t>
            </a:r>
            <a:r>
              <a:rPr lang="en-US" sz="1200" kern="1200" dirty="0" err="1">
                <a:solidFill>
                  <a:schemeClr val="tx1"/>
                </a:solidFill>
                <a:effectLst/>
                <a:latin typeface="+mn-lt"/>
                <a:ea typeface="+mn-ea"/>
                <a:cs typeface="+mn-cs"/>
              </a:rPr>
              <a:t>Huttemann</a:t>
            </a:r>
            <a:r>
              <a:rPr lang="en-US" sz="1200" kern="1200" dirty="0">
                <a:solidFill>
                  <a:schemeClr val="tx1"/>
                </a:solidFill>
                <a:effectLst/>
                <a:latin typeface="+mn-lt"/>
                <a:ea typeface="+mn-ea"/>
                <a:cs typeface="+mn-cs"/>
              </a:rPr>
              <a:t>, M.; Grossman, L. I.; Chen, L. C.; Rajagopalan, S.; Sun, </a:t>
            </a:r>
            <a:r>
              <a:rPr lang="en-US" sz="1200" kern="1200" dirty="0" err="1">
                <a:solidFill>
                  <a:schemeClr val="tx1"/>
                </a:solidFill>
                <a:effectLst/>
                <a:latin typeface="+mn-lt"/>
                <a:ea typeface="+mn-ea"/>
                <a:cs typeface="+mn-cs"/>
              </a:rPr>
              <a:t>Q.et</a:t>
            </a:r>
            <a:r>
              <a:rPr lang="en-US" sz="1200" kern="1200" dirty="0">
                <a:solidFill>
                  <a:schemeClr val="tx1"/>
                </a:solidFill>
                <a:effectLst/>
                <a:latin typeface="+mn-lt"/>
                <a:ea typeface="+mn-ea"/>
                <a:cs typeface="+mn-cs"/>
              </a:rPr>
              <a:t> al. Exposure to ambient particulate matter induces a NASH-like phenotype and impairs hepatic glucose metabolism in an animal model. </a:t>
            </a:r>
            <a:r>
              <a:rPr lang="en-US" sz="1200" i="1" kern="1200" dirty="0">
                <a:solidFill>
                  <a:schemeClr val="tx1"/>
                </a:solidFill>
                <a:effectLst/>
                <a:latin typeface="+mn-lt"/>
                <a:ea typeface="+mn-ea"/>
                <a:cs typeface="+mn-cs"/>
              </a:rPr>
              <a:t>J </a:t>
            </a:r>
            <a:r>
              <a:rPr lang="en-US" sz="1200" i="1" kern="1200" dirty="0" err="1">
                <a:solidFill>
                  <a:schemeClr val="tx1"/>
                </a:solidFill>
                <a:effectLst/>
                <a:latin typeface="+mn-lt"/>
                <a:ea typeface="+mn-ea"/>
                <a:cs typeface="+mn-cs"/>
              </a:rPr>
              <a:t>Hepatol</a:t>
            </a:r>
            <a:r>
              <a:rPr lang="en-US" sz="1200" i="1"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2013,</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58</a:t>
            </a:r>
            <a:r>
              <a:rPr lang="en-US" sz="1200" kern="1200" dirty="0">
                <a:solidFill>
                  <a:schemeClr val="tx1"/>
                </a:solidFill>
                <a:effectLst/>
                <a:latin typeface="+mn-lt"/>
                <a:ea typeface="+mn-ea"/>
                <a:cs typeface="+mn-cs"/>
              </a:rPr>
              <a:t> (1), 148.</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Liu, C.; Xu, X.; Bai, Y.; Wang, T. Y.; Rao, X.; Wang, A.; Sun, L.; Ying, Z.; </a:t>
            </a:r>
            <a:r>
              <a:rPr lang="en-US" sz="1200" kern="1200" dirty="0" err="1">
                <a:solidFill>
                  <a:schemeClr val="tx1"/>
                </a:solidFill>
                <a:effectLst/>
                <a:latin typeface="+mn-lt"/>
                <a:ea typeface="+mn-ea"/>
                <a:cs typeface="+mn-cs"/>
              </a:rPr>
              <a:t>Gushchina</a:t>
            </a:r>
            <a:r>
              <a:rPr lang="en-US" sz="1200" kern="1200" dirty="0">
                <a:solidFill>
                  <a:schemeClr val="tx1"/>
                </a:solidFill>
                <a:effectLst/>
                <a:latin typeface="+mn-lt"/>
                <a:ea typeface="+mn-ea"/>
                <a:cs typeface="+mn-cs"/>
              </a:rPr>
              <a:t>, L.; </a:t>
            </a:r>
            <a:r>
              <a:rPr lang="en-US" sz="1200" kern="1200" dirty="0" err="1">
                <a:solidFill>
                  <a:schemeClr val="tx1"/>
                </a:solidFill>
                <a:effectLst/>
                <a:latin typeface="+mn-lt"/>
                <a:ea typeface="+mn-ea"/>
                <a:cs typeface="+mn-cs"/>
              </a:rPr>
              <a:t>Maiseyeu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A.et</a:t>
            </a:r>
            <a:r>
              <a:rPr lang="en-US" sz="1200" kern="1200" dirty="0">
                <a:solidFill>
                  <a:schemeClr val="tx1"/>
                </a:solidFill>
                <a:effectLst/>
                <a:latin typeface="+mn-lt"/>
                <a:ea typeface="+mn-ea"/>
                <a:cs typeface="+mn-cs"/>
              </a:rPr>
              <a:t> al. Air pollution-mediated susceptibility to inflammation and insulin resistance: influence of CCR2 pathways in mice. </a:t>
            </a:r>
            <a:r>
              <a:rPr lang="en-US" sz="1200" i="1" kern="1200" dirty="0">
                <a:solidFill>
                  <a:schemeClr val="tx1"/>
                </a:solidFill>
                <a:effectLst/>
                <a:latin typeface="+mn-lt"/>
                <a:ea typeface="+mn-ea"/>
                <a:cs typeface="+mn-cs"/>
              </a:rPr>
              <a:t>Environ Health </a:t>
            </a:r>
            <a:r>
              <a:rPr lang="en-US" sz="1200" i="1" kern="1200" dirty="0" err="1">
                <a:solidFill>
                  <a:schemeClr val="tx1"/>
                </a:solidFill>
                <a:effectLst/>
                <a:latin typeface="+mn-lt"/>
                <a:ea typeface="+mn-ea"/>
                <a:cs typeface="+mn-cs"/>
              </a:rPr>
              <a:t>Perspect</a:t>
            </a:r>
            <a:r>
              <a:rPr lang="en-US" sz="1200" i="1"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2014,</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122</a:t>
            </a:r>
            <a:r>
              <a:rPr lang="en-US" sz="1200" kern="1200" dirty="0">
                <a:solidFill>
                  <a:schemeClr val="tx1"/>
                </a:solidFill>
                <a:effectLst/>
                <a:latin typeface="+mn-lt"/>
                <a:ea typeface="+mn-ea"/>
                <a:cs typeface="+mn-cs"/>
              </a:rPr>
              <a:t> (1), 17.</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Mendez, R.; Zheng, Z.; Fan, Z.; Rajagopalan, S.; Sun, Q.; Zhang, K. Exposure to fine airborne particulate matter induces macrophage infiltration, unfolded protein response, and lipid deposition in white adipose tissue. </a:t>
            </a:r>
            <a:r>
              <a:rPr lang="en-US" sz="1200" i="1" kern="1200" dirty="0">
                <a:solidFill>
                  <a:schemeClr val="tx1"/>
                </a:solidFill>
                <a:effectLst/>
                <a:latin typeface="+mn-lt"/>
                <a:ea typeface="+mn-ea"/>
                <a:cs typeface="+mn-cs"/>
              </a:rPr>
              <a:t>Am J </a:t>
            </a:r>
            <a:r>
              <a:rPr lang="en-US" sz="1200" i="1" kern="1200" dirty="0" err="1">
                <a:solidFill>
                  <a:schemeClr val="tx1"/>
                </a:solidFill>
                <a:effectLst/>
                <a:latin typeface="+mn-lt"/>
                <a:ea typeface="+mn-ea"/>
                <a:cs typeface="+mn-cs"/>
              </a:rPr>
              <a:t>Transl</a:t>
            </a:r>
            <a:r>
              <a:rPr lang="en-US" sz="1200" i="1" kern="1200" dirty="0">
                <a:solidFill>
                  <a:schemeClr val="tx1"/>
                </a:solidFill>
                <a:effectLst/>
                <a:latin typeface="+mn-lt"/>
                <a:ea typeface="+mn-ea"/>
                <a:cs typeface="+mn-cs"/>
              </a:rPr>
              <a:t> Res </a:t>
            </a:r>
            <a:r>
              <a:rPr lang="en-US" sz="1200" b="1" kern="1200" dirty="0">
                <a:solidFill>
                  <a:schemeClr val="tx1"/>
                </a:solidFill>
                <a:effectLst/>
                <a:latin typeface="+mn-lt"/>
                <a:ea typeface="+mn-ea"/>
                <a:cs typeface="+mn-cs"/>
              </a:rPr>
              <a:t>2013,</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(2), 224.</a:t>
            </a:r>
          </a:p>
          <a:p>
            <a:pPr defTabSz="881390">
              <a:defRPr/>
            </a:pPr>
            <a:endParaRPr lang="en-US" baseline="0" dirty="0"/>
          </a:p>
          <a:p>
            <a:pPr defTabSz="881390">
              <a:defRPr/>
            </a:pPr>
            <a:r>
              <a:rPr lang="en-US" sz="1200" kern="1200" dirty="0">
                <a:solidFill>
                  <a:schemeClr val="tx1"/>
                </a:solidFill>
                <a:effectLst/>
                <a:latin typeface="+mn-lt"/>
                <a:ea typeface="+mn-ea"/>
                <a:cs typeface="+mn-cs"/>
              </a:rPr>
              <a:t>Bhatnagar, A. Could dirty air cause diabetes? </a:t>
            </a:r>
            <a:r>
              <a:rPr lang="en-US" sz="1200" i="1" kern="1200" dirty="0">
                <a:solidFill>
                  <a:schemeClr val="tx1"/>
                </a:solidFill>
                <a:effectLst/>
                <a:latin typeface="+mn-lt"/>
                <a:ea typeface="+mn-ea"/>
                <a:cs typeface="+mn-cs"/>
              </a:rPr>
              <a:t>Circulation </a:t>
            </a:r>
            <a:r>
              <a:rPr lang="en-US" sz="1200" b="1" kern="1200" dirty="0">
                <a:solidFill>
                  <a:schemeClr val="tx1"/>
                </a:solidFill>
                <a:effectLst/>
                <a:latin typeface="+mn-lt"/>
                <a:ea typeface="+mn-ea"/>
                <a:cs typeface="+mn-cs"/>
              </a:rPr>
              <a:t>2009,</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119</a:t>
            </a:r>
            <a:r>
              <a:rPr lang="en-US" sz="1200" kern="1200" dirty="0">
                <a:solidFill>
                  <a:schemeClr val="tx1"/>
                </a:solidFill>
                <a:effectLst/>
                <a:latin typeface="+mn-lt"/>
                <a:ea typeface="+mn-ea"/>
                <a:cs typeface="+mn-cs"/>
              </a:rPr>
              <a:t> (4), 492.</a:t>
            </a:r>
            <a:r>
              <a:rPr lang="en-US" dirty="0">
                <a:effectLst/>
              </a:rPr>
              <a:t> </a:t>
            </a:r>
          </a:p>
          <a:p>
            <a:pPr defTabSz="881390">
              <a:defRPr/>
            </a:pPr>
            <a:r>
              <a:rPr lang="en-US" sz="1200" kern="1200" dirty="0">
                <a:solidFill>
                  <a:schemeClr val="tx1"/>
                </a:solidFill>
                <a:effectLst/>
                <a:latin typeface="+mn-lt"/>
                <a:ea typeface="+mn-ea"/>
                <a:cs typeface="+mn-cs"/>
              </a:rPr>
              <a:t>Conklin, D. J. From lung to liver: how does airborne particulate matter trigger NASH and systemic insulin resistance? </a:t>
            </a:r>
            <a:r>
              <a:rPr lang="en-US" sz="1200" i="1" kern="1200" dirty="0">
                <a:solidFill>
                  <a:schemeClr val="tx1"/>
                </a:solidFill>
                <a:effectLst/>
                <a:latin typeface="+mn-lt"/>
                <a:ea typeface="+mn-ea"/>
                <a:cs typeface="+mn-cs"/>
              </a:rPr>
              <a:t>J </a:t>
            </a:r>
            <a:r>
              <a:rPr lang="en-US" sz="1200" i="1" kern="1200" dirty="0" err="1">
                <a:solidFill>
                  <a:schemeClr val="tx1"/>
                </a:solidFill>
                <a:effectLst/>
                <a:latin typeface="+mn-lt"/>
                <a:ea typeface="+mn-ea"/>
                <a:cs typeface="+mn-cs"/>
              </a:rPr>
              <a:t>Hepatol</a:t>
            </a:r>
            <a:r>
              <a:rPr lang="en-US" sz="1200" i="1"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2013,</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58</a:t>
            </a:r>
            <a:r>
              <a:rPr lang="en-US" sz="1200" kern="1200" dirty="0">
                <a:solidFill>
                  <a:schemeClr val="tx1"/>
                </a:solidFill>
                <a:effectLst/>
                <a:latin typeface="+mn-lt"/>
                <a:ea typeface="+mn-ea"/>
                <a:cs typeface="+mn-cs"/>
              </a:rPr>
              <a:t> (1), 8.</a:t>
            </a:r>
            <a:r>
              <a:rPr lang="en-US" dirty="0">
                <a:effectLst/>
              </a:rPr>
              <a:t> </a:t>
            </a:r>
            <a:endParaRPr lang="en-US" baseline="0" dirty="0"/>
          </a:p>
        </p:txBody>
      </p:sp>
      <p:sp>
        <p:nvSpPr>
          <p:cNvPr id="4" name="Slide Number Placeholder 3"/>
          <p:cNvSpPr>
            <a:spLocks noGrp="1"/>
          </p:cNvSpPr>
          <p:nvPr>
            <p:ph type="sldNum" sz="quarter" idx="10"/>
          </p:nvPr>
        </p:nvSpPr>
        <p:spPr/>
        <p:txBody>
          <a:bodyPr/>
          <a:lstStyle/>
          <a:p>
            <a:fld id="{8ECC129C-E094-44A9-9990-2FFEB90AEFE5}" type="slidenum">
              <a:rPr lang="en-US" smtClean="0"/>
              <a:t>6</a:t>
            </a:fld>
            <a:endParaRPr lang="en-US" dirty="0"/>
          </a:p>
        </p:txBody>
      </p:sp>
    </p:spTree>
    <p:extLst>
      <p:ext uri="{BB962C8B-B14F-4D97-AF65-F5344CB8AC3E}">
        <p14:creationId xmlns:p14="http://schemas.microsoft.com/office/powerpoint/2010/main" val="1414645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Laboratory studies provide support for the neurotoxic effects of exposure to TRAP. The toxicologic outcomes reviewed in the 2010 HEI review include </a:t>
            </a:r>
            <a:r>
              <a:rPr lang="en-US" sz="1200" i="1" kern="1200" dirty="0">
                <a:solidFill>
                  <a:schemeClr val="tx1"/>
                </a:solidFill>
                <a:effectLst/>
                <a:latin typeface="+mn-lt"/>
                <a:ea typeface="+mn-ea"/>
                <a:cs typeface="+mn-cs"/>
              </a:rPr>
              <a:t>in vivo </a:t>
            </a:r>
            <a:r>
              <a:rPr lang="en-US" sz="1200" kern="1200" dirty="0">
                <a:solidFill>
                  <a:schemeClr val="tx1"/>
                </a:solidFill>
                <a:effectLst/>
                <a:latin typeface="+mn-lt"/>
                <a:ea typeface="+mn-ea"/>
                <a:cs typeface="+mn-cs"/>
              </a:rPr>
              <a:t>effects of the traffic mix on neuropathologic markers and of CAPs on markers of inflammation in some regions of the brain. Neurologic outcomes studied after </a:t>
            </a:r>
            <a:r>
              <a:rPr lang="en-US" sz="1200" i="1" kern="1200" dirty="0">
                <a:solidFill>
                  <a:schemeClr val="tx1"/>
                </a:solidFill>
                <a:effectLst/>
                <a:latin typeface="+mn-lt"/>
                <a:ea typeface="+mn-ea"/>
                <a:cs typeface="+mn-cs"/>
              </a:rPr>
              <a:t>in vivo </a:t>
            </a:r>
            <a:r>
              <a:rPr lang="en-US" sz="1200" kern="1200" dirty="0">
                <a:solidFill>
                  <a:schemeClr val="tx1"/>
                </a:solidFill>
                <a:effectLst/>
                <a:latin typeface="+mn-lt"/>
                <a:ea typeface="+mn-ea"/>
                <a:cs typeface="+mn-cs"/>
              </a:rPr>
              <a:t>exposure to components of the traffic mix pertain to learning, memory, and motor activity. </a:t>
            </a:r>
          </a:p>
          <a:p>
            <a:pPr marL="0" marR="0" lvl="0" indent="0" algn="l" defTabSz="88139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association between ambient PM and neuropathology was supported by the findings in the brains of 32 dogs exposed to high concentrations of PM in Mexico City (</a:t>
            </a:r>
            <a:r>
              <a:rPr lang="en-US" sz="1200" kern="1200" dirty="0" err="1">
                <a:solidFill>
                  <a:schemeClr val="tx1"/>
                </a:solidFill>
                <a:effectLst/>
                <a:latin typeface="+mn-lt"/>
                <a:ea typeface="+mn-ea"/>
                <a:cs typeface="+mn-cs"/>
              </a:rPr>
              <a:t>Calderón-Garcidueñas</a:t>
            </a:r>
            <a:r>
              <a:rPr lang="en-US" sz="1200" kern="1200" dirty="0">
                <a:solidFill>
                  <a:schemeClr val="tx1"/>
                </a:solidFill>
                <a:effectLst/>
                <a:latin typeface="+mn-lt"/>
                <a:ea typeface="+mn-ea"/>
                <a:cs typeface="+mn-cs"/>
              </a:rPr>
              <a:t> et al. 2002). Compared with the brains of 8 control dogs from less polluted cities, several neuropathologic markers were found in the dogs exposed to the higher PM concentrations. In addition, physical damage to the blood–brain barrier and neurodegenerative pathology were reported. </a:t>
            </a:r>
          </a:p>
          <a:p>
            <a:pPr marL="0" marR="0" lvl="0" indent="0" algn="l" defTabSz="88139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neurodevelopmental effects of </a:t>
            </a:r>
            <a:r>
              <a:rPr lang="en-US" sz="1200" u="sng" kern="1200" dirty="0">
                <a:solidFill>
                  <a:schemeClr val="tx1"/>
                </a:solidFill>
                <a:effectLst/>
                <a:latin typeface="+mn-lt"/>
                <a:ea typeface="+mn-ea"/>
                <a:cs typeface="+mn-cs"/>
              </a:rPr>
              <a:t>prenatal </a:t>
            </a:r>
            <a:r>
              <a:rPr lang="en-US" sz="1200" kern="1200" dirty="0">
                <a:solidFill>
                  <a:schemeClr val="tx1"/>
                </a:solidFill>
                <a:effectLst/>
                <a:latin typeface="+mn-lt"/>
                <a:ea typeface="+mn-ea"/>
                <a:cs typeface="+mn-cs"/>
              </a:rPr>
              <a:t>PM exposure have been documented in numerous animal studies. In the past ten years, the number of animal studies have expanded considerably (&gt;25 studies) verifying the adverse cognitive effects and underlying neurotoxic mechanisms. In numerous models, prenatal exposure to fine and ultrafine PM leads to offspring cognitive and behavioral impairment, often in a sex-specific manner bias toward effects on male offspring. Findings from laboratory studies highlight how PM-induced neurological damage, including structural and functional changes, are region and sex, and timing-dependent.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review by Payne-Sturges et al. 2019, in mice, prenatal exposures to fine and ultrafine particles caused enlarged lateral ventricles, an early and excessive myelination pattern, an increase in the size of the corpus callosum (the bridge connecting the two brain hemi- spheres), and a decrease in the hippocampal area (involved in emotional regulation, spatial navigation, and memory). Prenatal diesel exhaust exposure produced inflammation in fetal brain, decreased activity, increased anxiety, and brain microglial activation (indicating a pathological process) in males as adults. Prenatal diesel exhaust exposure in mice reduced locomotor activity and altered levels of neurotransmitters (dopamine, norepinephrine) in a region- specific manner. Chronic exposure of young adult mice to UFP produced depressive-like behaviors and impaired spatial learning and memory. In a series of studies, postnatal UFP exposures of mice produced a pattern of developmental neurotoxicity notably similar to the hypothesized mechanistic underpinnings of autism spectrum disorder.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UFP is likely the most toxic fraction of particulate air pollution and once inhaled can migrate to the central nervous system via the nasal cavity, circulating blood, or sensory nerves found in the gastrointestinal tract.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Potential cellular mechanisms responsible for air pollution-induced neurological damage include persistent glial activation with concomitant neuroinflammation and oxidative stress.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Elevated iron (Fe) concentrations in the brains of animals may underlie structural damage. This is shown in the figure from </a:t>
            </a:r>
            <a:r>
              <a:rPr lang="en-US" sz="1200" kern="1200" dirty="0" err="1">
                <a:solidFill>
                  <a:schemeClr val="tx1"/>
                </a:solidFill>
                <a:effectLst/>
                <a:latin typeface="+mn-lt"/>
                <a:ea typeface="+mn-ea"/>
                <a:cs typeface="+mn-cs"/>
              </a:rPr>
              <a:t>Klocke</a:t>
            </a:r>
            <a:r>
              <a:rPr lang="en-US" sz="1200" kern="1200" dirty="0">
                <a:solidFill>
                  <a:schemeClr val="tx1"/>
                </a:solidFill>
                <a:effectLst/>
                <a:latin typeface="+mn-lt"/>
                <a:ea typeface="+mn-ea"/>
                <a:cs typeface="+mn-cs"/>
              </a:rPr>
              <a:t> et al. 2018.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Representative image in a CAPs-exposed male. Arrows indicate locations of Fe3+ inclusions (i.e., blue staining).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Gestational CAPs exposure significantly increased the number of cerebellar Fe inclusions as well as the density relative to cerebellar area. </a:t>
            </a:r>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Fe elevations observed in histological analyses were confirmed. Fe was significantly increased in CAPs-exposed females. Although CAPs-exposed males experienced elevated Fe levels, the effect was not significant. </a:t>
            </a:r>
            <a:endParaRPr lang="en-US" dirty="0"/>
          </a:p>
          <a:p>
            <a:endParaRPr lang="en-US" dirty="0"/>
          </a:p>
          <a:p>
            <a:pPr defTabSz="881390">
              <a:defRPr/>
            </a:pPr>
            <a:endParaRPr lang="en-US" baseline="0" dirty="0"/>
          </a:p>
          <a:p>
            <a:r>
              <a:rPr lang="en-US" sz="1200" u="sng" kern="1200" dirty="0">
                <a:solidFill>
                  <a:schemeClr val="tx1"/>
                </a:solidFill>
                <a:effectLst/>
                <a:latin typeface="+mn-lt"/>
                <a:ea typeface="+mn-ea"/>
                <a:cs typeface="+mn-cs"/>
              </a:rPr>
              <a:t>References:</a:t>
            </a:r>
            <a:endParaRPr lang="en-US" sz="1200" u="sng" strike="noStrike" kern="1200" baseline="30000" dirty="0">
              <a:solidFill>
                <a:schemeClr val="tx1"/>
              </a:solidFill>
              <a:effectLst/>
              <a:latin typeface="+mn-lt"/>
              <a:ea typeface="+mn-ea"/>
              <a:cs typeface="+mn-cs"/>
            </a:endParaRPr>
          </a:p>
          <a:p>
            <a:pPr defTabSz="881390">
              <a:defRPr/>
            </a:pPr>
            <a:r>
              <a:rPr lang="en-US" sz="1200" kern="1200" dirty="0">
                <a:solidFill>
                  <a:schemeClr val="tx1"/>
                </a:solidFill>
                <a:effectLst/>
                <a:latin typeface="+mn-lt"/>
                <a:ea typeface="+mn-ea"/>
                <a:cs typeface="+mn-cs"/>
              </a:rPr>
              <a:t>Health Effects Institute. Panel on the Health Effects of Traffic-Related Air Pollution. </a:t>
            </a:r>
            <a:r>
              <a:rPr lang="en-US" sz="1200" i="1" kern="1200" dirty="0">
                <a:solidFill>
                  <a:schemeClr val="tx1"/>
                </a:solidFill>
                <a:effectLst/>
                <a:latin typeface="+mn-lt"/>
                <a:ea typeface="+mn-ea"/>
                <a:cs typeface="+mn-cs"/>
              </a:rPr>
              <a:t>Traffic-related air pollution: A critical review of the literature on emissions, exposure, and health effects. </a:t>
            </a:r>
            <a:r>
              <a:rPr lang="en-US" sz="1200" kern="1200" dirty="0">
                <a:solidFill>
                  <a:schemeClr val="tx1"/>
                </a:solidFill>
                <a:effectLst/>
                <a:latin typeface="+mn-lt"/>
                <a:ea typeface="+mn-ea"/>
                <a:cs typeface="+mn-cs"/>
              </a:rPr>
              <a:t>United States: 2010. </a:t>
            </a:r>
            <a:r>
              <a:rPr lang="en-US" sz="1200" u="sng" kern="1200" dirty="0">
                <a:solidFill>
                  <a:schemeClr val="tx1"/>
                </a:solidFill>
                <a:effectLst/>
                <a:latin typeface="+mn-lt"/>
                <a:ea typeface="+mn-ea"/>
                <a:cs typeface="+mn-cs"/>
                <a:hlinkClick r:id="rId3"/>
              </a:rPr>
              <a:t>https://www.healtheffects.org/publication/traffic-related-air-pollution-critical-review-literature-emissions-exposure-and-health</a:t>
            </a:r>
            <a:r>
              <a:rPr lang="en-US" sz="1200" kern="1200" dirty="0">
                <a:solidFill>
                  <a:schemeClr val="tx1"/>
                </a:solidFill>
                <a:effectLst/>
                <a:latin typeface="+mn-lt"/>
                <a:ea typeface="+mn-ea"/>
                <a:cs typeface="+mn-cs"/>
              </a:rPr>
              <a:t>.</a:t>
            </a:r>
            <a:r>
              <a:rPr lang="en-US" dirty="0">
                <a:effectLst/>
              </a:rPr>
              <a:t> </a:t>
            </a:r>
            <a:endParaRPr lang="en-US" baseline="0" dirty="0"/>
          </a:p>
          <a:p>
            <a:pPr marL="0" marR="0" lvl="0" indent="0" algn="l" defTabSz="881390" rtl="0" eaLnBrk="1" fontAlgn="auto" latinLnBrk="0" hangingPunct="1">
              <a:lnSpc>
                <a:spcPct val="100000"/>
              </a:lnSpc>
              <a:spcBef>
                <a:spcPts val="0"/>
              </a:spcBef>
              <a:spcAft>
                <a:spcPts val="0"/>
              </a:spcAft>
              <a:buClrTx/>
              <a:buSzTx/>
              <a:buFontTx/>
              <a:buNone/>
              <a:tabLst/>
              <a:defRPr/>
            </a:pPr>
            <a:r>
              <a:rPr lang="en-US" dirty="0"/>
              <a:t>See chapter 5. </a:t>
            </a:r>
          </a:p>
          <a:p>
            <a:pPr defTabSz="881390">
              <a:defRPr/>
            </a:pPr>
            <a:endParaRPr lang="en-US" baseline="0" dirty="0"/>
          </a:p>
          <a:p>
            <a:pPr defTabSz="881390">
              <a:defRPr/>
            </a:pPr>
            <a:r>
              <a:rPr lang="en-US" sz="1200" kern="1200" dirty="0">
                <a:solidFill>
                  <a:schemeClr val="tx1"/>
                </a:solidFill>
                <a:effectLst/>
                <a:latin typeface="+mn-lt"/>
                <a:ea typeface="+mn-ea"/>
                <a:cs typeface="+mn-cs"/>
              </a:rPr>
              <a:t>Payne-Sturges, D. C.; Marty, M. A.; </a:t>
            </a:r>
            <a:r>
              <a:rPr lang="en-US" sz="1200" kern="1200" dirty="0" err="1">
                <a:solidFill>
                  <a:schemeClr val="tx1"/>
                </a:solidFill>
                <a:effectLst/>
                <a:latin typeface="+mn-lt"/>
                <a:ea typeface="+mn-ea"/>
                <a:cs typeface="+mn-cs"/>
              </a:rPr>
              <a:t>Perera</a:t>
            </a:r>
            <a:r>
              <a:rPr lang="en-US" sz="1200" kern="1200" dirty="0">
                <a:solidFill>
                  <a:schemeClr val="tx1"/>
                </a:solidFill>
                <a:effectLst/>
                <a:latin typeface="+mn-lt"/>
                <a:ea typeface="+mn-ea"/>
                <a:cs typeface="+mn-cs"/>
              </a:rPr>
              <a:t>, F.; Miller, M. D.; Swanson, M.; </a:t>
            </a:r>
            <a:r>
              <a:rPr lang="en-US" sz="1200" kern="1200" dirty="0" err="1">
                <a:solidFill>
                  <a:schemeClr val="tx1"/>
                </a:solidFill>
                <a:effectLst/>
                <a:latin typeface="+mn-lt"/>
                <a:ea typeface="+mn-ea"/>
                <a:cs typeface="+mn-cs"/>
              </a:rPr>
              <a:t>Ellickson</a:t>
            </a:r>
            <a:r>
              <a:rPr lang="en-US" sz="1200" kern="1200" dirty="0">
                <a:solidFill>
                  <a:schemeClr val="tx1"/>
                </a:solidFill>
                <a:effectLst/>
                <a:latin typeface="+mn-lt"/>
                <a:ea typeface="+mn-ea"/>
                <a:cs typeface="+mn-cs"/>
              </a:rPr>
              <a:t>, K.; Cory-</a:t>
            </a:r>
            <a:r>
              <a:rPr lang="en-US" sz="1200" kern="1200" dirty="0" err="1">
                <a:solidFill>
                  <a:schemeClr val="tx1"/>
                </a:solidFill>
                <a:effectLst/>
                <a:latin typeface="+mn-lt"/>
                <a:ea typeface="+mn-ea"/>
                <a:cs typeface="+mn-cs"/>
              </a:rPr>
              <a:t>Slechta</a:t>
            </a:r>
            <a:r>
              <a:rPr lang="en-US" sz="1200" kern="1200" dirty="0">
                <a:solidFill>
                  <a:schemeClr val="tx1"/>
                </a:solidFill>
                <a:effectLst/>
                <a:latin typeface="+mn-lt"/>
                <a:ea typeface="+mn-ea"/>
                <a:cs typeface="+mn-cs"/>
              </a:rPr>
              <a:t>, D. A.; Ritz, B.; </a:t>
            </a:r>
            <a:r>
              <a:rPr lang="en-US" sz="1200" kern="1200" dirty="0" err="1">
                <a:solidFill>
                  <a:schemeClr val="tx1"/>
                </a:solidFill>
                <a:effectLst/>
                <a:latin typeface="+mn-lt"/>
                <a:ea typeface="+mn-ea"/>
                <a:cs typeface="+mn-cs"/>
              </a:rPr>
              <a:t>Balmes</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Anderko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L.et</a:t>
            </a:r>
            <a:r>
              <a:rPr lang="en-US" sz="1200" kern="1200" dirty="0">
                <a:solidFill>
                  <a:schemeClr val="tx1"/>
                </a:solidFill>
                <a:effectLst/>
                <a:latin typeface="+mn-lt"/>
                <a:ea typeface="+mn-ea"/>
                <a:cs typeface="+mn-cs"/>
              </a:rPr>
              <a:t> al. Healthy Air, Healthy Brains: Advancing Air Pollution Policy to Protect Children's Health. </a:t>
            </a:r>
            <a:r>
              <a:rPr lang="en-US" sz="1200" i="1" kern="1200" dirty="0">
                <a:solidFill>
                  <a:schemeClr val="tx1"/>
                </a:solidFill>
                <a:effectLst/>
                <a:latin typeface="+mn-lt"/>
                <a:ea typeface="+mn-ea"/>
                <a:cs typeface="+mn-cs"/>
              </a:rPr>
              <a:t>Am J Public Health </a:t>
            </a:r>
            <a:r>
              <a:rPr lang="en-US" sz="1200" b="1" kern="1200" dirty="0">
                <a:solidFill>
                  <a:schemeClr val="tx1"/>
                </a:solidFill>
                <a:effectLst/>
                <a:latin typeface="+mn-lt"/>
                <a:ea typeface="+mn-ea"/>
                <a:cs typeface="+mn-cs"/>
              </a:rPr>
              <a:t>2019,</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109</a:t>
            </a:r>
            <a:r>
              <a:rPr lang="en-US" sz="1200" kern="1200" dirty="0">
                <a:solidFill>
                  <a:schemeClr val="tx1"/>
                </a:solidFill>
                <a:effectLst/>
                <a:latin typeface="+mn-lt"/>
                <a:ea typeface="+mn-ea"/>
                <a:cs typeface="+mn-cs"/>
              </a:rPr>
              <a:t> (4), 550.</a:t>
            </a:r>
            <a:r>
              <a:rPr lang="en-US" dirty="0">
                <a:effectLst/>
              </a:rPr>
              <a:t> </a:t>
            </a:r>
          </a:p>
          <a:p>
            <a:pPr defTabSz="881390">
              <a:defRPr/>
            </a:pPr>
            <a:endParaRPr lang="en-US" baseline="0" dirty="0">
              <a:effectLst/>
            </a:endParaRPr>
          </a:p>
          <a:p>
            <a:pPr defTabSz="881390">
              <a:defRPr/>
            </a:pPr>
            <a:r>
              <a:rPr lang="en-US" sz="1200" kern="1200" dirty="0" err="1">
                <a:solidFill>
                  <a:schemeClr val="tx1"/>
                </a:solidFill>
                <a:effectLst/>
                <a:latin typeface="+mn-lt"/>
                <a:ea typeface="+mn-ea"/>
                <a:cs typeface="+mn-cs"/>
              </a:rPr>
              <a:t>Klocke</a:t>
            </a:r>
            <a:r>
              <a:rPr lang="en-US" sz="1200" kern="1200" dirty="0">
                <a:solidFill>
                  <a:schemeClr val="tx1"/>
                </a:solidFill>
                <a:effectLst/>
                <a:latin typeface="+mn-lt"/>
                <a:ea typeface="+mn-ea"/>
                <a:cs typeface="+mn-cs"/>
              </a:rPr>
              <a:t>, C.; </a:t>
            </a:r>
            <a:r>
              <a:rPr lang="en-US" sz="1200" kern="1200" dirty="0" err="1">
                <a:solidFill>
                  <a:schemeClr val="tx1"/>
                </a:solidFill>
                <a:effectLst/>
                <a:latin typeface="+mn-lt"/>
                <a:ea typeface="+mn-ea"/>
                <a:cs typeface="+mn-cs"/>
              </a:rPr>
              <a:t>Sherina</a:t>
            </a:r>
            <a:r>
              <a:rPr lang="en-US" sz="1200" kern="1200" dirty="0">
                <a:solidFill>
                  <a:schemeClr val="tx1"/>
                </a:solidFill>
                <a:effectLst/>
                <a:latin typeface="+mn-lt"/>
                <a:ea typeface="+mn-ea"/>
                <a:cs typeface="+mn-cs"/>
              </a:rPr>
              <a:t>, V.; Graham, U. M.; Gunderson, J.; Allen, J. L.; Sobolewski, M.; Blum, J. L.; </a:t>
            </a:r>
            <a:r>
              <a:rPr lang="en-US" sz="1200" kern="1200" dirty="0" err="1">
                <a:solidFill>
                  <a:schemeClr val="tx1"/>
                </a:solidFill>
                <a:effectLst/>
                <a:latin typeface="+mn-lt"/>
                <a:ea typeface="+mn-ea"/>
                <a:cs typeface="+mn-cs"/>
              </a:rPr>
              <a:t>Zelikoff</a:t>
            </a:r>
            <a:r>
              <a:rPr lang="en-US" sz="1200" kern="1200" dirty="0">
                <a:solidFill>
                  <a:schemeClr val="tx1"/>
                </a:solidFill>
                <a:effectLst/>
                <a:latin typeface="+mn-lt"/>
                <a:ea typeface="+mn-ea"/>
                <a:cs typeface="+mn-cs"/>
              </a:rPr>
              <a:t>, J. T.; Cory-</a:t>
            </a:r>
            <a:r>
              <a:rPr lang="en-US" sz="1200" kern="1200" dirty="0" err="1">
                <a:solidFill>
                  <a:schemeClr val="tx1"/>
                </a:solidFill>
                <a:effectLst/>
                <a:latin typeface="+mn-lt"/>
                <a:ea typeface="+mn-ea"/>
                <a:cs typeface="+mn-cs"/>
              </a:rPr>
              <a:t>Slechta</a:t>
            </a:r>
            <a:r>
              <a:rPr lang="en-US" sz="1200" kern="1200" dirty="0">
                <a:solidFill>
                  <a:schemeClr val="tx1"/>
                </a:solidFill>
                <a:effectLst/>
                <a:latin typeface="+mn-lt"/>
                <a:ea typeface="+mn-ea"/>
                <a:cs typeface="+mn-cs"/>
              </a:rPr>
              <a:t>, D. A. Enhanced cerebellar myelination with concomitant iron elevation and ultrastructural irregularities following prenatal exposure to ambient particulate matter in the mouse. </a:t>
            </a:r>
            <a:r>
              <a:rPr lang="en-US" sz="1200" i="1" kern="1200" dirty="0" err="1">
                <a:solidFill>
                  <a:schemeClr val="tx1"/>
                </a:solidFill>
                <a:effectLst/>
                <a:latin typeface="+mn-lt"/>
                <a:ea typeface="+mn-ea"/>
                <a:cs typeface="+mn-cs"/>
              </a:rPr>
              <a:t>Inhal</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Toxicol</a:t>
            </a:r>
            <a:r>
              <a:rPr lang="en-US" sz="1200" i="1"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2018,</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30</a:t>
            </a:r>
            <a:r>
              <a:rPr lang="en-US" sz="1200" kern="1200" dirty="0">
                <a:solidFill>
                  <a:schemeClr val="tx1"/>
                </a:solidFill>
                <a:effectLst/>
                <a:latin typeface="+mn-lt"/>
                <a:ea typeface="+mn-ea"/>
                <a:cs typeface="+mn-cs"/>
              </a:rPr>
              <a:t> (9-10), 381.</a:t>
            </a:r>
            <a:r>
              <a:rPr lang="en-US" dirty="0">
                <a:effectLst/>
              </a:rPr>
              <a:t> </a:t>
            </a:r>
            <a:endParaRPr lang="en-US" baseline="0" dirty="0"/>
          </a:p>
        </p:txBody>
      </p:sp>
      <p:sp>
        <p:nvSpPr>
          <p:cNvPr id="4" name="Slide Number Placeholder 3"/>
          <p:cNvSpPr>
            <a:spLocks noGrp="1"/>
          </p:cNvSpPr>
          <p:nvPr>
            <p:ph type="sldNum" sz="quarter" idx="10"/>
          </p:nvPr>
        </p:nvSpPr>
        <p:spPr/>
        <p:txBody>
          <a:bodyPr/>
          <a:lstStyle/>
          <a:p>
            <a:fld id="{8ECC129C-E094-44A9-9990-2FFEB90AEFE5}" type="slidenum">
              <a:rPr lang="en-US" smtClean="0"/>
              <a:t>7</a:t>
            </a:fld>
            <a:endParaRPr lang="en-US" dirty="0"/>
          </a:p>
        </p:txBody>
      </p:sp>
    </p:spTree>
    <p:extLst>
      <p:ext uri="{BB962C8B-B14F-4D97-AF65-F5344CB8AC3E}">
        <p14:creationId xmlns:p14="http://schemas.microsoft.com/office/powerpoint/2010/main" val="3877510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Studies conducted in rodent models have demonstrated varying degrees of adverse birth outcomes following developmental exposure to TRAP. Some models report no effects on outcomes, such as abortion, stillbirth, intrauterine growth restriction or impact on birth weight. Limitations are associated with assessing some early outcomes, such as stillbirth, as well as differences in models, including species, strain, timing and type of exposure. Overall though, rodent models evaluating PM generated from various sources, like diesel exhaust-generated PM or concentrated ambient particles, confirm the effects on adverse birth outcomes. There is broad consensus on initial pollutant-induced growth restriction, with more variation in the long-term effects of altered offspring growth trajectories that is driven by differences in exposure models.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Rodent models employing prenatal PM exposure provide substantial evidence on offspring lung dysfunction and increased asthma susceptibility. Features of asthma, or allergic airway disease, can be characterized by measuring airway inflammation and hyperresponsiveness following an allergen exposure. In the figure from Manners et al. (2014), prenatal exposure to DEP followed by allergen (OVA) challenge results in enhanced pulmonary inflammation (A) and higher levels of inflammatory cells in lungs (B), including eosinophils and neutrophils, lymphocytes and macrophages. Offspring also showed increased airway resistance (C), a functional measure of asthmatic response.</a:t>
            </a:r>
            <a:endParaRPr lang="en-US" sz="1200" u="none" strike="noStrike" kern="1200" baseline="30000" dirty="0">
              <a:solidFill>
                <a:schemeClr val="tx1"/>
              </a:solidFill>
              <a:effectLst/>
              <a:latin typeface="+mn-lt"/>
              <a:ea typeface="+mn-ea"/>
              <a:cs typeface="+mn-cs"/>
            </a:endParaRPr>
          </a:p>
          <a:p>
            <a:endParaRPr lang="en-US" sz="1200" u="none" strike="noStrike" kern="1200" baseline="30000" dirty="0">
              <a:solidFill>
                <a:schemeClr val="tx1"/>
              </a:solidFill>
              <a:effectLst/>
              <a:latin typeface="+mn-lt"/>
              <a:ea typeface="+mn-ea"/>
              <a:cs typeface="+mn-cs"/>
            </a:endParaRPr>
          </a:p>
          <a:p>
            <a:r>
              <a:rPr lang="en-US" sz="1200" u="none" strike="noStrike"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Evidence of cardiac dysfunction and metabolic effects following developmental exposure to PM is only now emerging.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Manners, S.; </a:t>
            </a:r>
            <a:r>
              <a:rPr lang="en-US" sz="1200" kern="1200" dirty="0" err="1">
                <a:solidFill>
                  <a:schemeClr val="tx1"/>
                </a:solidFill>
                <a:effectLst/>
                <a:latin typeface="+mn-lt"/>
                <a:ea typeface="+mn-ea"/>
                <a:cs typeface="+mn-cs"/>
              </a:rPr>
              <a:t>Alam</a:t>
            </a:r>
            <a:r>
              <a:rPr lang="en-US" sz="1200" kern="1200" dirty="0">
                <a:solidFill>
                  <a:schemeClr val="tx1"/>
                </a:solidFill>
                <a:effectLst/>
                <a:latin typeface="+mn-lt"/>
                <a:ea typeface="+mn-ea"/>
                <a:cs typeface="+mn-cs"/>
              </a:rPr>
              <a:t>, R.; Schwartz, D. A.; </a:t>
            </a:r>
            <a:r>
              <a:rPr lang="en-US" sz="1200" kern="1200" dirty="0" err="1">
                <a:solidFill>
                  <a:schemeClr val="tx1"/>
                </a:solidFill>
                <a:effectLst/>
                <a:latin typeface="+mn-lt"/>
                <a:ea typeface="+mn-ea"/>
                <a:cs typeface="+mn-cs"/>
              </a:rPr>
              <a:t>Gorska</a:t>
            </a:r>
            <a:r>
              <a:rPr lang="en-US" sz="1200" kern="1200" dirty="0">
                <a:solidFill>
                  <a:schemeClr val="tx1"/>
                </a:solidFill>
                <a:effectLst/>
                <a:latin typeface="+mn-lt"/>
                <a:ea typeface="+mn-ea"/>
                <a:cs typeface="+mn-cs"/>
              </a:rPr>
              <a:t>, M. M. A mouse model links asthma susceptibility to prenatal exposure to diesel exhaust. </a:t>
            </a:r>
            <a:r>
              <a:rPr lang="en-US" sz="1200" i="1" kern="1200" dirty="0">
                <a:solidFill>
                  <a:schemeClr val="tx1"/>
                </a:solidFill>
                <a:effectLst/>
                <a:latin typeface="+mn-lt"/>
                <a:ea typeface="+mn-ea"/>
                <a:cs typeface="+mn-cs"/>
              </a:rPr>
              <a:t>J Allergy </a:t>
            </a:r>
            <a:r>
              <a:rPr lang="en-US" sz="1200" i="1" kern="1200" dirty="0" err="1">
                <a:solidFill>
                  <a:schemeClr val="tx1"/>
                </a:solidFill>
                <a:effectLst/>
                <a:latin typeface="+mn-lt"/>
                <a:ea typeface="+mn-ea"/>
                <a:cs typeface="+mn-cs"/>
              </a:rPr>
              <a:t>Clin</a:t>
            </a:r>
            <a:r>
              <a:rPr lang="en-US" sz="1200" i="1" kern="1200" dirty="0">
                <a:solidFill>
                  <a:schemeClr val="tx1"/>
                </a:solidFill>
                <a:effectLst/>
                <a:latin typeface="+mn-lt"/>
                <a:ea typeface="+mn-ea"/>
                <a:cs typeface="+mn-cs"/>
              </a:rPr>
              <a:t> Immunol </a:t>
            </a:r>
            <a:r>
              <a:rPr lang="en-US" sz="1200" b="1" kern="1200" dirty="0">
                <a:solidFill>
                  <a:schemeClr val="tx1"/>
                </a:solidFill>
                <a:effectLst/>
                <a:latin typeface="+mn-lt"/>
                <a:ea typeface="+mn-ea"/>
                <a:cs typeface="+mn-cs"/>
              </a:rPr>
              <a:t>2014,</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134</a:t>
            </a:r>
            <a:r>
              <a:rPr lang="en-US" sz="1200" kern="1200" dirty="0">
                <a:solidFill>
                  <a:schemeClr val="tx1"/>
                </a:solidFill>
                <a:effectLst/>
                <a:latin typeface="+mn-lt"/>
                <a:ea typeface="+mn-ea"/>
                <a:cs typeface="+mn-cs"/>
              </a:rPr>
              <a:t> (1), 63.</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CC129C-E094-44A9-9990-2FFEB90AEFE5}" type="slidenum">
              <a:rPr lang="en-US" smtClean="0"/>
              <a:t>8</a:t>
            </a:fld>
            <a:endParaRPr lang="en-US" dirty="0"/>
          </a:p>
        </p:txBody>
      </p:sp>
    </p:spTree>
    <p:extLst>
      <p:ext uri="{BB962C8B-B14F-4D97-AF65-F5344CB8AC3E}">
        <p14:creationId xmlns:p14="http://schemas.microsoft.com/office/powerpoint/2010/main" val="1942247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baseline="0" dirty="0"/>
              <a:t>Underlying the various health effects, toxicology studies reveal a central role of inflammation and oxidative stress (as shown in the figure from Brook et al. 2010)</a:t>
            </a:r>
          </a:p>
          <a:p>
            <a:pPr defTabSz="881390">
              <a:defRPr/>
            </a:pPr>
            <a:endParaRPr lang="en-US" baseline="0" dirty="0"/>
          </a:p>
          <a:p>
            <a:pPr defTabSz="881390">
              <a:defRPr/>
            </a:pPr>
            <a:r>
              <a:rPr lang="en-US" baseline="0" dirty="0"/>
              <a:t>In pathway 1, fine PM and UFPs that reach the alveolar region of the respiratory tract generate a pro-inflammatory response. In addition to the pro-oxidants present on PM (PAHs and transition metals) contribute to oxidative stress. </a:t>
            </a:r>
            <a:r>
              <a:rPr lang="en-US" sz="1200" b="0" i="0" u="none" strike="noStrike" kern="1200" dirty="0">
                <a:solidFill>
                  <a:schemeClr val="tx1"/>
                </a:solidFill>
                <a:effectLst/>
                <a:latin typeface="+mn-lt"/>
                <a:ea typeface="+mn-ea"/>
                <a:cs typeface="+mn-cs"/>
              </a:rPr>
              <a:t>Oxidative stress is often defined as an imbalance of pro-oxidants and antioxidants. </a:t>
            </a:r>
            <a:r>
              <a:rPr lang="en-US" sz="1200" kern="1200" dirty="0">
                <a:solidFill>
                  <a:schemeClr val="tx1"/>
                </a:solidFill>
                <a:effectLst/>
                <a:latin typeface="+mn-lt"/>
                <a:ea typeface="+mn-ea"/>
                <a:cs typeface="+mn-cs"/>
              </a:rPr>
              <a:t>This imbalance can happen when the generation of reactive oxygen species, or </a:t>
            </a:r>
            <a:r>
              <a:rPr lang="en-US" sz="1200" i="1" kern="1200" dirty="0">
                <a:solidFill>
                  <a:schemeClr val="tx1"/>
                </a:solidFill>
                <a:effectLst/>
                <a:latin typeface="+mn-lt"/>
                <a:ea typeface="+mn-ea"/>
                <a:cs typeface="+mn-cs"/>
              </a:rPr>
              <a:t>free radicals</a:t>
            </a:r>
            <a:r>
              <a:rPr lang="en-US" sz="1200" kern="1200" dirty="0">
                <a:solidFill>
                  <a:schemeClr val="tx1"/>
                </a:solidFill>
                <a:effectLst/>
                <a:latin typeface="+mn-lt"/>
                <a:ea typeface="+mn-ea"/>
                <a:cs typeface="+mn-cs"/>
              </a:rPr>
              <a:t>, exceeds the available antioxidant defenses and is characterized by the presence of increased cellular concentrations of oxidized lipids, proteins, and DNA. Oxidative stress can trigger inflammatory reactions, which lead to an increased production of oxidants by activated phagocytes recruited to the airways, perpetuating the cycle of oxidative injury. </a:t>
            </a:r>
          </a:p>
          <a:p>
            <a:pPr defTabSz="881390">
              <a:defRPr/>
            </a:pPr>
            <a:endParaRPr lang="en-US" sz="1200" kern="1200" dirty="0">
              <a:solidFill>
                <a:schemeClr val="tx1"/>
              </a:solidFill>
              <a:effectLst/>
              <a:latin typeface="+mn-lt"/>
              <a:ea typeface="+mn-ea"/>
              <a:cs typeface="+mn-cs"/>
            </a:endParaRPr>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Reflected in the figure, “systemic” spill-over can result in an inflammatory response beyond the lung. Systemic oxidative stress and inflammation is reflected by numerous studies showing activated white blood cells (WBCs), platelets, and MPO (myeloperoxidase) and pro-inflammatory cytokines like interleukin (IL)-1B, IL-6, and TNF-a. The pro-inflammatory state is accompanied by a pro-oxidant state, which can be measured as oxidize lipids and decreased antioxidant capacity.   </a:t>
            </a:r>
          </a:p>
          <a:p>
            <a:pPr marL="0" marR="0" lvl="0" indent="0" algn="l" defTabSz="88139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question mark (?) indicates a pathway/mechanism with weak or mixed evidence or a mechanism of likely yet primarily theoretical existence based on the literature. For instance, </a:t>
            </a:r>
            <a:r>
              <a:rPr lang="en-US" sz="1200" kern="1200" dirty="0" err="1">
                <a:solidFill>
                  <a:schemeClr val="tx1"/>
                </a:solidFill>
                <a:effectLst/>
                <a:latin typeface="+mn-lt"/>
                <a:ea typeface="+mn-ea"/>
                <a:cs typeface="+mn-cs"/>
              </a:rPr>
              <a:t>vasculoactive</a:t>
            </a:r>
            <a:r>
              <a:rPr lang="en-US" sz="1200" kern="1200" dirty="0">
                <a:solidFill>
                  <a:schemeClr val="tx1"/>
                </a:solidFill>
                <a:effectLst/>
                <a:latin typeface="+mn-lt"/>
                <a:ea typeface="+mn-ea"/>
                <a:cs typeface="+mn-cs"/>
              </a:rPr>
              <a:t> molecules (e.g., ET, possibly histamine, or microparticles) from lung-based cells may also be involved. </a:t>
            </a:r>
          </a:p>
          <a:p>
            <a:pPr marL="0" marR="0" lvl="0" indent="0" algn="l" defTabSz="88139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systemic actions may underlie effects on fat (adipose) and hepatic metabolism, thereby activating adipokines in fat via PAI, plasminogen activator inhibitor, and activating inflammation in the liver via C-reactive protein (CRP) and increasing clotting factors. </a:t>
            </a:r>
          </a:p>
          <a:p>
            <a:pPr marL="0" marR="0" lvl="0" indent="0" algn="l" defTabSz="88139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pathway 2, perturbation of systemic autonomic nervous system (ANS) balance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balance of PSNS, parasympathetic nervous system and SNS, sympathetic nervous system) or heart rhythm acts through particle interactions with lung receptors or nerves. These actions mediate vascular, blood and heart rate changes.  </a:t>
            </a:r>
          </a:p>
          <a:p>
            <a:pPr marL="0" marR="0" lvl="0" indent="0" algn="l" defTabSz="88139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Alternatively, UFPs or particle constituents can directly translocate across the air-lung barrier into systemic circulation (pathway 3). This may alter the vasculature. </a:t>
            </a:r>
            <a:endParaRPr lang="en-US" dirty="0"/>
          </a:p>
          <a:p>
            <a:pPr marL="0" marR="0" lvl="0" indent="0" algn="l" defTabSz="88139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Brook, R. D.; Rajagopalan, S.; Pope, C. A., 3rd; Brook, J. R.; Bhatnagar, A.; Diez-Roux, A. V.; Holguin, F.; Hong, Y.; </a:t>
            </a:r>
            <a:r>
              <a:rPr lang="en-US" sz="1200" kern="1200" dirty="0" err="1">
                <a:solidFill>
                  <a:schemeClr val="tx1"/>
                </a:solidFill>
                <a:effectLst/>
                <a:latin typeface="+mn-lt"/>
                <a:ea typeface="+mn-ea"/>
                <a:cs typeface="+mn-cs"/>
              </a:rPr>
              <a:t>Luepker</a:t>
            </a:r>
            <a:r>
              <a:rPr lang="en-US" sz="1200" kern="1200" dirty="0">
                <a:solidFill>
                  <a:schemeClr val="tx1"/>
                </a:solidFill>
                <a:effectLst/>
                <a:latin typeface="+mn-lt"/>
                <a:ea typeface="+mn-ea"/>
                <a:cs typeface="+mn-cs"/>
              </a:rPr>
              <a:t>, R. V.; </a:t>
            </a:r>
            <a:r>
              <a:rPr lang="en-US" sz="1200" kern="1200" dirty="0" err="1">
                <a:solidFill>
                  <a:schemeClr val="tx1"/>
                </a:solidFill>
                <a:effectLst/>
                <a:latin typeface="+mn-lt"/>
                <a:ea typeface="+mn-ea"/>
                <a:cs typeface="+mn-cs"/>
              </a:rPr>
              <a:t>Mittleman</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A.et</a:t>
            </a:r>
            <a:r>
              <a:rPr lang="en-US" sz="1200" kern="1200" dirty="0">
                <a:solidFill>
                  <a:schemeClr val="tx1"/>
                </a:solidFill>
                <a:effectLst/>
                <a:latin typeface="+mn-lt"/>
                <a:ea typeface="+mn-ea"/>
                <a:cs typeface="+mn-cs"/>
              </a:rPr>
              <a:t> al. Particulate matter air pollution and cardiovascular disease: An update to the scientific statement from the American Heart Association. </a:t>
            </a:r>
            <a:r>
              <a:rPr lang="en-US" sz="1200" i="1" kern="1200" dirty="0">
                <a:solidFill>
                  <a:schemeClr val="tx1"/>
                </a:solidFill>
                <a:effectLst/>
                <a:latin typeface="+mn-lt"/>
                <a:ea typeface="+mn-ea"/>
                <a:cs typeface="+mn-cs"/>
              </a:rPr>
              <a:t>Circulation </a:t>
            </a:r>
            <a:r>
              <a:rPr lang="en-US" sz="1200" b="1" kern="1200" dirty="0">
                <a:solidFill>
                  <a:schemeClr val="tx1"/>
                </a:solidFill>
                <a:effectLst/>
                <a:latin typeface="+mn-lt"/>
                <a:ea typeface="+mn-ea"/>
                <a:cs typeface="+mn-cs"/>
              </a:rPr>
              <a:t>2010,</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121</a:t>
            </a:r>
            <a:r>
              <a:rPr lang="en-US" sz="1200" kern="1200" dirty="0">
                <a:solidFill>
                  <a:schemeClr val="tx1"/>
                </a:solidFill>
                <a:effectLst/>
                <a:latin typeface="+mn-lt"/>
                <a:ea typeface="+mn-ea"/>
                <a:cs typeface="+mn-cs"/>
              </a:rPr>
              <a:t> (21), 2331.</a:t>
            </a:r>
            <a:r>
              <a:rPr lang="en-US" dirty="0">
                <a:effectLst/>
              </a:rPr>
              <a:t> </a:t>
            </a:r>
            <a:endParaRPr lang="en-US" dirty="0"/>
          </a:p>
        </p:txBody>
      </p:sp>
      <p:sp>
        <p:nvSpPr>
          <p:cNvPr id="4" name="Slide Number Placeholder 3"/>
          <p:cNvSpPr>
            <a:spLocks noGrp="1"/>
          </p:cNvSpPr>
          <p:nvPr>
            <p:ph type="sldNum" sz="quarter" idx="10"/>
          </p:nvPr>
        </p:nvSpPr>
        <p:spPr/>
        <p:txBody>
          <a:bodyPr/>
          <a:lstStyle/>
          <a:p>
            <a:fld id="{8ECC129C-E094-44A9-9990-2FFEB90AEFE5}" type="slidenum">
              <a:rPr lang="en-US" smtClean="0"/>
              <a:t>9</a:t>
            </a:fld>
            <a:endParaRPr lang="en-US" dirty="0"/>
          </a:p>
        </p:txBody>
      </p:sp>
    </p:spTree>
    <p:extLst>
      <p:ext uri="{BB962C8B-B14F-4D97-AF65-F5344CB8AC3E}">
        <p14:creationId xmlns:p14="http://schemas.microsoft.com/office/powerpoint/2010/main" val="23575399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alphaModFix amt="41000"/>
            <a:extLst>
              <a:ext uri="{28A0092B-C50C-407E-A947-70E740481C1C}">
                <a14:useLocalDpi xmlns:a14="http://schemas.microsoft.com/office/drawing/2010/main"/>
              </a:ext>
            </a:extLst>
          </a:blip>
          <a:srcRect/>
          <a:stretch/>
        </p:blipFill>
        <p:spPr>
          <a:xfrm>
            <a:off x="0" y="1164831"/>
            <a:ext cx="12192000" cy="5715625"/>
          </a:xfrm>
          <a:prstGeom prst="rect">
            <a:avLst/>
          </a:prstGeom>
          <a:solidFill>
            <a:schemeClr val="bg1">
              <a:alpha val="13000"/>
            </a:schemeClr>
          </a:solidFill>
        </p:spPr>
      </p:pic>
      <p:sp>
        <p:nvSpPr>
          <p:cNvPr id="22" name="Rectangle 21"/>
          <p:cNvSpPr/>
          <p:nvPr userDrawn="1"/>
        </p:nvSpPr>
        <p:spPr>
          <a:xfrm>
            <a:off x="0" y="0"/>
            <a:ext cx="12192000" cy="1142374"/>
          </a:xfrm>
          <a:prstGeom prst="rect">
            <a:avLst/>
          </a:prstGeom>
          <a:solidFill>
            <a:srgbClr val="ADC341">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816935" y="1585220"/>
            <a:ext cx="10515600" cy="4771129"/>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20"/>
          <p:cNvSpPr>
            <a:spLocks noGrp="1"/>
          </p:cNvSpPr>
          <p:nvPr>
            <p:ph type="title"/>
          </p:nvPr>
        </p:nvSpPr>
        <p:spPr>
          <a:xfrm>
            <a:off x="838200" y="211167"/>
            <a:ext cx="10515600" cy="931207"/>
          </a:xfrm>
        </p:spPr>
        <p:txBody>
          <a:bodyPr/>
          <a:lstStyle>
            <a:lvl1pPr>
              <a:defRPr b="1">
                <a:solidFill>
                  <a:schemeClr val="tx2"/>
                </a:solidFill>
              </a:defRPr>
            </a:lvl1pPr>
          </a:lstStyle>
          <a:p>
            <a:r>
              <a:rPr lang="en-US" dirty="0"/>
              <a:t>Click to edit Master title style</a:t>
            </a:r>
          </a:p>
        </p:txBody>
      </p:sp>
      <p:sp>
        <p:nvSpPr>
          <p:cNvPr id="25" name="Right Triangle 24"/>
          <p:cNvSpPr/>
          <p:nvPr userDrawn="1"/>
        </p:nvSpPr>
        <p:spPr>
          <a:xfrm flipV="1">
            <a:off x="0" y="0"/>
            <a:ext cx="1205799" cy="1154880"/>
          </a:xfrm>
          <a:prstGeom prst="rtTriangle">
            <a:avLst/>
          </a:prstGeom>
          <a:solidFill>
            <a:srgbClr val="77862A">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userDrawn="1"/>
        </p:nvSpPr>
        <p:spPr>
          <a:xfrm>
            <a:off x="0" y="1142374"/>
            <a:ext cx="12192000" cy="45719"/>
          </a:xfrm>
          <a:prstGeom prst="rect">
            <a:avLst/>
          </a:prstGeom>
          <a:solidFill>
            <a:srgbClr val="425C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ight Triangle 7"/>
          <p:cNvSpPr/>
          <p:nvPr userDrawn="1"/>
        </p:nvSpPr>
        <p:spPr>
          <a:xfrm flipH="1">
            <a:off x="10718800" y="5469467"/>
            <a:ext cx="1473200" cy="1410989"/>
          </a:xfrm>
          <a:prstGeom prst="rtTriangle">
            <a:avLst/>
          </a:prstGeom>
          <a:solidFill>
            <a:srgbClr val="ADC341">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p:cNvSpPr txBox="1">
            <a:spLocks/>
          </p:cNvSpPr>
          <p:nvPr userDrawn="1"/>
        </p:nvSpPr>
        <p:spPr>
          <a:xfrm>
            <a:off x="9965268" y="636146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317CB3-E76C-B946-8325-59DF0D7BBADC}" type="slidenum">
              <a:rPr lang="en-US" sz="1800" smtClean="0"/>
              <a:pPr/>
              <a:t>‹#›</a:t>
            </a:fld>
            <a:endParaRPr lang="en-US" sz="1400" dirty="0"/>
          </a:p>
        </p:txBody>
      </p:sp>
      <p:sp>
        <p:nvSpPr>
          <p:cNvPr id="11" name="Rectangle 10"/>
          <p:cNvSpPr/>
          <p:nvPr userDrawn="1"/>
        </p:nvSpPr>
        <p:spPr>
          <a:xfrm>
            <a:off x="0" y="6812281"/>
            <a:ext cx="12192000" cy="45719"/>
          </a:xfrm>
          <a:prstGeom prst="rect">
            <a:avLst/>
          </a:prstGeom>
          <a:solidFill>
            <a:srgbClr val="425C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8160" y="5611211"/>
            <a:ext cx="794479" cy="80527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18" name="Rectangle 17"/>
          <p:cNvSpPr/>
          <p:nvPr userDrawn="1"/>
        </p:nvSpPr>
        <p:spPr>
          <a:xfrm>
            <a:off x="0" y="5715626"/>
            <a:ext cx="12192000" cy="1142374"/>
          </a:xfrm>
          <a:prstGeom prst="rect">
            <a:avLst/>
          </a:prstGeom>
          <a:solidFill>
            <a:srgbClr val="ADC341">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4251940" y="1709411"/>
            <a:ext cx="7472354" cy="1938992"/>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4000" b="1" i="0" dirty="0">
                <a:solidFill>
                  <a:srgbClr val="425C2A"/>
                </a:solidFill>
                <a:latin typeface="Calibri" charset="0"/>
                <a:ea typeface="Calibri" charset="0"/>
                <a:cs typeface="Calibri" charset="0"/>
              </a:rPr>
              <a:t>Center</a:t>
            </a:r>
            <a:r>
              <a:rPr lang="en-US" sz="4000" b="1" i="0" baseline="0" dirty="0">
                <a:solidFill>
                  <a:srgbClr val="425C2A"/>
                </a:solidFill>
                <a:latin typeface="Calibri" charset="0"/>
                <a:ea typeface="Calibri" charset="0"/>
                <a:cs typeface="Calibri" charset="0"/>
              </a:rPr>
              <a:t> for Advancing Research</a:t>
            </a:r>
          </a:p>
          <a:p>
            <a:pPr marL="0" marR="0" indent="0" algn="l" defTabSz="457200" rtl="0" eaLnBrk="1" fontAlgn="auto" latinLnBrk="0" hangingPunct="1">
              <a:lnSpc>
                <a:spcPct val="100000"/>
              </a:lnSpc>
              <a:spcBef>
                <a:spcPts val="0"/>
              </a:spcBef>
              <a:spcAft>
                <a:spcPts val="0"/>
              </a:spcAft>
              <a:buClrTx/>
              <a:buSzTx/>
              <a:buFontTx/>
              <a:buNone/>
              <a:tabLst/>
              <a:defRPr/>
            </a:pPr>
            <a:r>
              <a:rPr lang="en-US" sz="4000" b="1" i="0" baseline="0" dirty="0">
                <a:solidFill>
                  <a:srgbClr val="425C2A"/>
                </a:solidFill>
                <a:latin typeface="Calibri" charset="0"/>
                <a:ea typeface="Calibri" charset="0"/>
                <a:cs typeface="Calibri" charset="0"/>
              </a:rPr>
              <a:t>in Transportation Emissions, Energy, and Health</a:t>
            </a:r>
            <a:endParaRPr lang="en-US" sz="4000" b="1" i="0" dirty="0">
              <a:solidFill>
                <a:srgbClr val="425C2A"/>
              </a:solidFill>
              <a:latin typeface="Calibri" charset="0"/>
              <a:ea typeface="Calibri" charset="0"/>
              <a:cs typeface="Calibri" charset="0"/>
            </a:endParaRPr>
          </a:p>
        </p:txBody>
      </p:sp>
      <p:sp>
        <p:nvSpPr>
          <p:cNvPr id="9" name="TextBox 8"/>
          <p:cNvSpPr txBox="1"/>
          <p:nvPr userDrawn="1"/>
        </p:nvSpPr>
        <p:spPr>
          <a:xfrm>
            <a:off x="4296441" y="3852163"/>
            <a:ext cx="7158183" cy="584775"/>
          </a:xfrm>
          <a:prstGeom prst="rect">
            <a:avLst/>
          </a:prstGeom>
          <a:noFill/>
        </p:spPr>
        <p:txBody>
          <a:bodyPr wrap="square" rtlCol="0">
            <a:spAutoFit/>
          </a:bodyPr>
          <a:lstStyle/>
          <a:p>
            <a:r>
              <a:rPr lang="en-US" sz="3200" b="0" i="0" kern="1200" dirty="0">
                <a:solidFill>
                  <a:srgbClr val="5E734A"/>
                </a:solidFill>
                <a:effectLst/>
                <a:latin typeface="+mn-lt"/>
                <a:ea typeface="+mn-ea"/>
                <a:cs typeface="+mn-cs"/>
              </a:rPr>
              <a:t>A USDOT University Transportation Center</a:t>
            </a:r>
            <a:endParaRPr lang="en-US" sz="4000" dirty="0">
              <a:solidFill>
                <a:srgbClr val="5E734A"/>
              </a:solidFill>
            </a:endParaRPr>
          </a:p>
        </p:txBody>
      </p:sp>
      <p:cxnSp>
        <p:nvCxnSpPr>
          <p:cNvPr id="10" name="Straight Connector 9"/>
          <p:cNvCxnSpPr/>
          <p:nvPr userDrawn="1"/>
        </p:nvCxnSpPr>
        <p:spPr>
          <a:xfrm>
            <a:off x="3937766" y="1857192"/>
            <a:ext cx="0" cy="2698837"/>
          </a:xfrm>
          <a:prstGeom prst="line">
            <a:avLst/>
          </a:prstGeom>
          <a:ln w="57150" cmpd="sng">
            <a:solidFill>
              <a:srgbClr val="91AC2C"/>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userDrawn="1"/>
        </p:nvSpPr>
        <p:spPr>
          <a:xfrm>
            <a:off x="0" y="5562664"/>
            <a:ext cx="12192000" cy="182811"/>
          </a:xfrm>
          <a:prstGeom prst="rect">
            <a:avLst/>
          </a:prstGeom>
          <a:solidFill>
            <a:srgbClr val="425C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530" y="1592199"/>
            <a:ext cx="2835530" cy="2874076"/>
          </a:xfrm>
          <a:prstGeom prst="rect">
            <a:avLst/>
          </a:prstGeom>
        </p:spPr>
      </p:pic>
    </p:spTree>
    <p:extLst>
      <p:ext uri="{BB962C8B-B14F-4D97-AF65-F5344CB8AC3E}">
        <p14:creationId xmlns:p14="http://schemas.microsoft.com/office/powerpoint/2010/main" val="27632308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2" name="Right Triangle 11"/>
          <p:cNvSpPr/>
          <p:nvPr userDrawn="1"/>
        </p:nvSpPr>
        <p:spPr>
          <a:xfrm flipH="1">
            <a:off x="10718800" y="5469467"/>
            <a:ext cx="1473200" cy="1410989"/>
          </a:xfrm>
          <a:prstGeom prst="rtTriangle">
            <a:avLst/>
          </a:prstGeom>
          <a:solidFill>
            <a:srgbClr val="ADC341">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9965268" y="636146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317CB3-E76C-B946-8325-59DF0D7BBADC}" type="slidenum">
              <a:rPr lang="en-US" sz="1800" smtClean="0"/>
              <a:pPr/>
              <a:t>‹#›</a:t>
            </a:fld>
            <a:endParaRPr lang="en-US" sz="1400" dirty="0"/>
          </a:p>
        </p:txBody>
      </p:sp>
      <p:sp>
        <p:nvSpPr>
          <p:cNvPr id="9" name="Rectangle 8"/>
          <p:cNvSpPr/>
          <p:nvPr userDrawn="1"/>
        </p:nvSpPr>
        <p:spPr>
          <a:xfrm>
            <a:off x="0" y="6841090"/>
            <a:ext cx="12192000" cy="56300"/>
          </a:xfrm>
          <a:prstGeom prst="rect">
            <a:avLst/>
          </a:prstGeom>
          <a:solidFill>
            <a:srgbClr val="425C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58160" y="5611211"/>
            <a:ext cx="794479" cy="805279"/>
          </a:xfrm>
          <a:prstGeom prst="rect">
            <a:avLst/>
          </a:prstGeom>
        </p:spPr>
      </p:pic>
    </p:spTree>
    <p:extLst>
      <p:ext uri="{BB962C8B-B14F-4D97-AF65-F5344CB8AC3E}">
        <p14:creationId xmlns:p14="http://schemas.microsoft.com/office/powerpoint/2010/main" val="3139607942"/>
      </p:ext>
    </p:extLst>
  </p:cSld>
  <p:clrMap bg1="lt1" tx1="dk1" bg2="lt2" tx2="dk2" accent1="accent1" accent2="accent2" accent3="accent3" accent4="accent4" accent5="accent5" accent6="accent6" hlink="hlink" folHlink="folHlink"/>
  <p:sldLayoutIdLst>
    <p:sldLayoutId id="2147483662"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file:////var/folders/cf/nfgtc97j6136nrjmn0272ws5jtnsz9/T/com.microsoft.Word/WebArchiveCopyPasteTempFiles/rccm.201903-0506ED_f1.jp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www.healtheffects.org/publication/traffic-related-air-pollution-critical-review-literature-emissions-exposure-and-health"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tiff"/><Relationship Id="rId4" Type="http://schemas.openxmlformats.org/officeDocument/2006/relationships/image" Target="../media/image11.tiff"/></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6090" y="166011"/>
            <a:ext cx="11988800" cy="931207"/>
          </a:xfrm>
        </p:spPr>
        <p:txBody>
          <a:bodyPr>
            <a:normAutofit fontScale="90000"/>
          </a:bodyPr>
          <a:lstStyle/>
          <a:p>
            <a:r>
              <a:rPr lang="en-US" dirty="0"/>
              <a:t>Lecture #33: Effects of Traffic-Related Air Pollution on Human Health—Toxicological and Mechanistic Evidence</a:t>
            </a:r>
          </a:p>
        </p:txBody>
      </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sp>
        <p:nvSpPr>
          <p:cNvPr id="7" name="TextBox 6">
            <a:extLst>
              <a:ext uri="{FF2B5EF4-FFF2-40B4-BE49-F238E27FC236}">
                <a16:creationId xmlns:a16="http://schemas.microsoft.com/office/drawing/2014/main" id="{5E5B6D5D-5836-487B-869C-1F1BA08F3CB0}"/>
              </a:ext>
            </a:extLst>
          </p:cNvPr>
          <p:cNvSpPr txBox="1"/>
          <p:nvPr/>
        </p:nvSpPr>
        <p:spPr>
          <a:xfrm>
            <a:off x="946639" y="2459504"/>
            <a:ext cx="10298723" cy="1938992"/>
          </a:xfrm>
          <a:prstGeom prst="rect">
            <a:avLst/>
          </a:prstGeom>
          <a:noFill/>
        </p:spPr>
        <p:txBody>
          <a:bodyPr wrap="square" rtlCol="0">
            <a:spAutoFit/>
          </a:bodyPr>
          <a:lstStyle/>
          <a:p>
            <a:pPr algn="ctr"/>
            <a:r>
              <a:rPr lang="en-US" sz="2400" b="1" dirty="0"/>
              <a:t>Natalie M. Johnson, Ph.D. </a:t>
            </a:r>
          </a:p>
          <a:p>
            <a:pPr algn="ctr"/>
            <a:r>
              <a:rPr lang="en-US" sz="2400" b="1" dirty="0"/>
              <a:t>Texas A&amp;M University School of Public Health </a:t>
            </a:r>
          </a:p>
          <a:p>
            <a:pPr algn="ctr"/>
            <a:r>
              <a:rPr lang="en-US" sz="2400" b="1" dirty="0"/>
              <a:t>Email: </a:t>
            </a:r>
            <a:r>
              <a:rPr lang="en-US" sz="2400" b="1" dirty="0" err="1"/>
              <a:t>nmjohnson@tamu.edu</a:t>
            </a:r>
            <a:r>
              <a:rPr lang="en-US" sz="2400" b="1" dirty="0"/>
              <a:t>; Office phone: 1-979-436-9325</a:t>
            </a:r>
          </a:p>
          <a:p>
            <a:pPr algn="ctr"/>
            <a:r>
              <a:rPr lang="en-US" sz="2400" b="1" dirty="0"/>
              <a:t>The author declares that there is no conflict </a:t>
            </a:r>
            <a:r>
              <a:rPr lang="en-US" sz="2400" b="1"/>
              <a:t>of interest</a:t>
            </a:r>
          </a:p>
          <a:p>
            <a:pPr algn="ctr"/>
            <a:r>
              <a:rPr lang="en-US" sz="2400" b="1"/>
              <a:t>Lecture </a:t>
            </a:r>
            <a:r>
              <a:rPr lang="en-US" sz="2400" b="1" dirty="0"/>
              <a:t>Track(s): HT</a:t>
            </a:r>
            <a:endParaRPr lang="en-US" sz="2400" b="1" dirty="0">
              <a:solidFill>
                <a:srgbClr val="FF0000"/>
              </a:solidFill>
            </a:endParaRPr>
          </a:p>
        </p:txBody>
      </p:sp>
    </p:spTree>
    <p:extLst>
      <p:ext uri="{BB962C8B-B14F-4D97-AF65-F5344CB8AC3E}">
        <p14:creationId xmlns:p14="http://schemas.microsoft.com/office/powerpoint/2010/main" val="1994140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lstStyle/>
          <a:p>
            <a:pPr lvl="0"/>
            <a:r>
              <a:rPr lang="en-US" dirty="0"/>
              <a:t>UFPs can directly cross placenta </a:t>
            </a:r>
          </a:p>
          <a:p>
            <a:pPr lvl="0"/>
            <a:r>
              <a:rPr lang="en-US" dirty="0"/>
              <a:t>TRAP-driven maternal/placental inflammation and oxidative stress can cause indirect effects influenced via epigenetic changes </a:t>
            </a:r>
          </a:p>
          <a:p>
            <a:endParaRPr lang="en-US" b="1" dirty="0">
              <a:solidFill>
                <a:srgbClr val="FF0000"/>
              </a:solidFill>
            </a:endParaRPr>
          </a:p>
          <a:p>
            <a:pPr marL="0" indent="0">
              <a:buNone/>
            </a:pPr>
            <a:endParaRPr lang="en-US"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Mechanisms (prenatal exposure)</a:t>
            </a:r>
          </a:p>
        </p:txBody>
      </p:sp>
      <p:sp>
        <p:nvSpPr>
          <p:cNvPr id="4" name="Rectangle 2">
            <a:extLst>
              <a:ext uri="{FF2B5EF4-FFF2-40B4-BE49-F238E27FC236}">
                <a16:creationId xmlns:a16="http://schemas.microsoft.com/office/drawing/2014/main" id="{5C82248E-AD28-9B46-80E4-5D6A0EA4A5E9}"/>
              </a:ext>
            </a:extLst>
          </p:cNvPr>
          <p:cNvSpPr>
            <a:spLocks noChangeArrowheads="1"/>
          </p:cNvSpPr>
          <p:nvPr/>
        </p:nvSpPr>
        <p:spPr bwMode="auto">
          <a:xfrm>
            <a:off x="1085087" y="2194559"/>
            <a:ext cx="1725636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3" descr="An external file that holds a picture, illustration, etc.&#10;Object name is rccm.201903-0506ED_f1.jpg">
            <a:extLst>
              <a:ext uri="{FF2B5EF4-FFF2-40B4-BE49-F238E27FC236}">
                <a16:creationId xmlns:a16="http://schemas.microsoft.com/office/drawing/2014/main" id="{42871E38-5ECE-8A42-8C79-2A6CE1745A11}"/>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452342" y="3182111"/>
            <a:ext cx="8343262" cy="3476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981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lstStyle/>
          <a:p>
            <a:pPr lvl="0"/>
            <a:r>
              <a:rPr lang="en-US" dirty="0"/>
              <a:t>Strengths of toxicological and mechanistic studies</a:t>
            </a:r>
          </a:p>
          <a:p>
            <a:pPr lvl="1"/>
            <a:r>
              <a:rPr lang="en-US" dirty="0"/>
              <a:t>Controlled exposure conditions</a:t>
            </a:r>
          </a:p>
          <a:p>
            <a:pPr lvl="1"/>
            <a:r>
              <a:rPr lang="en-US" dirty="0"/>
              <a:t>Can be done more quickly than human studies</a:t>
            </a:r>
          </a:p>
          <a:p>
            <a:r>
              <a:rPr lang="en-US" dirty="0"/>
              <a:t>Limitations</a:t>
            </a:r>
          </a:p>
          <a:p>
            <a:pPr lvl="1"/>
            <a:r>
              <a:rPr lang="en-US" dirty="0"/>
              <a:t>Establishing relevance to human populations </a:t>
            </a:r>
          </a:p>
          <a:p>
            <a:pPr lvl="0"/>
            <a:r>
              <a:rPr lang="en-US" dirty="0"/>
              <a:t>Overall, toxicological and mechanistic studies provide important evidence of health effects and can inform development of epidemiological studies and burden of disease assessments</a:t>
            </a:r>
          </a:p>
          <a:p>
            <a:endParaRPr lang="en-US" b="1" dirty="0">
              <a:solidFill>
                <a:srgbClr val="FF0000"/>
              </a:solidFill>
            </a:endParaRPr>
          </a:p>
          <a:p>
            <a:pPr marL="0" indent="0">
              <a:buNone/>
            </a:pPr>
            <a:endParaRPr lang="en-US"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Discussion</a:t>
            </a:r>
          </a:p>
        </p:txBody>
      </p:sp>
    </p:spTree>
    <p:extLst>
      <p:ext uri="{BB962C8B-B14F-4D97-AF65-F5344CB8AC3E}">
        <p14:creationId xmlns:p14="http://schemas.microsoft.com/office/powerpoint/2010/main" val="3255728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lstStyle/>
          <a:p>
            <a:r>
              <a:rPr lang="en-US" dirty="0"/>
              <a:t>Role of pollutant interactions </a:t>
            </a:r>
          </a:p>
          <a:p>
            <a:r>
              <a:rPr lang="en-US" dirty="0"/>
              <a:t>New-technology engine emissions</a:t>
            </a:r>
          </a:p>
          <a:p>
            <a:r>
              <a:rPr lang="en-US" dirty="0"/>
              <a:t>Dose-response studies (relevant levels and threshold for no effects) </a:t>
            </a:r>
          </a:p>
          <a:p>
            <a:r>
              <a:rPr lang="en-US" dirty="0"/>
              <a:t>Oxidative capacity of emissions  </a:t>
            </a: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Research Gaps and Future Directions</a:t>
            </a:r>
          </a:p>
        </p:txBody>
      </p:sp>
    </p:spTree>
    <p:extLst>
      <p:ext uri="{BB962C8B-B14F-4D97-AF65-F5344CB8AC3E}">
        <p14:creationId xmlns:p14="http://schemas.microsoft.com/office/powerpoint/2010/main" val="923254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a:xfrm>
            <a:off x="600890" y="1371602"/>
            <a:ext cx="10802983" cy="5238206"/>
          </a:xfrm>
        </p:spPr>
        <p:txBody>
          <a:bodyPr>
            <a:normAutofit lnSpcReduction="10000"/>
          </a:bodyPr>
          <a:lstStyle/>
          <a:p>
            <a:r>
              <a:rPr lang="en-US" dirty="0"/>
              <a:t>Toxicological studies in animal models provide strong evidence that TRAP alters</a:t>
            </a:r>
          </a:p>
          <a:p>
            <a:pPr lvl="1"/>
            <a:r>
              <a:rPr lang="en-US" dirty="0"/>
              <a:t>Lung structure and function </a:t>
            </a:r>
          </a:p>
          <a:p>
            <a:pPr lvl="1"/>
            <a:r>
              <a:rPr lang="en-US" dirty="0"/>
              <a:t>Allergic disease risk</a:t>
            </a:r>
          </a:p>
          <a:p>
            <a:pPr lvl="1"/>
            <a:r>
              <a:rPr lang="en-US" dirty="0"/>
              <a:t>CVD risk</a:t>
            </a:r>
          </a:p>
          <a:p>
            <a:pPr lvl="1"/>
            <a:r>
              <a:rPr lang="en-US" dirty="0"/>
              <a:t>Lung cancer risk</a:t>
            </a:r>
          </a:p>
          <a:p>
            <a:r>
              <a:rPr lang="en-US" dirty="0"/>
              <a:t>Substantial evidence is emerging related to TRAP exposure and </a:t>
            </a:r>
          </a:p>
          <a:p>
            <a:pPr lvl="1"/>
            <a:r>
              <a:rPr lang="en-US" dirty="0"/>
              <a:t>Adverse cognitive effects (particularly prenatal exposure) </a:t>
            </a:r>
          </a:p>
          <a:p>
            <a:pPr lvl="1"/>
            <a:r>
              <a:rPr lang="en-US" dirty="0"/>
              <a:t>Altered metabolic effects </a:t>
            </a:r>
          </a:p>
          <a:p>
            <a:pPr lvl="1"/>
            <a:r>
              <a:rPr lang="en-US" dirty="0"/>
              <a:t>Lasting impacts on offspring respiratory and cardiometabolic health</a:t>
            </a:r>
          </a:p>
          <a:p>
            <a:r>
              <a:rPr lang="en-US" dirty="0"/>
              <a:t>Mechanisms may be direct or indirect via inflammation and oxidative stress</a:t>
            </a:r>
          </a:p>
          <a:p>
            <a:pPr lvl="1"/>
            <a:r>
              <a:rPr lang="en-US" dirty="0"/>
              <a:t>Epigenetic changes underlie offspring health outcomes </a:t>
            </a:r>
          </a:p>
          <a:p>
            <a:pPr marL="0" indent="0">
              <a:buNone/>
            </a:pPr>
            <a:endParaRPr lang="en-US"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Take-Home Messages</a:t>
            </a:r>
          </a:p>
        </p:txBody>
      </p:sp>
    </p:spTree>
    <p:extLst>
      <p:ext uri="{BB962C8B-B14F-4D97-AF65-F5344CB8AC3E}">
        <p14:creationId xmlns:p14="http://schemas.microsoft.com/office/powerpoint/2010/main" val="197543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lstStyle/>
          <a:p>
            <a:r>
              <a:rPr lang="en-US" dirty="0"/>
              <a:t>DE		Diesel exhaust </a:t>
            </a:r>
          </a:p>
          <a:p>
            <a:r>
              <a:rPr lang="en-US" dirty="0"/>
              <a:t>DEPs	Diesel exhaust particles </a:t>
            </a:r>
          </a:p>
          <a:p>
            <a:r>
              <a:rPr lang="en-US" dirty="0"/>
              <a:t>UFPs	Ultrafine particles </a:t>
            </a:r>
          </a:p>
          <a:p>
            <a:r>
              <a:rPr lang="en-US" dirty="0"/>
              <a:t>CAPs	Concentrated ambient particles </a:t>
            </a:r>
          </a:p>
          <a:p>
            <a:r>
              <a:rPr lang="en-US" dirty="0"/>
              <a:t>PAHs	Polycyclic aromatic hydrocarbons </a:t>
            </a:r>
          </a:p>
          <a:p>
            <a:r>
              <a:rPr lang="en-US" dirty="0"/>
              <a:t>HRV		Heart rate variability </a:t>
            </a:r>
          </a:p>
          <a:p>
            <a:r>
              <a:rPr lang="en-US" dirty="0"/>
              <a:t>CVD		Cardiovascular disease </a:t>
            </a:r>
          </a:p>
          <a:p>
            <a:r>
              <a:rPr lang="en-US" dirty="0"/>
              <a:t>IARC		International Agency for Research on Cancer </a:t>
            </a: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List of Abbreviations</a:t>
            </a:r>
          </a:p>
        </p:txBody>
      </p:sp>
    </p:spTree>
    <p:extLst>
      <p:ext uri="{BB962C8B-B14F-4D97-AF65-F5344CB8AC3E}">
        <p14:creationId xmlns:p14="http://schemas.microsoft.com/office/powerpoint/2010/main" val="1573085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lstStyle/>
          <a:p>
            <a:pPr marL="0" lvl="0" indent="0">
              <a:lnSpc>
                <a:spcPct val="100000"/>
              </a:lnSpc>
              <a:spcBef>
                <a:spcPts val="0"/>
              </a:spcBef>
              <a:buClrTx/>
              <a:buNone/>
              <a:defRPr/>
            </a:pPr>
            <a:r>
              <a:rPr lang="en-US" dirty="0"/>
              <a:t>Health Effects Institute. (2010). Traffic-related air pollution: A critical review of the literature on emissions, exposure, and health effects. </a:t>
            </a:r>
            <a:r>
              <a:rPr lang="en-US" u="sng" dirty="0">
                <a:hlinkClick r:id="rId3"/>
              </a:rPr>
              <a:t>https://www.healtheffects.org/publication/traffic-related-air-pollution-critical-review-literature-emissions-exposure-and-health</a:t>
            </a:r>
            <a:endParaRPr lang="en-US" dirty="0"/>
          </a:p>
          <a:p>
            <a:pPr marL="0" indent="0">
              <a:buNone/>
            </a:pPr>
            <a:endParaRPr lang="en-US"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References </a:t>
            </a:r>
          </a:p>
        </p:txBody>
      </p:sp>
    </p:spTree>
    <p:extLst>
      <p:ext uri="{BB962C8B-B14F-4D97-AF65-F5344CB8AC3E}">
        <p14:creationId xmlns:p14="http://schemas.microsoft.com/office/powerpoint/2010/main" val="570520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lstStyle/>
          <a:p>
            <a:r>
              <a:rPr lang="en-US" dirty="0" err="1"/>
              <a:t>Rodricks</a:t>
            </a:r>
            <a:r>
              <a:rPr lang="en-US" dirty="0"/>
              <a:t>, J.V. 2007, Chapter 4: Toxic agents and their targets, in </a:t>
            </a:r>
            <a:r>
              <a:rPr lang="en-US" i="1" dirty="0"/>
              <a:t>Calculated Risks: The toxicity and human health risks of chemicals in our environment,</a:t>
            </a:r>
            <a:r>
              <a:rPr lang="en-US" dirty="0"/>
              <a:t> 2</a:t>
            </a:r>
            <a:r>
              <a:rPr lang="en-US" baseline="30000" dirty="0"/>
              <a:t>nd</a:t>
            </a:r>
            <a:r>
              <a:rPr lang="en-US" dirty="0"/>
              <a:t> Edition, Cambridge University Press, New York.</a:t>
            </a:r>
          </a:p>
          <a:p>
            <a:r>
              <a:rPr lang="en-US" b="1" dirty="0"/>
              <a:t>ISBN-13:</a:t>
            </a:r>
            <a:r>
              <a:rPr lang="en-US" dirty="0"/>
              <a:t> 978-0521788786</a:t>
            </a:r>
          </a:p>
          <a:p>
            <a:pPr marL="457200" lvl="1" indent="0">
              <a:buNone/>
            </a:pPr>
            <a:endParaRPr lang="en-US"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Reading List </a:t>
            </a:r>
          </a:p>
        </p:txBody>
      </p:sp>
    </p:spTree>
    <p:extLst>
      <p:ext uri="{BB962C8B-B14F-4D97-AF65-F5344CB8AC3E}">
        <p14:creationId xmlns:p14="http://schemas.microsoft.com/office/powerpoint/2010/main" val="3072675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lstStyle/>
          <a:p>
            <a:r>
              <a:rPr lang="en-US" dirty="0"/>
              <a:t>Dr. Mary Fox, Department of Health Policy and Management, Johns Hopkins Bloomberg School of Public Health, Baltimore, MD, 21205. mfox9@jhu.edu</a:t>
            </a:r>
          </a:p>
          <a:p>
            <a:r>
              <a:rPr lang="en-US" dirty="0"/>
              <a:t>Dr. Kirsten Koehler, Department of Environmental Health and Engineering, Johns Hopkins Bloomberg School of Public Health, Baltimore, MD, 21231. </a:t>
            </a:r>
            <a:r>
              <a:rPr lang="en-US" dirty="0" err="1"/>
              <a:t>Kirsten.koehler@jhu.edu</a:t>
            </a:r>
            <a:endParaRPr lang="en-US" dirty="0"/>
          </a:p>
          <a:p>
            <a:pPr marL="0" indent="0">
              <a:buNone/>
            </a:pPr>
            <a:endParaRPr lang="en-US"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Acknowledgements</a:t>
            </a:r>
          </a:p>
        </p:txBody>
      </p:sp>
    </p:spTree>
    <p:extLst>
      <p:ext uri="{BB962C8B-B14F-4D97-AF65-F5344CB8AC3E}">
        <p14:creationId xmlns:p14="http://schemas.microsoft.com/office/powerpoint/2010/main" val="2922560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a:xfrm>
            <a:off x="319794" y="1449978"/>
            <a:ext cx="4746852" cy="5034574"/>
          </a:xfrm>
        </p:spPr>
        <p:txBody>
          <a:bodyPr>
            <a:normAutofit lnSpcReduction="10000"/>
          </a:bodyPr>
          <a:lstStyle/>
          <a:p>
            <a:r>
              <a:rPr lang="en-US" dirty="0"/>
              <a:t>Experimental methods used in toxicology studies </a:t>
            </a:r>
          </a:p>
          <a:p>
            <a:pPr lvl="1"/>
            <a:r>
              <a:rPr lang="en-US" i="1" dirty="0"/>
              <a:t>In vivo </a:t>
            </a:r>
            <a:r>
              <a:rPr lang="en-US" dirty="0"/>
              <a:t>models help determine:</a:t>
            </a:r>
          </a:p>
          <a:p>
            <a:pPr lvl="2"/>
            <a:r>
              <a:rPr lang="en-US" sz="2400" dirty="0"/>
              <a:t>Dose-response</a:t>
            </a:r>
          </a:p>
          <a:p>
            <a:pPr lvl="2"/>
            <a:r>
              <a:rPr lang="en-US" sz="2400" dirty="0"/>
              <a:t>Specific pollutant effects</a:t>
            </a:r>
          </a:p>
          <a:p>
            <a:pPr lvl="2"/>
            <a:r>
              <a:rPr lang="en-US" sz="2400" dirty="0"/>
              <a:t>Mechanisms of action</a:t>
            </a:r>
          </a:p>
          <a:p>
            <a:pPr lvl="1"/>
            <a:r>
              <a:rPr lang="en-US" dirty="0"/>
              <a:t>Exposure systems </a:t>
            </a:r>
          </a:p>
          <a:p>
            <a:pPr lvl="2"/>
            <a:r>
              <a:rPr lang="en-US" sz="2400" dirty="0"/>
              <a:t>Direct exposure to traffic</a:t>
            </a:r>
          </a:p>
          <a:p>
            <a:pPr lvl="2"/>
            <a:r>
              <a:rPr lang="en-US" sz="2400" dirty="0"/>
              <a:t>Exposure to diesel exhaust (DE) </a:t>
            </a:r>
          </a:p>
          <a:p>
            <a:pPr lvl="2"/>
            <a:r>
              <a:rPr lang="en-US" sz="2400" dirty="0"/>
              <a:t>Exposure to concentrated ambient particles (CAPs) </a:t>
            </a:r>
          </a:p>
          <a:p>
            <a:pPr lvl="2"/>
            <a:r>
              <a:rPr lang="en-US" sz="2400" dirty="0"/>
              <a:t>Exposure to diesel exhaust particles (DEPs) or UFPs </a:t>
            </a:r>
          </a:p>
          <a:p>
            <a:pPr lvl="2"/>
            <a:endParaRPr lang="en-US" dirty="0"/>
          </a:p>
          <a:p>
            <a:pPr lvl="2"/>
            <a:endParaRPr lang="en-US" dirty="0"/>
          </a:p>
          <a:p>
            <a:pPr lvl="1"/>
            <a:endParaRPr lang="en-US"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Introduction</a:t>
            </a:r>
          </a:p>
        </p:txBody>
      </p:sp>
      <p:pic>
        <p:nvPicPr>
          <p:cNvPr id="4" name="Picture 3">
            <a:extLst>
              <a:ext uri="{FF2B5EF4-FFF2-40B4-BE49-F238E27FC236}">
                <a16:creationId xmlns:a16="http://schemas.microsoft.com/office/drawing/2014/main" id="{DDA3961A-9C2A-244A-960C-530B4766A9D2}"/>
              </a:ext>
            </a:extLst>
          </p:cNvPr>
          <p:cNvPicPr>
            <a:picLocks noChangeAspect="1"/>
          </p:cNvPicPr>
          <p:nvPr/>
        </p:nvPicPr>
        <p:blipFill>
          <a:blip r:embed="rId3"/>
          <a:stretch>
            <a:fillRect/>
          </a:stretch>
        </p:blipFill>
        <p:spPr>
          <a:xfrm>
            <a:off x="5268504" y="1970078"/>
            <a:ext cx="6603703" cy="4257816"/>
          </a:xfrm>
          <a:prstGeom prst="rect">
            <a:avLst/>
          </a:prstGeom>
        </p:spPr>
      </p:pic>
      <p:sp>
        <p:nvSpPr>
          <p:cNvPr id="6" name="Rectangle 16">
            <a:extLst>
              <a:ext uri="{FF2B5EF4-FFF2-40B4-BE49-F238E27FC236}">
                <a16:creationId xmlns:a16="http://schemas.microsoft.com/office/drawing/2014/main" id="{5A78823E-BCF4-794D-8D37-53EF0E97FBDB}"/>
              </a:ext>
            </a:extLst>
          </p:cNvPr>
          <p:cNvSpPr>
            <a:spLocks noChangeArrowheads="1"/>
          </p:cNvSpPr>
          <p:nvPr/>
        </p:nvSpPr>
        <p:spPr bwMode="auto">
          <a:xfrm>
            <a:off x="5268504" y="1568738"/>
            <a:ext cx="6603703" cy="400110"/>
          </a:xfrm>
          <a:prstGeom prst="rect">
            <a:avLst/>
          </a:prstGeom>
          <a:solidFill>
            <a:schemeClr val="bg1"/>
          </a:solidFill>
          <a:ln w="9525">
            <a:noFill/>
            <a:miter lim="800000"/>
            <a:headEnd/>
            <a:tailEnd/>
          </a:ln>
        </p:spPr>
        <p:txBody>
          <a:bodyPr wrap="square">
            <a:spAutoFit/>
          </a:bodyPr>
          <a:lstStyle/>
          <a:p>
            <a:pPr algn="ctr"/>
            <a:r>
              <a:rPr lang="en-US" sz="2000" b="1" dirty="0">
                <a:cs typeface="Arial" charset="0"/>
              </a:rPr>
              <a:t>Example of CAPs exposure system</a:t>
            </a:r>
          </a:p>
        </p:txBody>
      </p:sp>
    </p:spTree>
    <p:extLst>
      <p:ext uri="{BB962C8B-B14F-4D97-AF65-F5344CB8AC3E}">
        <p14:creationId xmlns:p14="http://schemas.microsoft.com/office/powerpoint/2010/main" val="4175139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16935" y="1254034"/>
            <a:ext cx="10515600" cy="5392799"/>
          </a:xfrm>
        </p:spPr>
        <p:txBody>
          <a:bodyPr>
            <a:normAutofit/>
          </a:bodyPr>
          <a:lstStyle/>
          <a:p>
            <a:pPr>
              <a:buClr>
                <a:srgbClr val="425B2A"/>
              </a:buClr>
            </a:pPr>
            <a:r>
              <a:rPr lang="en-US" dirty="0"/>
              <a:t> Respiratory effects (animal models)  </a:t>
            </a:r>
          </a:p>
          <a:p>
            <a:pPr lvl="1">
              <a:buClr>
                <a:srgbClr val="425B2A"/>
              </a:buClr>
            </a:pPr>
            <a:r>
              <a:rPr lang="en-US" dirty="0"/>
              <a:t>Traffic exposure causes changes in lung structure</a:t>
            </a:r>
          </a:p>
          <a:p>
            <a:pPr lvl="1">
              <a:buClr>
                <a:srgbClr val="425B2A"/>
              </a:buClr>
            </a:pPr>
            <a:r>
              <a:rPr lang="en-US" dirty="0"/>
              <a:t>Traffic-derived PM and CAPS exposure leads to allergic airway inflammation</a:t>
            </a:r>
          </a:p>
          <a:p>
            <a:pPr lvl="2">
              <a:buClr>
                <a:srgbClr val="425B2A"/>
              </a:buClr>
            </a:pPr>
            <a:r>
              <a:rPr lang="en-US" sz="2400" dirty="0"/>
              <a:t>Indicative of asthmatic responses</a:t>
            </a:r>
          </a:p>
          <a:p>
            <a:pPr lvl="2">
              <a:buClr>
                <a:srgbClr val="425B2A"/>
              </a:buClr>
            </a:pPr>
            <a:r>
              <a:rPr lang="en-US" sz="2400" dirty="0"/>
              <a:t>Airway inflammatory responses shown to differ by strain, indicating the ability to respond to oxidative stress may protect against adverse respiratory effects  </a:t>
            </a:r>
          </a:p>
          <a:p>
            <a:pPr>
              <a:buClr>
                <a:srgbClr val="425B2A"/>
              </a:buClr>
              <a:buFont typeface="Wingdings" pitchFamily="2" charset="2"/>
              <a:buChar char="Ø"/>
            </a:pPr>
            <a:endParaRPr lang="en-US" dirty="0"/>
          </a:p>
        </p:txBody>
      </p:sp>
      <p:sp>
        <p:nvSpPr>
          <p:cNvPr id="3" name="Title 2"/>
          <p:cNvSpPr>
            <a:spLocks noGrp="1"/>
          </p:cNvSpPr>
          <p:nvPr>
            <p:ph type="title"/>
          </p:nvPr>
        </p:nvSpPr>
        <p:spPr>
          <a:xfrm>
            <a:off x="838200" y="211167"/>
            <a:ext cx="11353800" cy="931207"/>
          </a:xfrm>
        </p:spPr>
        <p:txBody>
          <a:bodyPr>
            <a:normAutofit/>
          </a:bodyPr>
          <a:lstStyle/>
          <a:p>
            <a:r>
              <a:rPr lang="en-US" dirty="0"/>
              <a:t>Summary of Nonhuman Evidence</a:t>
            </a:r>
          </a:p>
        </p:txBody>
      </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pic>
        <p:nvPicPr>
          <p:cNvPr id="5" name="Picture 4">
            <a:extLst>
              <a:ext uri="{FF2B5EF4-FFF2-40B4-BE49-F238E27FC236}">
                <a16:creationId xmlns:a16="http://schemas.microsoft.com/office/drawing/2014/main" id="{A48F3FE9-5DD2-D547-82B6-C0DE2134C77E}"/>
              </a:ext>
            </a:extLst>
          </p:cNvPr>
          <p:cNvPicPr>
            <a:picLocks noChangeAspect="1"/>
          </p:cNvPicPr>
          <p:nvPr/>
        </p:nvPicPr>
        <p:blipFill>
          <a:blip r:embed="rId3"/>
          <a:stretch>
            <a:fillRect/>
          </a:stretch>
        </p:blipFill>
        <p:spPr>
          <a:xfrm>
            <a:off x="4921734" y="4267456"/>
            <a:ext cx="4561900" cy="2491037"/>
          </a:xfrm>
          <a:prstGeom prst="rect">
            <a:avLst/>
          </a:prstGeom>
        </p:spPr>
      </p:pic>
      <p:sp>
        <p:nvSpPr>
          <p:cNvPr id="6" name="Rectangle 16">
            <a:extLst>
              <a:ext uri="{FF2B5EF4-FFF2-40B4-BE49-F238E27FC236}">
                <a16:creationId xmlns:a16="http://schemas.microsoft.com/office/drawing/2014/main" id="{085D5942-C39B-2B46-B53A-AB93B665B43B}"/>
              </a:ext>
            </a:extLst>
          </p:cNvPr>
          <p:cNvSpPr>
            <a:spLocks noChangeArrowheads="1"/>
          </p:cNvSpPr>
          <p:nvPr/>
        </p:nvSpPr>
        <p:spPr bwMode="auto">
          <a:xfrm>
            <a:off x="4921734" y="3869364"/>
            <a:ext cx="4561900" cy="396591"/>
          </a:xfrm>
          <a:prstGeom prst="rect">
            <a:avLst/>
          </a:prstGeom>
          <a:solidFill>
            <a:schemeClr val="bg1"/>
          </a:solidFill>
          <a:ln w="9525">
            <a:noFill/>
            <a:miter lim="800000"/>
            <a:headEnd/>
            <a:tailEnd/>
          </a:ln>
        </p:spPr>
        <p:txBody>
          <a:bodyPr wrap="square">
            <a:spAutoFit/>
          </a:bodyPr>
          <a:lstStyle/>
          <a:p>
            <a:pPr algn="ctr"/>
            <a:r>
              <a:rPr lang="en-US" sz="2000" b="1" dirty="0">
                <a:cs typeface="Arial" charset="0"/>
              </a:rPr>
              <a:t>Airway inflammatory response to DEPs</a:t>
            </a:r>
          </a:p>
        </p:txBody>
      </p:sp>
      <p:sp>
        <p:nvSpPr>
          <p:cNvPr id="7" name="Rectangle 6">
            <a:extLst>
              <a:ext uri="{FF2B5EF4-FFF2-40B4-BE49-F238E27FC236}">
                <a16:creationId xmlns:a16="http://schemas.microsoft.com/office/drawing/2014/main" id="{942143EF-763D-B145-AC25-4CE03B067236}"/>
              </a:ext>
            </a:extLst>
          </p:cNvPr>
          <p:cNvSpPr/>
          <p:nvPr/>
        </p:nvSpPr>
        <p:spPr>
          <a:xfrm>
            <a:off x="7363097" y="5603966"/>
            <a:ext cx="1480457" cy="11378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7342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16935" y="1360170"/>
            <a:ext cx="5433963" cy="5286663"/>
          </a:xfrm>
        </p:spPr>
        <p:txBody>
          <a:bodyPr>
            <a:normAutofit/>
          </a:bodyPr>
          <a:lstStyle/>
          <a:p>
            <a:pPr>
              <a:buClr>
                <a:srgbClr val="425B2A"/>
              </a:buClr>
            </a:pPr>
            <a:r>
              <a:rPr lang="en-US" dirty="0"/>
              <a:t> Cardiovascular effects (animal models)</a:t>
            </a:r>
          </a:p>
          <a:p>
            <a:pPr lvl="1">
              <a:buClr>
                <a:srgbClr val="425B2A"/>
              </a:buClr>
            </a:pPr>
            <a:r>
              <a:rPr lang="en-US" dirty="0"/>
              <a:t>Several cardiovascular effects from TRAP have been confirmed </a:t>
            </a:r>
            <a:r>
              <a:rPr lang="en-US" i="1" dirty="0"/>
              <a:t>in vivo</a:t>
            </a:r>
          </a:p>
          <a:p>
            <a:pPr lvl="2">
              <a:buClr>
                <a:srgbClr val="425B2A"/>
              </a:buClr>
            </a:pPr>
            <a:r>
              <a:rPr lang="en-US" sz="2400" dirty="0"/>
              <a:t>Myocardial injury in dogs exposed to polluted Mexico city air </a:t>
            </a:r>
          </a:p>
          <a:p>
            <a:pPr lvl="2">
              <a:buClr>
                <a:srgbClr val="425B2A"/>
              </a:buClr>
            </a:pPr>
            <a:r>
              <a:rPr lang="en-US" sz="2400" dirty="0"/>
              <a:t>Decreased heart rate variability (HRV) in CAP-exposed mice </a:t>
            </a:r>
          </a:p>
          <a:p>
            <a:pPr lvl="2">
              <a:buClr>
                <a:srgbClr val="425B2A"/>
              </a:buClr>
            </a:pPr>
            <a:r>
              <a:rPr lang="en-US" sz="2400" dirty="0"/>
              <a:t>Atherosclerosis/plaque instability  </a:t>
            </a:r>
          </a:p>
          <a:p>
            <a:pPr>
              <a:buClr>
                <a:srgbClr val="425B2A"/>
              </a:buClr>
              <a:buFont typeface="Wingdings" pitchFamily="2" charset="2"/>
              <a:buChar char="Ø"/>
            </a:pPr>
            <a:endParaRPr lang="en-US" dirty="0"/>
          </a:p>
        </p:txBody>
      </p:sp>
      <p:sp>
        <p:nvSpPr>
          <p:cNvPr id="3" name="Title 2"/>
          <p:cNvSpPr>
            <a:spLocks noGrp="1"/>
          </p:cNvSpPr>
          <p:nvPr>
            <p:ph type="title"/>
          </p:nvPr>
        </p:nvSpPr>
        <p:spPr>
          <a:xfrm>
            <a:off x="838200" y="211167"/>
            <a:ext cx="11353800" cy="931207"/>
          </a:xfrm>
        </p:spPr>
        <p:txBody>
          <a:bodyPr>
            <a:normAutofit/>
          </a:bodyPr>
          <a:lstStyle/>
          <a:p>
            <a:r>
              <a:rPr lang="en-US" dirty="0"/>
              <a:t>Summary of Nonhuman Evidence</a:t>
            </a:r>
          </a:p>
        </p:txBody>
      </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pic>
        <p:nvPicPr>
          <p:cNvPr id="5" name="Picture 4">
            <a:extLst>
              <a:ext uri="{FF2B5EF4-FFF2-40B4-BE49-F238E27FC236}">
                <a16:creationId xmlns:a16="http://schemas.microsoft.com/office/drawing/2014/main" id="{47064ECB-8E5B-454B-A503-DB1814AE11C2}"/>
              </a:ext>
            </a:extLst>
          </p:cNvPr>
          <p:cNvPicPr>
            <a:picLocks noChangeAspect="1"/>
          </p:cNvPicPr>
          <p:nvPr/>
        </p:nvPicPr>
        <p:blipFill>
          <a:blip r:embed="rId3"/>
          <a:stretch>
            <a:fillRect/>
          </a:stretch>
        </p:blipFill>
        <p:spPr>
          <a:xfrm>
            <a:off x="6359651" y="1741162"/>
            <a:ext cx="4723985" cy="4521001"/>
          </a:xfrm>
          <a:prstGeom prst="rect">
            <a:avLst/>
          </a:prstGeom>
        </p:spPr>
      </p:pic>
      <p:sp>
        <p:nvSpPr>
          <p:cNvPr id="6" name="Rectangle 16">
            <a:extLst>
              <a:ext uri="{FF2B5EF4-FFF2-40B4-BE49-F238E27FC236}">
                <a16:creationId xmlns:a16="http://schemas.microsoft.com/office/drawing/2014/main" id="{2B43D3BC-2729-C043-B703-D46B342F1D0E}"/>
              </a:ext>
            </a:extLst>
          </p:cNvPr>
          <p:cNvSpPr>
            <a:spLocks noChangeArrowheads="1"/>
          </p:cNvSpPr>
          <p:nvPr/>
        </p:nvSpPr>
        <p:spPr bwMode="auto">
          <a:xfrm>
            <a:off x="6359650" y="1361803"/>
            <a:ext cx="4723985" cy="396591"/>
          </a:xfrm>
          <a:prstGeom prst="rect">
            <a:avLst/>
          </a:prstGeom>
          <a:solidFill>
            <a:schemeClr val="bg1"/>
          </a:solidFill>
          <a:ln w="9525">
            <a:noFill/>
            <a:miter lim="800000"/>
            <a:headEnd/>
            <a:tailEnd/>
          </a:ln>
        </p:spPr>
        <p:txBody>
          <a:bodyPr wrap="square">
            <a:spAutoFit/>
          </a:bodyPr>
          <a:lstStyle/>
          <a:p>
            <a:pPr algn="ctr"/>
            <a:r>
              <a:rPr lang="en-US" sz="2000" b="1" dirty="0">
                <a:cs typeface="Arial" charset="0"/>
              </a:rPr>
              <a:t>How TRAP leads to CVD Disease</a:t>
            </a:r>
          </a:p>
        </p:txBody>
      </p:sp>
    </p:spTree>
    <p:extLst>
      <p:ext uri="{BB962C8B-B14F-4D97-AF65-F5344CB8AC3E}">
        <p14:creationId xmlns:p14="http://schemas.microsoft.com/office/powerpoint/2010/main" val="3872002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360170"/>
            <a:ext cx="5472999" cy="5286663"/>
          </a:xfrm>
        </p:spPr>
        <p:txBody>
          <a:bodyPr>
            <a:normAutofit/>
          </a:bodyPr>
          <a:lstStyle/>
          <a:p>
            <a:pPr>
              <a:buClr>
                <a:srgbClr val="425B2A"/>
              </a:buClr>
            </a:pPr>
            <a:r>
              <a:rPr lang="en-US" dirty="0"/>
              <a:t> Cancers (animal models) </a:t>
            </a:r>
          </a:p>
          <a:p>
            <a:pPr lvl="1">
              <a:buClr>
                <a:srgbClr val="425B2A"/>
              </a:buClr>
            </a:pPr>
            <a:r>
              <a:rPr lang="en-US" dirty="0"/>
              <a:t>DE and DEP exposure shown to result in DNA damage and lung cancer in a variety of animal exposure models. </a:t>
            </a:r>
          </a:p>
          <a:p>
            <a:pPr>
              <a:buClr>
                <a:srgbClr val="425B2A"/>
              </a:buClr>
            </a:pPr>
            <a:r>
              <a:rPr lang="en-US" dirty="0"/>
              <a:t>The International Agency for Research on Cancer (IARC) rates carcinogens based on evidence. </a:t>
            </a:r>
          </a:p>
          <a:p>
            <a:pPr>
              <a:buClr>
                <a:srgbClr val="425B2A"/>
              </a:buClr>
            </a:pPr>
            <a:r>
              <a:rPr lang="en-US" dirty="0"/>
              <a:t>PAHs known carcinogens</a:t>
            </a:r>
          </a:p>
          <a:p>
            <a:pPr lvl="1">
              <a:buClr>
                <a:srgbClr val="425B2A"/>
              </a:buClr>
            </a:pPr>
            <a:r>
              <a:rPr lang="en-US" dirty="0"/>
              <a:t>Nitroarenes, specific class in DE</a:t>
            </a:r>
          </a:p>
        </p:txBody>
      </p:sp>
      <p:sp>
        <p:nvSpPr>
          <p:cNvPr id="3" name="Title 2"/>
          <p:cNvSpPr>
            <a:spLocks noGrp="1"/>
          </p:cNvSpPr>
          <p:nvPr>
            <p:ph type="title"/>
          </p:nvPr>
        </p:nvSpPr>
        <p:spPr>
          <a:xfrm>
            <a:off x="838200" y="211167"/>
            <a:ext cx="11353800" cy="931207"/>
          </a:xfrm>
        </p:spPr>
        <p:txBody>
          <a:bodyPr>
            <a:normAutofit/>
          </a:bodyPr>
          <a:lstStyle/>
          <a:p>
            <a:r>
              <a:rPr lang="en-US" dirty="0"/>
              <a:t>Summary of Nonhuman Evidence</a:t>
            </a:r>
          </a:p>
        </p:txBody>
      </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pic>
        <p:nvPicPr>
          <p:cNvPr id="48" name="Picture 47">
            <a:extLst>
              <a:ext uri="{FF2B5EF4-FFF2-40B4-BE49-F238E27FC236}">
                <a16:creationId xmlns:a16="http://schemas.microsoft.com/office/drawing/2014/main" id="{A3A73189-9736-8149-ACA8-995F39D5EE7D}"/>
              </a:ext>
            </a:extLst>
          </p:cNvPr>
          <p:cNvPicPr>
            <a:picLocks noChangeAspect="1"/>
          </p:cNvPicPr>
          <p:nvPr/>
        </p:nvPicPr>
        <p:blipFill>
          <a:blip r:embed="rId3"/>
          <a:stretch>
            <a:fillRect/>
          </a:stretch>
        </p:blipFill>
        <p:spPr>
          <a:xfrm>
            <a:off x="7510072" y="933906"/>
            <a:ext cx="4614872" cy="3027747"/>
          </a:xfrm>
          <a:prstGeom prst="rect">
            <a:avLst/>
          </a:prstGeom>
        </p:spPr>
      </p:pic>
      <p:pic>
        <p:nvPicPr>
          <p:cNvPr id="5" name="Picture 4">
            <a:extLst>
              <a:ext uri="{FF2B5EF4-FFF2-40B4-BE49-F238E27FC236}">
                <a16:creationId xmlns:a16="http://schemas.microsoft.com/office/drawing/2014/main" id="{1058EFAA-B76C-524D-8B24-199C432AA511}"/>
              </a:ext>
            </a:extLst>
          </p:cNvPr>
          <p:cNvPicPr>
            <a:picLocks noChangeAspect="1"/>
          </p:cNvPicPr>
          <p:nvPr/>
        </p:nvPicPr>
        <p:blipFill>
          <a:blip r:embed="rId4"/>
          <a:stretch>
            <a:fillRect/>
          </a:stretch>
        </p:blipFill>
        <p:spPr>
          <a:xfrm>
            <a:off x="5848186" y="3567658"/>
            <a:ext cx="5316187" cy="3264671"/>
          </a:xfrm>
          <a:prstGeom prst="rect">
            <a:avLst/>
          </a:prstGeom>
        </p:spPr>
      </p:pic>
    </p:spTree>
    <p:extLst>
      <p:ext uri="{BB962C8B-B14F-4D97-AF65-F5344CB8AC3E}">
        <p14:creationId xmlns:p14="http://schemas.microsoft.com/office/powerpoint/2010/main" val="3151608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1D3992-0EFD-B34B-8DAA-475A30339F62}"/>
              </a:ext>
            </a:extLst>
          </p:cNvPr>
          <p:cNvPicPr>
            <a:picLocks noChangeAspect="1"/>
          </p:cNvPicPr>
          <p:nvPr/>
        </p:nvPicPr>
        <p:blipFill>
          <a:blip r:embed="rId3"/>
          <a:stretch>
            <a:fillRect/>
          </a:stretch>
        </p:blipFill>
        <p:spPr>
          <a:xfrm>
            <a:off x="4599915" y="1712255"/>
            <a:ext cx="7187728" cy="547289"/>
          </a:xfrm>
          <a:prstGeom prst="rect">
            <a:avLst/>
          </a:prstGeom>
        </p:spPr>
      </p:pic>
      <p:sp>
        <p:nvSpPr>
          <p:cNvPr id="2" name="Content Placeholder 1"/>
          <p:cNvSpPr>
            <a:spLocks noGrp="1"/>
          </p:cNvSpPr>
          <p:nvPr>
            <p:ph idx="1"/>
          </p:nvPr>
        </p:nvSpPr>
        <p:spPr>
          <a:xfrm>
            <a:off x="404356" y="1360170"/>
            <a:ext cx="10515600" cy="5286663"/>
          </a:xfrm>
        </p:spPr>
        <p:txBody>
          <a:bodyPr>
            <a:normAutofit/>
          </a:bodyPr>
          <a:lstStyle/>
          <a:p>
            <a:pPr>
              <a:buClr>
                <a:srgbClr val="425B2A"/>
              </a:buClr>
            </a:pPr>
            <a:r>
              <a:rPr lang="en-US" dirty="0"/>
              <a:t> Metabolic disease (animal models)  </a:t>
            </a:r>
          </a:p>
          <a:p>
            <a:pPr lvl="1">
              <a:buClr>
                <a:srgbClr val="425B2A"/>
              </a:buClr>
              <a:buFont typeface="Wingdings" pitchFamily="2" charset="2"/>
              <a:buChar char="Ø"/>
            </a:pPr>
            <a:r>
              <a:rPr lang="en-US" dirty="0"/>
              <a:t> Insulin resistance (IR)</a:t>
            </a:r>
          </a:p>
          <a:p>
            <a:pPr lvl="1">
              <a:buClr>
                <a:srgbClr val="425B2A"/>
              </a:buClr>
              <a:buFont typeface="Wingdings" pitchFamily="2" charset="2"/>
              <a:buChar char="Ø"/>
            </a:pPr>
            <a:r>
              <a:rPr lang="en-US" dirty="0"/>
              <a:t> Obesity (adiposity)</a:t>
            </a:r>
          </a:p>
          <a:p>
            <a:pPr lvl="1">
              <a:buClr>
                <a:srgbClr val="425B2A"/>
              </a:buClr>
              <a:buFont typeface="Wingdings" pitchFamily="2" charset="2"/>
              <a:buChar char="Ø"/>
            </a:pPr>
            <a:r>
              <a:rPr lang="en-US" dirty="0"/>
              <a:t> Fatty-liver (i.e., non-</a:t>
            </a:r>
          </a:p>
          <a:p>
            <a:pPr marL="457200" lvl="1" indent="0">
              <a:buClr>
                <a:srgbClr val="425B2A"/>
              </a:buClr>
              <a:buNone/>
            </a:pPr>
            <a:r>
              <a:rPr lang="en-US" dirty="0"/>
              <a:t>alcoholic steatohepatitis </a:t>
            </a:r>
          </a:p>
          <a:p>
            <a:pPr marL="457200" lvl="1" indent="0">
              <a:buClr>
                <a:srgbClr val="425B2A"/>
              </a:buClr>
              <a:buNone/>
            </a:pPr>
            <a:r>
              <a:rPr lang="en-US" dirty="0"/>
              <a:t>(NASH)</a:t>
            </a:r>
          </a:p>
        </p:txBody>
      </p:sp>
      <p:sp>
        <p:nvSpPr>
          <p:cNvPr id="3" name="Title 2"/>
          <p:cNvSpPr>
            <a:spLocks noGrp="1"/>
          </p:cNvSpPr>
          <p:nvPr>
            <p:ph type="title"/>
          </p:nvPr>
        </p:nvSpPr>
        <p:spPr>
          <a:xfrm>
            <a:off x="838200" y="211167"/>
            <a:ext cx="11353800" cy="931207"/>
          </a:xfrm>
        </p:spPr>
        <p:txBody>
          <a:bodyPr>
            <a:normAutofit/>
          </a:bodyPr>
          <a:lstStyle/>
          <a:p>
            <a:r>
              <a:rPr lang="en-US" dirty="0"/>
              <a:t>Summary of Nonhuman Evidence</a:t>
            </a:r>
          </a:p>
        </p:txBody>
      </p:sp>
      <p:sp>
        <p:nvSpPr>
          <p:cNvPr id="4" name="Rectangle 3">
            <a:extLst>
              <a:ext uri="{FF2B5EF4-FFF2-40B4-BE49-F238E27FC236}">
                <a16:creationId xmlns:a16="http://schemas.microsoft.com/office/drawing/2014/main" id="{17F630E7-C28D-491C-BDA4-DB81C6329D6F}"/>
              </a:ext>
            </a:extLst>
          </p:cNvPr>
          <p:cNvSpPr/>
          <p:nvPr/>
        </p:nvSpPr>
        <p:spPr>
          <a:xfrm>
            <a:off x="2345051" y="1741162"/>
            <a:ext cx="10432472" cy="584775"/>
          </a:xfrm>
          <a:prstGeom prst="rect">
            <a:avLst/>
          </a:prstGeom>
        </p:spPr>
        <p:txBody>
          <a:bodyPr wrap="square">
            <a:spAutoFit/>
          </a:bodyPr>
          <a:lstStyle/>
          <a:p>
            <a:endParaRPr lang="en-US" sz="3200" b="1" dirty="0"/>
          </a:p>
        </p:txBody>
      </p:sp>
      <p:pic>
        <p:nvPicPr>
          <p:cNvPr id="9" name="Picture 8">
            <a:extLst>
              <a:ext uri="{FF2B5EF4-FFF2-40B4-BE49-F238E27FC236}">
                <a16:creationId xmlns:a16="http://schemas.microsoft.com/office/drawing/2014/main" id="{7B4D1F43-C020-3347-A617-5C0D32607F4A}"/>
              </a:ext>
            </a:extLst>
          </p:cNvPr>
          <p:cNvPicPr>
            <a:picLocks noChangeAspect="1"/>
          </p:cNvPicPr>
          <p:nvPr/>
        </p:nvPicPr>
        <p:blipFill>
          <a:blip r:embed="rId4"/>
          <a:stretch>
            <a:fillRect/>
          </a:stretch>
        </p:blipFill>
        <p:spPr>
          <a:xfrm>
            <a:off x="4861576" y="2858332"/>
            <a:ext cx="6664405" cy="3904817"/>
          </a:xfrm>
          <a:prstGeom prst="rect">
            <a:avLst/>
          </a:prstGeom>
        </p:spPr>
      </p:pic>
      <p:pic>
        <p:nvPicPr>
          <p:cNvPr id="10" name="Picture 9">
            <a:extLst>
              <a:ext uri="{FF2B5EF4-FFF2-40B4-BE49-F238E27FC236}">
                <a16:creationId xmlns:a16="http://schemas.microsoft.com/office/drawing/2014/main" id="{AA25ADA0-53B6-3D48-8323-540E9354613C}"/>
              </a:ext>
            </a:extLst>
          </p:cNvPr>
          <p:cNvPicPr>
            <a:picLocks noChangeAspect="1"/>
          </p:cNvPicPr>
          <p:nvPr/>
        </p:nvPicPr>
        <p:blipFill>
          <a:blip r:embed="rId5"/>
          <a:stretch>
            <a:fillRect/>
          </a:stretch>
        </p:blipFill>
        <p:spPr>
          <a:xfrm>
            <a:off x="4599916" y="2162834"/>
            <a:ext cx="7187728" cy="833753"/>
          </a:xfrm>
          <a:prstGeom prst="rect">
            <a:avLst/>
          </a:prstGeom>
        </p:spPr>
      </p:pic>
      <p:sp>
        <p:nvSpPr>
          <p:cNvPr id="17" name="Rectangle 16">
            <a:extLst>
              <a:ext uri="{FF2B5EF4-FFF2-40B4-BE49-F238E27FC236}">
                <a16:creationId xmlns:a16="http://schemas.microsoft.com/office/drawing/2014/main" id="{7D972018-18EE-6143-9ABC-68A6B3275E0F}"/>
              </a:ext>
            </a:extLst>
          </p:cNvPr>
          <p:cNvSpPr/>
          <p:nvPr/>
        </p:nvSpPr>
        <p:spPr>
          <a:xfrm>
            <a:off x="5688123" y="4991725"/>
            <a:ext cx="5036483" cy="15289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5162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16935" y="1360170"/>
            <a:ext cx="6033570" cy="5286663"/>
          </a:xfrm>
        </p:spPr>
        <p:txBody>
          <a:bodyPr>
            <a:normAutofit/>
          </a:bodyPr>
          <a:lstStyle/>
          <a:p>
            <a:pPr>
              <a:buClr>
                <a:srgbClr val="425B2A"/>
              </a:buClr>
            </a:pPr>
            <a:r>
              <a:rPr lang="en-US" dirty="0"/>
              <a:t> Cognitive effects (animal models) </a:t>
            </a:r>
          </a:p>
          <a:p>
            <a:pPr lvl="1">
              <a:buClr>
                <a:srgbClr val="425B2A"/>
              </a:buClr>
            </a:pPr>
            <a:r>
              <a:rPr lang="en-US" dirty="0"/>
              <a:t>Effect on learning, memory, and motor activity</a:t>
            </a:r>
          </a:p>
          <a:p>
            <a:pPr lvl="1">
              <a:buClr>
                <a:srgbClr val="425B2A"/>
              </a:buClr>
            </a:pPr>
            <a:r>
              <a:rPr lang="en-US" dirty="0"/>
              <a:t>Driven via neuroinflammation</a:t>
            </a:r>
          </a:p>
          <a:p>
            <a:pPr>
              <a:buClr>
                <a:srgbClr val="425B2A"/>
              </a:buClr>
              <a:buFont typeface="Wingdings" pitchFamily="2" charset="2"/>
              <a:buChar char="Ø"/>
            </a:pPr>
            <a:r>
              <a:rPr lang="en-US" dirty="0"/>
              <a:t> Developmental exposure </a:t>
            </a:r>
          </a:p>
          <a:p>
            <a:pPr lvl="1">
              <a:buClr>
                <a:srgbClr val="425B2A"/>
              </a:buClr>
            </a:pPr>
            <a:r>
              <a:rPr lang="en-US" dirty="0"/>
              <a:t>Important window of susceptibility</a:t>
            </a:r>
          </a:p>
          <a:p>
            <a:pPr lvl="1">
              <a:buClr>
                <a:srgbClr val="425B2A"/>
              </a:buClr>
            </a:pPr>
            <a:r>
              <a:rPr lang="en-US" dirty="0"/>
              <a:t>Often male-biased effects in animal models, which may mimic human evidence </a:t>
            </a:r>
          </a:p>
          <a:p>
            <a:pPr lvl="1">
              <a:buClr>
                <a:srgbClr val="425B2A"/>
              </a:buClr>
            </a:pPr>
            <a:r>
              <a:rPr lang="en-US" dirty="0"/>
              <a:t>Structural and functional changes with effect on learning and behavior</a:t>
            </a:r>
          </a:p>
        </p:txBody>
      </p:sp>
      <p:sp>
        <p:nvSpPr>
          <p:cNvPr id="3" name="Title 2"/>
          <p:cNvSpPr>
            <a:spLocks noGrp="1"/>
          </p:cNvSpPr>
          <p:nvPr>
            <p:ph type="title"/>
          </p:nvPr>
        </p:nvSpPr>
        <p:spPr>
          <a:xfrm>
            <a:off x="838200" y="211167"/>
            <a:ext cx="11353800" cy="931207"/>
          </a:xfrm>
        </p:spPr>
        <p:txBody>
          <a:bodyPr>
            <a:normAutofit/>
          </a:bodyPr>
          <a:lstStyle/>
          <a:p>
            <a:r>
              <a:rPr lang="en-US" dirty="0"/>
              <a:t>Summary of Nonhuman Evidence</a:t>
            </a:r>
          </a:p>
        </p:txBody>
      </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pic>
        <p:nvPicPr>
          <p:cNvPr id="5" name="Picture 4">
            <a:extLst>
              <a:ext uri="{FF2B5EF4-FFF2-40B4-BE49-F238E27FC236}">
                <a16:creationId xmlns:a16="http://schemas.microsoft.com/office/drawing/2014/main" id="{211E4B94-CBEE-EF4F-A85B-A906DF07822B}"/>
              </a:ext>
            </a:extLst>
          </p:cNvPr>
          <p:cNvPicPr>
            <a:picLocks noChangeAspect="1"/>
          </p:cNvPicPr>
          <p:nvPr/>
        </p:nvPicPr>
        <p:blipFill>
          <a:blip r:embed="rId3"/>
          <a:stretch>
            <a:fillRect/>
          </a:stretch>
        </p:blipFill>
        <p:spPr>
          <a:xfrm>
            <a:off x="7137789" y="844645"/>
            <a:ext cx="5090408" cy="678721"/>
          </a:xfrm>
          <a:prstGeom prst="rect">
            <a:avLst/>
          </a:prstGeom>
        </p:spPr>
      </p:pic>
      <p:pic>
        <p:nvPicPr>
          <p:cNvPr id="2049" name="Picture 1" descr="page25image13975184">
            <a:extLst>
              <a:ext uri="{FF2B5EF4-FFF2-40B4-BE49-F238E27FC236}">
                <a16:creationId xmlns:a16="http://schemas.microsoft.com/office/drawing/2014/main" id="{17E1D76F-AEA7-254C-B770-47CC05ECE1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5982" y="1523366"/>
            <a:ext cx="3736146" cy="5198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610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16935" y="1360170"/>
            <a:ext cx="4459603" cy="5286663"/>
          </a:xfrm>
        </p:spPr>
        <p:txBody>
          <a:bodyPr>
            <a:normAutofit/>
          </a:bodyPr>
          <a:lstStyle/>
          <a:p>
            <a:pPr>
              <a:buClr>
                <a:srgbClr val="425B2A"/>
              </a:buClr>
            </a:pPr>
            <a:r>
              <a:rPr lang="en-US" dirty="0"/>
              <a:t> Other developmental effects (animal models)</a:t>
            </a:r>
          </a:p>
          <a:p>
            <a:pPr lvl="1">
              <a:buClr>
                <a:srgbClr val="425B2A"/>
              </a:buClr>
            </a:pPr>
            <a:r>
              <a:rPr lang="en-US" dirty="0"/>
              <a:t>Birth outcomes (vary by model) </a:t>
            </a:r>
          </a:p>
          <a:p>
            <a:pPr lvl="1">
              <a:buClr>
                <a:srgbClr val="425B2A"/>
              </a:buClr>
            </a:pPr>
            <a:r>
              <a:rPr lang="en-US" dirty="0"/>
              <a:t>Respiratory effects (established) </a:t>
            </a:r>
          </a:p>
          <a:p>
            <a:pPr lvl="1">
              <a:buClr>
                <a:srgbClr val="425B2A"/>
              </a:buClr>
            </a:pPr>
            <a:r>
              <a:rPr lang="en-US" dirty="0"/>
              <a:t>Cardiometabolic effects (now emerging) </a:t>
            </a:r>
          </a:p>
          <a:p>
            <a:pPr marL="0" indent="0">
              <a:buClr>
                <a:srgbClr val="425B2A"/>
              </a:buClr>
              <a:buNone/>
            </a:pPr>
            <a:endParaRPr lang="en-US" dirty="0"/>
          </a:p>
        </p:txBody>
      </p:sp>
      <p:sp>
        <p:nvSpPr>
          <p:cNvPr id="3" name="Title 2"/>
          <p:cNvSpPr>
            <a:spLocks noGrp="1"/>
          </p:cNvSpPr>
          <p:nvPr>
            <p:ph type="title"/>
          </p:nvPr>
        </p:nvSpPr>
        <p:spPr>
          <a:xfrm>
            <a:off x="838200" y="211167"/>
            <a:ext cx="11353800" cy="931207"/>
          </a:xfrm>
        </p:spPr>
        <p:txBody>
          <a:bodyPr>
            <a:normAutofit/>
          </a:bodyPr>
          <a:lstStyle/>
          <a:p>
            <a:r>
              <a:rPr lang="en-US" dirty="0"/>
              <a:t>Summary of Nonhuman Evidence</a:t>
            </a:r>
          </a:p>
        </p:txBody>
      </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pic>
        <p:nvPicPr>
          <p:cNvPr id="5" name="Picture 4">
            <a:extLst>
              <a:ext uri="{FF2B5EF4-FFF2-40B4-BE49-F238E27FC236}">
                <a16:creationId xmlns:a16="http://schemas.microsoft.com/office/drawing/2014/main" id="{A96C76A8-A030-D94E-897E-74376447D704}"/>
              </a:ext>
            </a:extLst>
          </p:cNvPr>
          <p:cNvPicPr>
            <a:picLocks noChangeAspect="1"/>
          </p:cNvPicPr>
          <p:nvPr/>
        </p:nvPicPr>
        <p:blipFill>
          <a:blip r:embed="rId3"/>
          <a:stretch>
            <a:fillRect/>
          </a:stretch>
        </p:blipFill>
        <p:spPr>
          <a:xfrm>
            <a:off x="4869260" y="1149003"/>
            <a:ext cx="7322740" cy="5497830"/>
          </a:xfrm>
          <a:prstGeom prst="rect">
            <a:avLst/>
          </a:prstGeom>
        </p:spPr>
      </p:pic>
    </p:spTree>
    <p:extLst>
      <p:ext uri="{BB962C8B-B14F-4D97-AF65-F5344CB8AC3E}">
        <p14:creationId xmlns:p14="http://schemas.microsoft.com/office/powerpoint/2010/main" val="527118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8459" y="211167"/>
            <a:ext cx="11353800" cy="931207"/>
          </a:xfrm>
        </p:spPr>
        <p:txBody>
          <a:bodyPr>
            <a:normAutofit/>
          </a:bodyPr>
          <a:lstStyle/>
          <a:p>
            <a:r>
              <a:rPr lang="en-US" dirty="0"/>
              <a:t>Mechanisms </a:t>
            </a:r>
          </a:p>
        </p:txBody>
      </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pic>
        <p:nvPicPr>
          <p:cNvPr id="7" name="Picture 6">
            <a:extLst>
              <a:ext uri="{FF2B5EF4-FFF2-40B4-BE49-F238E27FC236}">
                <a16:creationId xmlns:a16="http://schemas.microsoft.com/office/drawing/2014/main" id="{D995C83A-A944-D04B-BAA6-A97B78DFFCC1}"/>
              </a:ext>
            </a:extLst>
          </p:cNvPr>
          <p:cNvPicPr>
            <a:picLocks noChangeAspect="1"/>
          </p:cNvPicPr>
          <p:nvPr/>
        </p:nvPicPr>
        <p:blipFill>
          <a:blip r:embed="rId3"/>
          <a:stretch>
            <a:fillRect/>
          </a:stretch>
        </p:blipFill>
        <p:spPr>
          <a:xfrm>
            <a:off x="3572742" y="211167"/>
            <a:ext cx="8619258" cy="6318354"/>
          </a:xfrm>
          <a:prstGeom prst="rect">
            <a:avLst/>
          </a:prstGeom>
        </p:spPr>
      </p:pic>
      <p:sp>
        <p:nvSpPr>
          <p:cNvPr id="5" name="Content Placeholder 1">
            <a:extLst>
              <a:ext uri="{FF2B5EF4-FFF2-40B4-BE49-F238E27FC236}">
                <a16:creationId xmlns:a16="http://schemas.microsoft.com/office/drawing/2014/main" id="{32E6BCC5-115E-1047-8C08-CD9C02146DE8}"/>
              </a:ext>
            </a:extLst>
          </p:cNvPr>
          <p:cNvSpPr>
            <a:spLocks noGrp="1"/>
          </p:cNvSpPr>
          <p:nvPr>
            <p:ph idx="1"/>
          </p:nvPr>
        </p:nvSpPr>
        <p:spPr>
          <a:xfrm>
            <a:off x="838200" y="1360170"/>
            <a:ext cx="5472999" cy="5286663"/>
          </a:xfrm>
        </p:spPr>
        <p:txBody>
          <a:bodyPr>
            <a:normAutofit/>
          </a:bodyPr>
          <a:lstStyle/>
          <a:p>
            <a:pPr>
              <a:buClr>
                <a:srgbClr val="425B2A"/>
              </a:buClr>
            </a:pPr>
            <a:r>
              <a:rPr lang="en-US" dirty="0"/>
              <a:t>Direct </a:t>
            </a:r>
          </a:p>
          <a:p>
            <a:pPr>
              <a:buClr>
                <a:srgbClr val="425B2A"/>
              </a:buClr>
            </a:pPr>
            <a:r>
              <a:rPr lang="en-US" dirty="0"/>
              <a:t>Indirect </a:t>
            </a:r>
          </a:p>
          <a:p>
            <a:pPr lvl="1">
              <a:buClr>
                <a:srgbClr val="425B2A"/>
              </a:buClr>
            </a:pPr>
            <a:r>
              <a:rPr lang="en-US" dirty="0"/>
              <a:t>Inflammation</a:t>
            </a:r>
          </a:p>
          <a:p>
            <a:pPr lvl="1">
              <a:buClr>
                <a:srgbClr val="425B2A"/>
              </a:buClr>
            </a:pPr>
            <a:r>
              <a:rPr lang="en-US" dirty="0"/>
              <a:t>Oxidative stress</a:t>
            </a:r>
          </a:p>
        </p:txBody>
      </p:sp>
    </p:spTree>
    <p:extLst>
      <p:ext uri="{BB962C8B-B14F-4D97-AF65-F5344CB8AC3E}">
        <p14:creationId xmlns:p14="http://schemas.microsoft.com/office/powerpoint/2010/main" val="1183452005"/>
      </p:ext>
    </p:extLst>
  </p:cSld>
  <p:clrMapOvr>
    <a:masterClrMapping/>
  </p:clrMapOvr>
</p:sld>
</file>

<file path=ppt/theme/theme1.xml><?xml version="1.0" encoding="utf-8"?>
<a:theme xmlns:a="http://schemas.openxmlformats.org/drawingml/2006/main" name="Office Theme">
  <a:themeElements>
    <a:clrScheme name="Custom 12">
      <a:dk1>
        <a:srgbClr val="000000"/>
      </a:dk1>
      <a:lt1>
        <a:srgbClr val="FFFFFF"/>
      </a:lt1>
      <a:dk2>
        <a:srgbClr val="425B2A"/>
      </a:dk2>
      <a:lt2>
        <a:srgbClr val="E7E6E6"/>
      </a:lt2>
      <a:accent1>
        <a:srgbClr val="AECE3F"/>
      </a:accent1>
      <a:accent2>
        <a:srgbClr val="A0B73A"/>
      </a:accent2>
      <a:accent3>
        <a:srgbClr val="A5A5A5"/>
      </a:accent3>
      <a:accent4>
        <a:srgbClr val="FFC000"/>
      </a:accent4>
      <a:accent5>
        <a:srgbClr val="D4F0FF"/>
      </a:accent5>
      <a:accent6>
        <a:srgbClr val="AAD0D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893</TotalTime>
  <Words>4276</Words>
  <Application>Microsoft Office PowerPoint</Application>
  <PresentationFormat>Widescreen</PresentationFormat>
  <Paragraphs>309</Paragraphs>
  <Slides>17</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Wingdings</vt:lpstr>
      <vt:lpstr>Office Theme</vt:lpstr>
      <vt:lpstr>Lecture #33: Effects of Traffic-Related Air Pollution on Human Health—Toxicological and Mechanistic Evidence</vt:lpstr>
      <vt:lpstr>Introduction</vt:lpstr>
      <vt:lpstr>Summary of Nonhuman Evidence</vt:lpstr>
      <vt:lpstr>Summary of Nonhuman Evidence</vt:lpstr>
      <vt:lpstr>Summary of Nonhuman Evidence</vt:lpstr>
      <vt:lpstr>Summary of Nonhuman Evidence</vt:lpstr>
      <vt:lpstr>Summary of Nonhuman Evidence</vt:lpstr>
      <vt:lpstr>Summary of Nonhuman Evidence</vt:lpstr>
      <vt:lpstr>Mechanisms </vt:lpstr>
      <vt:lpstr>Mechanisms (prenatal exposure)</vt:lpstr>
      <vt:lpstr>Discussion</vt:lpstr>
      <vt:lpstr>Research Gaps and Future Directions</vt:lpstr>
      <vt:lpstr>Take-Home Messages</vt:lpstr>
      <vt:lpstr>List of Abbreviations</vt:lpstr>
      <vt:lpstr>References </vt:lpstr>
      <vt:lpstr>Reading List </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Glazener, Andrew</dc:creator>
  <cp:lastModifiedBy>Khreis, Haneen</cp:lastModifiedBy>
  <cp:revision>187</cp:revision>
  <dcterms:created xsi:type="dcterms:W3CDTF">2019-05-01T18:04:34Z</dcterms:created>
  <dcterms:modified xsi:type="dcterms:W3CDTF">2020-09-23T00:20:11Z</dcterms:modified>
</cp:coreProperties>
</file>