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446" r:id="rId2"/>
    <p:sldId id="457" r:id="rId3"/>
    <p:sldId id="473" r:id="rId4"/>
    <p:sldId id="474" r:id="rId5"/>
    <p:sldId id="465" r:id="rId6"/>
    <p:sldId id="466" r:id="rId7"/>
    <p:sldId id="468" r:id="rId8"/>
    <p:sldId id="469" r:id="rId9"/>
    <p:sldId id="472" r:id="rId10"/>
    <p:sldId id="470" r:id="rId11"/>
    <p:sldId id="471" r:id="rId12"/>
    <p:sldId id="458" r:id="rId13"/>
    <p:sldId id="459" r:id="rId14"/>
    <p:sldId id="460" r:id="rId15"/>
    <p:sldId id="461" r:id="rId16"/>
    <p:sldId id="462" r:id="rId17"/>
    <p:sldId id="463" r:id="rId18"/>
    <p:sldId id="464"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amani, Tara" initials="RT" lastIdx="8" clrIdx="0">
    <p:extLst>
      <p:ext uri="{19B8F6BF-5375-455C-9EA6-DF929625EA0E}">
        <p15:presenceInfo xmlns:p15="http://schemas.microsoft.com/office/powerpoint/2012/main" userId="S-1-5-21-1120367096-779962018-1349916565-4305653" providerId="AD"/>
      </p:ext>
    </p:extLst>
  </p:cmAuthor>
  <p:cmAuthor id="2" name="Sanchez, Kristen" initials="SK" lastIdx="12" clrIdx="1">
    <p:extLst>
      <p:ext uri="{19B8F6BF-5375-455C-9EA6-DF929625EA0E}">
        <p15:presenceInfo xmlns:p15="http://schemas.microsoft.com/office/powerpoint/2012/main" userId="S::K-Sanchez@tti.tamu.edu::acb85456-f2d6-4285-b4f9-49a945bb8aa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47" autoAdjust="0"/>
    <p:restoredTop sz="74567" autoAdjust="0"/>
  </p:normalViewPr>
  <p:slideViewPr>
    <p:cSldViewPr snapToGrid="0">
      <p:cViewPr varScale="1">
        <p:scale>
          <a:sx n="64" d="100"/>
          <a:sy n="64" d="100"/>
        </p:scale>
        <p:origin x="1421"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639082-FA5B-48AD-8C5A-6F96C6B1832A}" type="datetimeFigureOut">
              <a:rPr lang="en-US" smtClean="0"/>
              <a:t>9/22/2020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8279E6D-00A9-4B64-8C3A-9DDF802CB60D}" type="slidenum">
              <a:rPr lang="en-US" smtClean="0"/>
              <a:t>‹#›</a:t>
            </a:fld>
            <a:endParaRPr lang="en-US"/>
          </a:p>
        </p:txBody>
      </p:sp>
    </p:spTree>
    <p:extLst>
      <p:ext uri="{BB962C8B-B14F-4D97-AF65-F5344CB8AC3E}">
        <p14:creationId xmlns:p14="http://schemas.microsoft.com/office/powerpoint/2010/main" val="37140549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epa.gov/environmentaljustice"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healtheffects.org/publication/traffic-related-air-pollution-critical-review-literature-emissions-exposure-and-health"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85800" lvl="1" indent="-228600">
              <a:buFont typeface="+mj-lt"/>
              <a:buAutoNum type="arabicPeriod"/>
            </a:pPr>
            <a:r>
              <a:rPr lang="en-US" sz="1200" u="sng" kern="1200" dirty="0">
                <a:solidFill>
                  <a:schemeClr val="tx1"/>
                </a:solidFill>
                <a:effectLst/>
                <a:latin typeface="+mn-lt"/>
                <a:ea typeface="+mn-ea"/>
                <a:cs typeface="+mn-cs"/>
              </a:rPr>
              <a:t>Health Track (HT)—mainly targeted at urban planners, transportation planners, and engineers with limited knowledge of public health-related concepts;</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ECC129C-E094-44A9-9990-2FFEB90AEFE5}" type="slidenum">
              <a:rPr lang="en-US" smtClean="0"/>
              <a:t>1</a:t>
            </a:fld>
            <a:endParaRPr lang="en-US" dirty="0"/>
          </a:p>
        </p:txBody>
      </p:sp>
    </p:spTree>
    <p:extLst>
      <p:ext uri="{BB962C8B-B14F-4D97-AF65-F5344CB8AC3E}">
        <p14:creationId xmlns:p14="http://schemas.microsoft.com/office/powerpoint/2010/main" val="10571626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Preeclampsia, a risky pregnancy complication characterized by high blood pressure, has also been linked with maternal TRAP exposure.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a systematic review and meta-analysis, of 17 articles evaluating the impact of nitrogen oxides (NO</a:t>
            </a:r>
            <a:r>
              <a:rPr lang="en-US" sz="1200" kern="1200" baseline="-25000" dirty="0">
                <a:solidFill>
                  <a:schemeClr val="tx1"/>
                </a:solidFill>
                <a:effectLst/>
                <a:latin typeface="+mn-lt"/>
                <a:ea typeface="+mn-ea"/>
                <a:cs typeface="+mn-cs"/>
              </a:rPr>
              <a:t>2</a:t>
            </a:r>
            <a:r>
              <a:rPr lang="en-US" sz="1200" kern="1200" dirty="0">
                <a:solidFill>
                  <a:schemeClr val="tx1"/>
                </a:solidFill>
                <a:effectLst/>
                <a:latin typeface="+mn-lt"/>
                <a:ea typeface="+mn-ea"/>
                <a:cs typeface="+mn-cs"/>
              </a:rPr>
              <a:t>, NO</a:t>
            </a:r>
            <a:r>
              <a:rPr lang="en-US" sz="1200" kern="1200" baseline="-25000" dirty="0">
                <a:solidFill>
                  <a:schemeClr val="tx1"/>
                </a:solidFill>
                <a:effectLst/>
                <a:latin typeface="+mn-lt"/>
                <a:ea typeface="+mn-ea"/>
                <a:cs typeface="+mn-cs"/>
              </a:rPr>
              <a:t>X</a:t>
            </a:r>
            <a:r>
              <a:rPr lang="en-US" sz="1200" kern="1200" dirty="0">
                <a:solidFill>
                  <a:schemeClr val="tx1"/>
                </a:solidFill>
                <a:effectLst/>
                <a:latin typeface="+mn-lt"/>
                <a:ea typeface="+mn-ea"/>
                <a:cs typeface="+mn-cs"/>
              </a:rPr>
              <a:t>), particulate matter (PM</a:t>
            </a:r>
            <a:r>
              <a:rPr lang="en-US" sz="1200" kern="1200" baseline="-25000" dirty="0">
                <a:solidFill>
                  <a:schemeClr val="tx1"/>
                </a:solidFill>
                <a:effectLst/>
                <a:latin typeface="+mn-lt"/>
                <a:ea typeface="+mn-ea"/>
                <a:cs typeface="+mn-cs"/>
              </a:rPr>
              <a:t>10</a:t>
            </a:r>
            <a:r>
              <a:rPr lang="en-US" sz="1200" kern="1200" dirty="0">
                <a:solidFill>
                  <a:schemeClr val="tx1"/>
                </a:solidFill>
                <a:effectLst/>
                <a:latin typeface="+mn-lt"/>
                <a:ea typeface="+mn-ea"/>
                <a:cs typeface="+mn-cs"/>
              </a:rPr>
              <a:t>, PM</a:t>
            </a:r>
            <a:r>
              <a:rPr lang="en-US" sz="1200" kern="1200" baseline="-25000" dirty="0">
                <a:solidFill>
                  <a:schemeClr val="tx1"/>
                </a:solidFill>
                <a:effectLst/>
                <a:latin typeface="+mn-lt"/>
                <a:ea typeface="+mn-ea"/>
                <a:cs typeface="+mn-cs"/>
              </a:rPr>
              <a:t>2.5</a:t>
            </a:r>
            <a:r>
              <a:rPr lang="en-US" sz="1200" kern="1200" dirty="0">
                <a:solidFill>
                  <a:schemeClr val="tx1"/>
                </a:solidFill>
                <a:effectLst/>
                <a:latin typeface="+mn-lt"/>
                <a:ea typeface="+mn-ea"/>
                <a:cs typeface="+mn-cs"/>
              </a:rPr>
              <a:t>), carbon monoxide (CO), ozone (O</a:t>
            </a:r>
            <a:r>
              <a:rPr lang="en-US" sz="1200" kern="1200" baseline="-25000" dirty="0">
                <a:solidFill>
                  <a:schemeClr val="tx1"/>
                </a:solidFill>
                <a:effectLst/>
                <a:latin typeface="+mn-lt"/>
                <a:ea typeface="+mn-ea"/>
                <a:cs typeface="+mn-cs"/>
              </a:rPr>
              <a:t>3</a:t>
            </a:r>
            <a:r>
              <a:rPr lang="en-US" sz="1200" kern="1200" dirty="0">
                <a:solidFill>
                  <a:schemeClr val="tx1"/>
                </a:solidFill>
                <a:effectLst/>
                <a:latin typeface="+mn-lt"/>
                <a:ea typeface="+mn-ea"/>
                <a:cs typeface="+mn-cs"/>
              </a:rPr>
              <a:t>), proximity to major roads, and traffic density, most studies reported that air pollution increased risk for pregnancy-induced hypertensive </a:t>
            </a:r>
            <a:r>
              <a:rPr lang="en-US" sz="1200" u="none" kern="1200" dirty="0">
                <a:solidFill>
                  <a:schemeClr val="tx1"/>
                </a:solidFill>
                <a:effectLst/>
                <a:latin typeface="+mn-lt"/>
                <a:ea typeface="+mn-ea"/>
                <a:cs typeface="+mn-cs"/>
              </a:rPr>
              <a:t>disorders.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u="none" kern="1200" dirty="0">
                <a:solidFill>
                  <a:schemeClr val="tx1"/>
                </a:solidFill>
                <a:effectLst/>
                <a:latin typeface="+mn-lt"/>
                <a:ea typeface="+mn-ea"/>
                <a:cs typeface="+mn-cs"/>
              </a:rPr>
              <a:t>Pedersen M, </a:t>
            </a:r>
            <a:r>
              <a:rPr lang="en-US" sz="1200" u="none" kern="1200" dirty="0" err="1">
                <a:solidFill>
                  <a:schemeClr val="tx1"/>
                </a:solidFill>
                <a:effectLst/>
                <a:latin typeface="+mn-lt"/>
                <a:ea typeface="+mn-ea"/>
                <a:cs typeface="+mn-cs"/>
              </a:rPr>
              <a:t>Stayner</a:t>
            </a:r>
            <a:r>
              <a:rPr lang="en-US" sz="1200" u="none" kern="1200" dirty="0">
                <a:solidFill>
                  <a:schemeClr val="tx1"/>
                </a:solidFill>
                <a:effectLst/>
                <a:latin typeface="+mn-lt"/>
                <a:ea typeface="+mn-ea"/>
                <a:cs typeface="+mn-cs"/>
              </a:rPr>
              <a:t> L, </a:t>
            </a:r>
            <a:r>
              <a:rPr lang="en-US" sz="1200" u="none" kern="1200" dirty="0" err="1">
                <a:solidFill>
                  <a:schemeClr val="tx1"/>
                </a:solidFill>
                <a:effectLst/>
                <a:latin typeface="+mn-lt"/>
                <a:ea typeface="+mn-ea"/>
                <a:cs typeface="+mn-cs"/>
              </a:rPr>
              <a:t>Slama</a:t>
            </a:r>
            <a:r>
              <a:rPr lang="en-US" sz="1200" u="none" kern="1200" dirty="0">
                <a:solidFill>
                  <a:schemeClr val="tx1"/>
                </a:solidFill>
                <a:effectLst/>
                <a:latin typeface="+mn-lt"/>
                <a:ea typeface="+mn-ea"/>
                <a:cs typeface="+mn-cs"/>
              </a:rPr>
              <a:t>, et al. Ambient air pollution and pregnancy-induced hypertensive disorders: a systematic review and meta-analysis. </a:t>
            </a:r>
            <a:r>
              <a:rPr lang="en-US" sz="1200" i="1" u="none" kern="1200" dirty="0">
                <a:solidFill>
                  <a:schemeClr val="tx1"/>
                </a:solidFill>
                <a:effectLst/>
                <a:latin typeface="+mn-lt"/>
                <a:ea typeface="+mn-ea"/>
                <a:cs typeface="+mn-cs"/>
              </a:rPr>
              <a:t>Hypertension. </a:t>
            </a:r>
            <a:r>
              <a:rPr lang="en-US" sz="1200" i="0" u="none" kern="1200" dirty="0">
                <a:solidFill>
                  <a:schemeClr val="tx1"/>
                </a:solidFill>
                <a:effectLst/>
                <a:latin typeface="+mn-lt"/>
                <a:ea typeface="+mn-ea"/>
                <a:cs typeface="+mn-cs"/>
              </a:rPr>
              <a:t>2014;64(3)494-500.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u="none" kern="1200" dirty="0">
                <a:solidFill>
                  <a:schemeClr val="tx1"/>
                </a:solidFill>
                <a:effectLst/>
                <a:latin typeface="+mn-lt"/>
                <a:ea typeface="+mn-ea"/>
                <a:cs typeface="+mn-cs"/>
              </a:rPr>
              <a:t>Figure shows association between 10 </a:t>
            </a:r>
            <a:r>
              <a:rPr lang="en-US" sz="1200" i="0" u="none" kern="1200" dirty="0" err="1">
                <a:solidFill>
                  <a:schemeClr val="tx1"/>
                </a:solidFill>
                <a:effectLst/>
                <a:latin typeface="+mn-lt"/>
                <a:ea typeface="+mn-ea"/>
                <a:cs typeface="+mn-cs"/>
              </a:rPr>
              <a:t>ug</a:t>
            </a:r>
            <a:r>
              <a:rPr lang="en-US" sz="1200" i="0" u="none" kern="1200" dirty="0">
                <a:solidFill>
                  <a:schemeClr val="tx1"/>
                </a:solidFill>
                <a:effectLst/>
                <a:latin typeface="+mn-lt"/>
                <a:ea typeface="+mn-ea"/>
                <a:cs typeface="+mn-cs"/>
              </a:rPr>
              <a:t>/m3 increase in NO2 and OR for pregnancy-induced hypertensive disorders </a:t>
            </a:r>
            <a:endParaRPr lang="en-US" sz="1200" u="non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r>
              <a:rPr lang="en-US" sz="1200" kern="1200" dirty="0">
                <a:solidFill>
                  <a:schemeClr val="tx1"/>
                </a:solidFill>
                <a:effectLst/>
                <a:latin typeface="+mn-lt"/>
                <a:ea typeface="+mn-ea"/>
                <a:cs typeface="+mn-cs"/>
              </a:rPr>
              <a:t>Importantly, hypertensive disorders during pregnancy may underlie essential clinical outcomes, mainly preterm birth. </a:t>
            </a:r>
            <a:r>
              <a:rPr lang="en-US" sz="1200" kern="1200" dirty="0" err="1">
                <a:solidFill>
                  <a:schemeClr val="tx1"/>
                </a:solidFill>
                <a:effectLst/>
                <a:latin typeface="+mn-lt"/>
                <a:ea typeface="+mn-ea"/>
                <a:cs typeface="+mn-cs"/>
              </a:rPr>
              <a:t>Yorifuji</a:t>
            </a:r>
            <a:r>
              <a:rPr lang="en-US" sz="1200" kern="1200" dirty="0">
                <a:solidFill>
                  <a:schemeClr val="tx1"/>
                </a:solidFill>
                <a:effectLst/>
                <a:latin typeface="+mn-lt"/>
                <a:ea typeface="+mn-ea"/>
                <a:cs typeface="+mn-cs"/>
              </a:rPr>
              <a:t> and colleagues proposed this as a mechanism responsible for the association between TRAP and preterm births based on data showing TRAP increased the risk of preeclampsia and preterm premature rupture of fetal membranes before the onset of labor.</a:t>
            </a:r>
          </a:p>
          <a:p>
            <a:r>
              <a:rPr lang="en-US" sz="1200" kern="1200" dirty="0" err="1">
                <a:solidFill>
                  <a:schemeClr val="tx1"/>
                </a:solidFill>
                <a:effectLst/>
                <a:latin typeface="+mn-lt"/>
                <a:ea typeface="+mn-ea"/>
                <a:cs typeface="+mn-cs"/>
              </a:rPr>
              <a:t>Yorifuji</a:t>
            </a:r>
            <a:r>
              <a:rPr lang="en-US" sz="1200" kern="1200" dirty="0">
                <a:solidFill>
                  <a:schemeClr val="tx1"/>
                </a:solidFill>
                <a:effectLst/>
                <a:latin typeface="+mn-lt"/>
                <a:ea typeface="+mn-ea"/>
                <a:cs typeface="+mn-cs"/>
              </a:rPr>
              <a:t> T, </a:t>
            </a:r>
            <a:r>
              <a:rPr lang="en-US" sz="1200" kern="1200" dirty="0" err="1">
                <a:solidFill>
                  <a:schemeClr val="tx1"/>
                </a:solidFill>
                <a:effectLst/>
                <a:latin typeface="+mn-lt"/>
                <a:ea typeface="+mn-ea"/>
                <a:cs typeface="+mn-cs"/>
              </a:rPr>
              <a:t>Naruse</a:t>
            </a:r>
            <a:r>
              <a:rPr lang="en-US" sz="1200" kern="1200" dirty="0">
                <a:solidFill>
                  <a:schemeClr val="tx1"/>
                </a:solidFill>
                <a:effectLst/>
                <a:latin typeface="+mn-lt"/>
                <a:ea typeface="+mn-ea"/>
                <a:cs typeface="+mn-cs"/>
              </a:rPr>
              <a:t> H, Kashima S, </a:t>
            </a:r>
            <a:r>
              <a:rPr lang="en-US" sz="1200" kern="1200" dirty="0" err="1">
                <a:solidFill>
                  <a:schemeClr val="tx1"/>
                </a:solidFill>
                <a:effectLst/>
                <a:latin typeface="+mn-lt"/>
                <a:ea typeface="+mn-ea"/>
                <a:cs typeface="+mn-cs"/>
              </a:rPr>
              <a:t>Murakoshi</a:t>
            </a:r>
            <a:r>
              <a:rPr lang="en-US" sz="1200" kern="1200" dirty="0">
                <a:solidFill>
                  <a:schemeClr val="tx1"/>
                </a:solidFill>
                <a:effectLst/>
                <a:latin typeface="+mn-lt"/>
                <a:ea typeface="+mn-ea"/>
                <a:cs typeface="+mn-cs"/>
              </a:rPr>
              <a:t> T, </a:t>
            </a:r>
            <a:r>
              <a:rPr lang="en-US" sz="1200" kern="1200" dirty="0" err="1">
                <a:solidFill>
                  <a:schemeClr val="tx1"/>
                </a:solidFill>
                <a:effectLst/>
                <a:latin typeface="+mn-lt"/>
                <a:ea typeface="+mn-ea"/>
                <a:cs typeface="+mn-cs"/>
              </a:rPr>
              <a:t>Doi</a:t>
            </a:r>
            <a:r>
              <a:rPr lang="en-US" sz="1200" kern="1200" dirty="0">
                <a:solidFill>
                  <a:schemeClr val="tx1"/>
                </a:solidFill>
                <a:effectLst/>
                <a:latin typeface="+mn-lt"/>
                <a:ea typeface="+mn-ea"/>
                <a:cs typeface="+mn-cs"/>
              </a:rPr>
              <a:t> H. Residential proximity to major roads and obstetrical complications. </a:t>
            </a:r>
            <a:r>
              <a:rPr lang="es-ES" sz="1200" i="1" kern="1200" dirty="0" err="1">
                <a:solidFill>
                  <a:schemeClr val="tx1"/>
                </a:solidFill>
                <a:effectLst/>
                <a:latin typeface="+mn-lt"/>
                <a:ea typeface="+mn-ea"/>
                <a:cs typeface="+mn-cs"/>
              </a:rPr>
              <a:t>Sci</a:t>
            </a:r>
            <a:r>
              <a:rPr lang="es-ES" sz="1200" i="1" kern="1200" dirty="0">
                <a:solidFill>
                  <a:schemeClr val="tx1"/>
                </a:solidFill>
                <a:effectLst/>
                <a:latin typeface="+mn-lt"/>
                <a:ea typeface="+mn-ea"/>
                <a:cs typeface="+mn-cs"/>
              </a:rPr>
              <a:t> Total </a:t>
            </a:r>
            <a:r>
              <a:rPr lang="es-ES" sz="1200" i="1" kern="1200" dirty="0" err="1">
                <a:solidFill>
                  <a:schemeClr val="tx1"/>
                </a:solidFill>
                <a:effectLst/>
                <a:latin typeface="+mn-lt"/>
                <a:ea typeface="+mn-ea"/>
                <a:cs typeface="+mn-cs"/>
              </a:rPr>
              <a:t>Environ</a:t>
            </a:r>
            <a:r>
              <a:rPr lang="es-ES" sz="1200" kern="1200" dirty="0">
                <a:solidFill>
                  <a:schemeClr val="tx1"/>
                </a:solidFill>
                <a:effectLst/>
                <a:latin typeface="+mn-lt"/>
                <a:ea typeface="+mn-ea"/>
                <a:cs typeface="+mn-cs"/>
              </a:rPr>
              <a:t>. 2015;508:188-192.</a:t>
            </a:r>
            <a:r>
              <a:rPr lang="en-US" dirty="0">
                <a:effectLst/>
              </a:rPr>
              <a:t> </a:t>
            </a:r>
            <a:r>
              <a:rPr lang="en-US" sz="1200" kern="1200" dirty="0">
                <a:solidFill>
                  <a:schemeClr val="tx1"/>
                </a:solidFill>
                <a:effectLst/>
                <a:latin typeface="+mn-lt"/>
                <a:ea typeface="+mn-ea"/>
                <a:cs typeface="+mn-cs"/>
              </a:rPr>
              <a:t> </a:t>
            </a:r>
          </a:p>
          <a:p>
            <a:endParaRPr lang="en-US" sz="1200" kern="1200" baseline="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 recent, large retrospective cohort study showed NO</a:t>
            </a:r>
            <a:r>
              <a:rPr lang="en-US" sz="1200" kern="1200" baseline="-25000" dirty="0">
                <a:solidFill>
                  <a:schemeClr val="tx1"/>
                </a:solidFill>
                <a:effectLst/>
                <a:latin typeface="+mn-lt"/>
                <a:ea typeface="+mn-ea"/>
                <a:cs typeface="+mn-cs"/>
              </a:rPr>
              <a:t>2</a:t>
            </a:r>
            <a:r>
              <a:rPr lang="en-US" sz="1200" kern="1200" dirty="0">
                <a:solidFill>
                  <a:schemeClr val="tx1"/>
                </a:solidFill>
                <a:effectLst/>
                <a:latin typeface="+mn-lt"/>
                <a:ea typeface="+mn-ea"/>
                <a:cs typeface="+mn-cs"/>
              </a:rPr>
              <a:t> may increase preterm birth (PTB)risk, especially for exposures during the third trimester, the month and the week before </a:t>
            </a:r>
            <a:r>
              <a:rPr lang="en-US" sz="1200" u="none" kern="1200" baseline="0" dirty="0">
                <a:solidFill>
                  <a:schemeClr val="tx1"/>
                </a:solidFill>
                <a:effectLst/>
                <a:latin typeface="+mn-lt"/>
                <a:ea typeface="+mn-ea"/>
                <a:cs typeface="+mn-cs"/>
              </a:rPr>
              <a:t>delivery. </a:t>
            </a:r>
          </a:p>
          <a:p>
            <a:r>
              <a:rPr lang="es-ES" sz="1200" kern="1200" dirty="0">
                <a:solidFill>
                  <a:schemeClr val="tx1"/>
                </a:solidFill>
                <a:effectLst/>
                <a:latin typeface="+mn-lt"/>
                <a:ea typeface="+mn-ea"/>
                <a:cs typeface="+mn-cs"/>
              </a:rPr>
              <a:t>Ji X, </a:t>
            </a:r>
            <a:r>
              <a:rPr lang="es-ES" sz="1200" kern="1200" dirty="0" err="1">
                <a:solidFill>
                  <a:schemeClr val="tx1"/>
                </a:solidFill>
                <a:effectLst/>
                <a:latin typeface="+mn-lt"/>
                <a:ea typeface="+mn-ea"/>
                <a:cs typeface="+mn-cs"/>
              </a:rPr>
              <a:t>Meng</a:t>
            </a:r>
            <a:r>
              <a:rPr lang="es-ES" sz="1200" kern="1200" dirty="0">
                <a:solidFill>
                  <a:schemeClr val="tx1"/>
                </a:solidFill>
                <a:effectLst/>
                <a:latin typeface="+mn-lt"/>
                <a:ea typeface="+mn-ea"/>
                <a:cs typeface="+mn-cs"/>
              </a:rPr>
              <a:t> X, </a:t>
            </a:r>
            <a:r>
              <a:rPr lang="es-ES" sz="1200" kern="1200" dirty="0" err="1">
                <a:solidFill>
                  <a:schemeClr val="tx1"/>
                </a:solidFill>
                <a:effectLst/>
                <a:latin typeface="+mn-lt"/>
                <a:ea typeface="+mn-ea"/>
                <a:cs typeface="+mn-cs"/>
              </a:rPr>
              <a:t>Liu</a:t>
            </a:r>
            <a:r>
              <a:rPr lang="es-ES" sz="1200" kern="1200" dirty="0">
                <a:solidFill>
                  <a:schemeClr val="tx1"/>
                </a:solidFill>
                <a:effectLst/>
                <a:latin typeface="+mn-lt"/>
                <a:ea typeface="+mn-ea"/>
                <a:cs typeface="+mn-cs"/>
              </a:rPr>
              <a:t> C, et al. </a:t>
            </a:r>
            <a:r>
              <a:rPr lang="en-US" sz="1200" kern="1200" dirty="0">
                <a:solidFill>
                  <a:schemeClr val="tx1"/>
                </a:solidFill>
                <a:effectLst/>
                <a:latin typeface="+mn-lt"/>
                <a:ea typeface="+mn-ea"/>
                <a:cs typeface="+mn-cs"/>
              </a:rPr>
              <a:t>Nitrogen dioxide air pollution and preterm birth in Shanghai, China. </a:t>
            </a:r>
            <a:r>
              <a:rPr lang="en-US" sz="1200" i="1" kern="1200" dirty="0">
                <a:solidFill>
                  <a:schemeClr val="tx1"/>
                </a:solidFill>
                <a:effectLst/>
                <a:latin typeface="+mn-lt"/>
                <a:ea typeface="+mn-ea"/>
                <a:cs typeface="+mn-cs"/>
              </a:rPr>
              <a:t>Environ Res</a:t>
            </a:r>
            <a:r>
              <a:rPr lang="en-US" sz="1200" kern="1200" dirty="0">
                <a:solidFill>
                  <a:schemeClr val="tx1"/>
                </a:solidFill>
                <a:effectLst/>
                <a:latin typeface="+mn-lt"/>
                <a:ea typeface="+mn-ea"/>
                <a:cs typeface="+mn-cs"/>
              </a:rPr>
              <a:t>. 2019;169:79-85.</a:t>
            </a:r>
            <a:r>
              <a:rPr lang="en-US" dirty="0">
                <a:effectLst/>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Figures show the predicted surface concentrations of NO2 in Shanghai, 2014, and the OR of preterm birth associated with per 10 </a:t>
            </a:r>
            <a:r>
              <a:rPr lang="el-GR" sz="1200" kern="1200" dirty="0">
                <a:solidFill>
                  <a:schemeClr val="tx1"/>
                </a:solidFill>
                <a:effectLst/>
                <a:latin typeface="+mn-lt"/>
                <a:ea typeface="+mn-ea"/>
                <a:cs typeface="+mn-cs"/>
              </a:rPr>
              <a:t>μ</a:t>
            </a:r>
            <a:r>
              <a:rPr lang="en-US" sz="1200" kern="1200" dirty="0">
                <a:solidFill>
                  <a:schemeClr val="tx1"/>
                </a:solidFill>
                <a:effectLst/>
                <a:latin typeface="+mn-lt"/>
                <a:ea typeface="+mn-ea"/>
                <a:cs typeface="+mn-cs"/>
              </a:rPr>
              <a:t>g/m3 increase in NO2 exposure in main analysis and sensitivity analysis. </a:t>
            </a:r>
          </a:p>
          <a:p>
            <a:endParaRPr lang="en-US"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a large European cohort study (ESCAPE), increased NO</a:t>
            </a:r>
            <a:r>
              <a:rPr lang="en-US" sz="1200" kern="1200" baseline="-25000" dirty="0">
                <a:solidFill>
                  <a:schemeClr val="tx1"/>
                </a:solidFill>
                <a:effectLst/>
                <a:latin typeface="+mn-lt"/>
                <a:ea typeface="+mn-ea"/>
                <a:cs typeface="+mn-cs"/>
              </a:rPr>
              <a:t>2</a:t>
            </a:r>
            <a:r>
              <a:rPr lang="en-US" sz="1200" kern="1200" dirty="0">
                <a:solidFill>
                  <a:schemeClr val="tx1"/>
                </a:solidFill>
                <a:effectLst/>
                <a:latin typeface="+mn-lt"/>
                <a:ea typeface="+mn-ea"/>
                <a:cs typeface="+mn-cs"/>
              </a:rPr>
              <a:t> and traffic density on nearest street were associated with increased risk of low birthweight at </a:t>
            </a:r>
            <a:r>
              <a:rPr lang="en-US" sz="1200" u="none" kern="1200" dirty="0">
                <a:solidFill>
                  <a:schemeClr val="tx1"/>
                </a:solidFill>
                <a:effectLst/>
                <a:latin typeface="+mn-lt"/>
                <a:ea typeface="+mn-ea"/>
                <a:cs typeface="+mn-cs"/>
              </a:rPr>
              <a:t>term. </a:t>
            </a:r>
            <a:r>
              <a:rPr lang="en-US" dirty="0">
                <a:effectLst/>
              </a:rPr>
              <a:t> </a:t>
            </a:r>
            <a:r>
              <a:rPr lang="en-US"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Pedersen M, </a:t>
            </a:r>
            <a:r>
              <a:rPr lang="en-US" baseline="0" dirty="0" err="1"/>
              <a:t>Giorgis-Allemand</a:t>
            </a:r>
            <a:r>
              <a:rPr lang="en-US" baseline="0" dirty="0"/>
              <a:t> L, Bernard C, et al. Ambient air pollution and low birthweight: a European cohort study (ESCAPE). </a:t>
            </a:r>
            <a:r>
              <a:rPr lang="en-US" i="1" baseline="0" dirty="0"/>
              <a:t>Lancet Respir Med. </a:t>
            </a:r>
            <a:r>
              <a:rPr lang="en-US" baseline="0" dirty="0"/>
              <a:t>2013;1(9):695-704.</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fld id="{8ECC129C-E094-44A9-9990-2FFEB90AEFE5}" type="slidenum">
              <a:rPr lang="en-US" smtClean="0"/>
              <a:t>10</a:t>
            </a:fld>
            <a:endParaRPr lang="en-US" dirty="0"/>
          </a:p>
        </p:txBody>
      </p:sp>
    </p:spTree>
    <p:extLst>
      <p:ext uri="{BB962C8B-B14F-4D97-AF65-F5344CB8AC3E}">
        <p14:creationId xmlns:p14="http://schemas.microsoft.com/office/powerpoint/2010/main" val="25778543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Concern about the increasing incidence of Alzheimer's disease (AD) and other neurodegenerative diseases, has spurred research on the role of environmental factors, particularly TRAP. Kilian and Kitazawa reviewed the role of air pollution exposure on AD and cognitive decline. </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Kilian J, Kitazawa M. The emerging risk of exposure to air pollution on cognitive decline and Alzheimer's disease - evidence from epidemiological and animal studies. </a:t>
            </a:r>
            <a:r>
              <a:rPr lang="en-US" sz="1200" i="1" kern="1200" dirty="0">
                <a:solidFill>
                  <a:schemeClr val="tx1"/>
                </a:solidFill>
                <a:effectLst/>
                <a:latin typeface="+mn-lt"/>
                <a:ea typeface="+mn-ea"/>
                <a:cs typeface="+mn-cs"/>
              </a:rPr>
              <a:t>Biomed J</a:t>
            </a:r>
            <a:r>
              <a:rPr lang="en-US" sz="1200" kern="1200" dirty="0">
                <a:solidFill>
                  <a:schemeClr val="tx1"/>
                </a:solidFill>
                <a:effectLst/>
                <a:latin typeface="+mn-lt"/>
                <a:ea typeface="+mn-ea"/>
                <a:cs typeface="+mn-cs"/>
              </a:rPr>
              <a:t>. 2018;41(3):141-162. </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figure indicates PM primary deposition areas in the body and potential routes to affect the central nervous system (CNS). Larger particles (PM10, orange) tend to be trapped in the upper respiratory tract, while the fine (PM2.5, green) and ultra-fine (PM0.1, blue) fractions can reach deep in the lungs. Ultra-fine PM deposit in the alveoli and can cross into the blood, where they may cause systemic effects. In addition, ultra-fine PM can directly cross the olfactory epithelium and enter the CNS.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There has also been evidence of ultrafine PM crossing the placenta supporting direct, and also indirect effects via inflammation and oxidative stress on offspring development.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Bové</a:t>
            </a:r>
            <a:r>
              <a:rPr lang="en-US" sz="1200" kern="1200" dirty="0">
                <a:solidFill>
                  <a:schemeClr val="tx1"/>
                </a:solidFill>
                <a:effectLst/>
                <a:latin typeface="+mn-lt"/>
                <a:ea typeface="+mn-ea"/>
                <a:cs typeface="+mn-cs"/>
              </a:rPr>
              <a:t> H, </a:t>
            </a:r>
            <a:r>
              <a:rPr lang="en-US" sz="1200" kern="1200" dirty="0" err="1">
                <a:solidFill>
                  <a:schemeClr val="tx1"/>
                </a:solidFill>
                <a:effectLst/>
                <a:latin typeface="+mn-lt"/>
                <a:ea typeface="+mn-ea"/>
                <a:cs typeface="+mn-cs"/>
              </a:rPr>
              <a:t>Bongaerts</a:t>
            </a:r>
            <a:r>
              <a:rPr lang="en-US" sz="1200" kern="1200" dirty="0">
                <a:solidFill>
                  <a:schemeClr val="tx1"/>
                </a:solidFill>
                <a:effectLst/>
                <a:latin typeface="+mn-lt"/>
                <a:ea typeface="+mn-ea"/>
                <a:cs typeface="+mn-cs"/>
              </a:rPr>
              <a:t> E, </a:t>
            </a:r>
            <a:r>
              <a:rPr lang="en-US" sz="1200" kern="1200" dirty="0" err="1">
                <a:solidFill>
                  <a:schemeClr val="tx1"/>
                </a:solidFill>
                <a:effectLst/>
                <a:latin typeface="+mn-lt"/>
                <a:ea typeface="+mn-ea"/>
                <a:cs typeface="+mn-cs"/>
              </a:rPr>
              <a:t>Slenders</a:t>
            </a:r>
            <a:r>
              <a:rPr lang="en-US" sz="1200" kern="1200" dirty="0">
                <a:solidFill>
                  <a:schemeClr val="tx1"/>
                </a:solidFill>
                <a:effectLst/>
                <a:latin typeface="+mn-lt"/>
                <a:ea typeface="+mn-ea"/>
                <a:cs typeface="+mn-cs"/>
              </a:rPr>
              <a:t> E, et al. Ambient black carbon particles reach the fetal side of human placenta. </a:t>
            </a:r>
            <a:r>
              <a:rPr lang="en-US" sz="1200" i="1" kern="1200" dirty="0">
                <a:solidFill>
                  <a:schemeClr val="tx1"/>
                </a:solidFill>
                <a:effectLst/>
                <a:latin typeface="+mn-lt"/>
                <a:ea typeface="+mn-ea"/>
                <a:cs typeface="+mn-cs"/>
              </a:rPr>
              <a:t>Nature Communications. </a:t>
            </a:r>
            <a:r>
              <a:rPr lang="en-US" sz="1200" i="0" kern="1200" dirty="0">
                <a:solidFill>
                  <a:schemeClr val="tx1"/>
                </a:solidFill>
                <a:effectLst/>
                <a:latin typeface="+mn-lt"/>
                <a:ea typeface="+mn-ea"/>
                <a:cs typeface="+mn-cs"/>
              </a:rPr>
              <a:t>2019;10(1):3866.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Figure showing evidence of BC particles at the fetal side of the human placenta and the </a:t>
            </a:r>
            <a:r>
              <a:rPr lang="en-US" sz="1200" b="0" i="0" u="none" strike="noStrike" kern="1200" dirty="0">
                <a:solidFill>
                  <a:schemeClr val="tx1"/>
                </a:solidFill>
                <a:effectLst/>
                <a:latin typeface="+mn-lt"/>
                <a:ea typeface="+mn-ea"/>
                <a:cs typeface="+mn-cs"/>
              </a:rPr>
              <a:t>correlation between placental BC load and residential BC exposure averaged over the whole pregnancy.  Green and red dots indicate low (</a:t>
            </a:r>
            <a:r>
              <a:rPr lang="en-US" sz="1200" b="0" i="1" u="none" strike="noStrike" kern="1200" dirty="0">
                <a:solidFill>
                  <a:schemeClr val="tx1"/>
                </a:solidFill>
                <a:effectLst/>
                <a:latin typeface="+mn-lt"/>
                <a:ea typeface="+mn-ea"/>
                <a:cs typeface="+mn-cs"/>
              </a:rPr>
              <a:t>n</a:t>
            </a:r>
            <a:r>
              <a:rPr lang="en-US" sz="1200" b="0" i="0" u="none" strike="noStrike" kern="1200" dirty="0">
                <a:solidFill>
                  <a:schemeClr val="tx1"/>
                </a:solidFill>
                <a:effectLst/>
                <a:latin typeface="+mn-lt"/>
                <a:ea typeface="+mn-ea"/>
                <a:cs typeface="+mn-cs"/>
              </a:rPr>
              <a:t> = 10 mothers) and high (</a:t>
            </a:r>
            <a:r>
              <a:rPr lang="en-US" sz="1200" b="0" i="1" u="none" strike="noStrike" kern="1200" dirty="0">
                <a:solidFill>
                  <a:schemeClr val="tx1"/>
                </a:solidFill>
                <a:effectLst/>
                <a:latin typeface="+mn-lt"/>
                <a:ea typeface="+mn-ea"/>
                <a:cs typeface="+mn-cs"/>
              </a:rPr>
              <a:t>n</a:t>
            </a:r>
            <a:r>
              <a:rPr lang="en-US" sz="1200" b="0" i="0" u="none" strike="noStrike" kern="1200" dirty="0">
                <a:solidFill>
                  <a:schemeClr val="tx1"/>
                </a:solidFill>
                <a:effectLst/>
                <a:latin typeface="+mn-lt"/>
                <a:ea typeface="+mn-ea"/>
                <a:cs typeface="+mn-cs"/>
              </a:rPr>
              <a:t> = 10 mothers) exposed mothers.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later life (&gt;50 </a:t>
            </a:r>
            <a:r>
              <a:rPr lang="en-US" sz="1200" kern="1200" dirty="0" err="1">
                <a:solidFill>
                  <a:schemeClr val="tx1"/>
                </a:solidFill>
                <a:effectLst/>
                <a:latin typeface="+mn-lt"/>
                <a:ea typeface="+mn-ea"/>
                <a:cs typeface="+mn-cs"/>
              </a:rPr>
              <a:t>yrs</a:t>
            </a:r>
            <a:r>
              <a:rPr lang="en-US" sz="1200" kern="1200" dirty="0">
                <a:solidFill>
                  <a:schemeClr val="tx1"/>
                </a:solidFill>
                <a:effectLst/>
                <a:latin typeface="+mn-lt"/>
                <a:ea typeface="+mn-ea"/>
                <a:cs typeface="+mn-cs"/>
              </a:rPr>
              <a:t>), BC, NO</a:t>
            </a:r>
            <a:r>
              <a:rPr lang="en-US" sz="1200" kern="1200" baseline="-25000" dirty="0">
                <a:solidFill>
                  <a:schemeClr val="tx1"/>
                </a:solidFill>
                <a:effectLst/>
                <a:latin typeface="+mn-lt"/>
                <a:ea typeface="+mn-ea"/>
                <a:cs typeface="+mn-cs"/>
              </a:rPr>
              <a:t>2</a:t>
            </a:r>
            <a:r>
              <a:rPr lang="en-US" sz="1200" kern="1200" dirty="0">
                <a:solidFill>
                  <a:schemeClr val="tx1"/>
                </a:solidFill>
                <a:effectLst/>
                <a:latin typeface="+mn-lt"/>
                <a:ea typeface="+mn-ea"/>
                <a:cs typeface="+mn-cs"/>
              </a:rPr>
              <a:t> and proximity to roadway were associated with decreased cognitive function.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Clifford A, Lang L, Chen R, Anstey KJ, Seaton A. Exposure to air pollution and cognitive functioning across the life course--A systematic literature review. </a:t>
            </a:r>
            <a:r>
              <a:rPr lang="en-US" sz="1200" i="1" kern="1200" dirty="0">
                <a:solidFill>
                  <a:schemeClr val="tx1"/>
                </a:solidFill>
                <a:effectLst/>
                <a:latin typeface="+mn-lt"/>
                <a:ea typeface="+mn-ea"/>
                <a:cs typeface="+mn-cs"/>
              </a:rPr>
              <a:t>Environ Res</a:t>
            </a:r>
            <a:r>
              <a:rPr lang="en-US" sz="1200" kern="1200" dirty="0">
                <a:solidFill>
                  <a:schemeClr val="tx1"/>
                </a:solidFill>
                <a:effectLst/>
                <a:latin typeface="+mn-lt"/>
                <a:ea typeface="+mn-ea"/>
                <a:cs typeface="+mn-cs"/>
              </a:rPr>
              <a:t>. 2016;147:383-398</a:t>
            </a:r>
            <a:r>
              <a:rPr lang="en-US" dirty="0">
                <a:effectLst/>
              </a:rPr>
              <a:t> </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 study in Sweden found that higher exposures to NO</a:t>
            </a:r>
            <a:r>
              <a:rPr lang="en-US" sz="1200" kern="1200" baseline="-25000" dirty="0">
                <a:solidFill>
                  <a:schemeClr val="tx1"/>
                </a:solidFill>
                <a:effectLst/>
                <a:latin typeface="+mn-lt"/>
                <a:ea typeface="+mn-ea"/>
                <a:cs typeface="+mn-cs"/>
              </a:rPr>
              <a:t>x</a:t>
            </a:r>
            <a:r>
              <a:rPr lang="en-US" sz="1200" kern="1200" dirty="0">
                <a:solidFill>
                  <a:schemeClr val="tx1"/>
                </a:solidFill>
                <a:effectLst/>
                <a:latin typeface="+mn-lt"/>
                <a:ea typeface="+mn-ea"/>
                <a:cs typeface="+mn-cs"/>
              </a:rPr>
              <a:t> were associated with increased risk of Alzheimer’s disease and vascular dementia.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err="1">
                <a:solidFill>
                  <a:schemeClr val="tx1"/>
                </a:solidFill>
                <a:effectLst/>
                <a:latin typeface="+mn-lt"/>
                <a:ea typeface="+mn-ea"/>
                <a:cs typeface="+mn-cs"/>
              </a:rPr>
              <a:t>Oudin</a:t>
            </a:r>
            <a:r>
              <a:rPr lang="en-US" sz="1200" kern="1200" dirty="0">
                <a:solidFill>
                  <a:schemeClr val="tx1"/>
                </a:solidFill>
                <a:effectLst/>
                <a:latin typeface="+mn-lt"/>
                <a:ea typeface="+mn-ea"/>
                <a:cs typeface="+mn-cs"/>
              </a:rPr>
              <a:t> A, Forsberg B, </a:t>
            </a:r>
            <a:r>
              <a:rPr lang="en-US" sz="1200" kern="1200" dirty="0" err="1">
                <a:solidFill>
                  <a:schemeClr val="tx1"/>
                </a:solidFill>
                <a:effectLst/>
                <a:latin typeface="+mn-lt"/>
                <a:ea typeface="+mn-ea"/>
                <a:cs typeface="+mn-cs"/>
              </a:rPr>
              <a:t>Adolfsson</a:t>
            </a:r>
            <a:r>
              <a:rPr lang="en-US" sz="1200" kern="1200" dirty="0">
                <a:solidFill>
                  <a:schemeClr val="tx1"/>
                </a:solidFill>
                <a:effectLst/>
                <a:latin typeface="+mn-lt"/>
                <a:ea typeface="+mn-ea"/>
                <a:cs typeface="+mn-cs"/>
              </a:rPr>
              <a:t> AN, et al. Traffic-related air pollution and dementia incidence in northern Sweden: A longitudinal study. </a:t>
            </a:r>
            <a:r>
              <a:rPr lang="en-US" sz="1200" i="1" kern="1200" dirty="0">
                <a:solidFill>
                  <a:schemeClr val="tx1"/>
                </a:solidFill>
                <a:effectLst/>
                <a:latin typeface="+mn-lt"/>
                <a:ea typeface="+mn-ea"/>
                <a:cs typeface="+mn-cs"/>
              </a:rPr>
              <a:t>Environ Health </a:t>
            </a:r>
            <a:r>
              <a:rPr lang="en-US" sz="1200" i="1" kern="1200" dirty="0" err="1">
                <a:solidFill>
                  <a:schemeClr val="tx1"/>
                </a:solidFill>
                <a:effectLst/>
                <a:latin typeface="+mn-lt"/>
                <a:ea typeface="+mn-ea"/>
                <a:cs typeface="+mn-cs"/>
              </a:rPr>
              <a:t>Perspect</a:t>
            </a:r>
            <a:r>
              <a:rPr lang="en-US" sz="1200" kern="1200" dirty="0">
                <a:solidFill>
                  <a:schemeClr val="tx1"/>
                </a:solidFill>
                <a:effectLst/>
                <a:latin typeface="+mn-lt"/>
                <a:ea typeface="+mn-ea"/>
                <a:cs typeface="+mn-cs"/>
              </a:rPr>
              <a:t>. 2016;124(3):306-312.</a:t>
            </a:r>
            <a:r>
              <a:rPr lang="en-US" dirty="0">
                <a:effectLst/>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Denmark, Ritz et al. found that higher NO</a:t>
            </a:r>
            <a:r>
              <a:rPr lang="en-US" sz="1200" kern="1200" baseline="-25000" dirty="0">
                <a:solidFill>
                  <a:schemeClr val="tx1"/>
                </a:solidFill>
                <a:effectLst/>
                <a:latin typeface="+mn-lt"/>
                <a:ea typeface="+mn-ea"/>
                <a:cs typeface="+mn-cs"/>
              </a:rPr>
              <a:t>2</a:t>
            </a:r>
            <a:r>
              <a:rPr lang="en-US" sz="1200" kern="1200" dirty="0">
                <a:solidFill>
                  <a:schemeClr val="tx1"/>
                </a:solidFill>
                <a:effectLst/>
                <a:latin typeface="+mn-lt"/>
                <a:ea typeface="+mn-ea"/>
                <a:cs typeface="+mn-cs"/>
              </a:rPr>
              <a:t> exposures were associated with increased risk of Parkinson’s disease in urban populations (but not in rural residents</a:t>
            </a:r>
            <a:r>
              <a:rPr lang="en-US" sz="1200" kern="1200" baseline="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Ritz B, Lee P, Hansen J, et al. Traffic-related air pollution and Parkinson's disease in Denmark: A case-control study. </a:t>
            </a:r>
            <a:r>
              <a:rPr lang="en-US" sz="1200" i="1" kern="1200" dirty="0">
                <a:solidFill>
                  <a:schemeClr val="tx1"/>
                </a:solidFill>
                <a:effectLst/>
                <a:latin typeface="+mn-lt"/>
                <a:ea typeface="+mn-ea"/>
                <a:cs typeface="+mn-cs"/>
              </a:rPr>
              <a:t>Environ Health </a:t>
            </a:r>
            <a:r>
              <a:rPr lang="en-US" sz="1200" i="1" kern="1200" dirty="0" err="1">
                <a:solidFill>
                  <a:schemeClr val="tx1"/>
                </a:solidFill>
                <a:effectLst/>
                <a:latin typeface="+mn-lt"/>
                <a:ea typeface="+mn-ea"/>
                <a:cs typeface="+mn-cs"/>
              </a:rPr>
              <a:t>Perspect</a:t>
            </a:r>
            <a:r>
              <a:rPr lang="en-US" sz="1200" kern="1200" dirty="0">
                <a:solidFill>
                  <a:schemeClr val="tx1"/>
                </a:solidFill>
                <a:effectLst/>
                <a:latin typeface="+mn-lt"/>
                <a:ea typeface="+mn-ea"/>
                <a:cs typeface="+mn-cs"/>
              </a:rPr>
              <a:t>. 2016;124(3):351-356.</a:t>
            </a:r>
            <a:r>
              <a:rPr lang="en-US" dirty="0">
                <a:effectLst/>
              </a:rPr>
              <a:t> </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importance of cognitive function and increasing prevalence of neurodevelopment disorders, including developmental delay, attention deficit hyperactivity disorder (ADHD), and autism spectrum disorders (ASD) has spurred a large amount of research examining early life exposure, particularly exposure to TRAP during neurodevelopment.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sz="1200" kern="1200" dirty="0">
                <a:solidFill>
                  <a:schemeClr val="tx1"/>
                </a:solidFill>
                <a:effectLst/>
                <a:latin typeface="+mn-lt"/>
                <a:ea typeface="+mn-ea"/>
                <a:cs typeface="+mn-cs"/>
              </a:rPr>
              <a:t>Exposures to BC or NO</a:t>
            </a:r>
            <a:r>
              <a:rPr lang="en-US" sz="1200" kern="1200" baseline="-25000" dirty="0">
                <a:solidFill>
                  <a:schemeClr val="tx1"/>
                </a:solidFill>
                <a:effectLst/>
                <a:latin typeface="+mn-lt"/>
                <a:ea typeface="+mn-ea"/>
                <a:cs typeface="+mn-cs"/>
              </a:rPr>
              <a:t>2</a:t>
            </a:r>
            <a:r>
              <a:rPr lang="en-US" sz="1200" kern="1200" dirty="0">
                <a:solidFill>
                  <a:schemeClr val="tx1"/>
                </a:solidFill>
                <a:effectLst/>
                <a:latin typeface="+mn-lt"/>
                <a:ea typeface="+mn-ea"/>
                <a:cs typeface="+mn-cs"/>
              </a:rPr>
              <a:t> at school and/or home in school-age children (5 – 11 </a:t>
            </a:r>
            <a:r>
              <a:rPr lang="en-US" sz="1200" kern="1200" dirty="0" err="1">
                <a:solidFill>
                  <a:schemeClr val="tx1"/>
                </a:solidFill>
                <a:effectLst/>
                <a:latin typeface="+mn-lt"/>
                <a:ea typeface="+mn-ea"/>
                <a:cs typeface="+mn-cs"/>
              </a:rPr>
              <a:t>yrs</a:t>
            </a:r>
            <a:r>
              <a:rPr lang="en-US" sz="1200" kern="1200" dirty="0">
                <a:solidFill>
                  <a:schemeClr val="tx1"/>
                </a:solidFill>
                <a:effectLst/>
                <a:latin typeface="+mn-lt"/>
                <a:ea typeface="+mn-ea"/>
                <a:cs typeface="+mn-cs"/>
              </a:rPr>
              <a:t>) were associated with decreased intelligence test performance and motor function.</a:t>
            </a:r>
          </a:p>
          <a:p>
            <a:r>
              <a:rPr lang="en-US" sz="1200" kern="1200" dirty="0">
                <a:solidFill>
                  <a:schemeClr val="tx1"/>
                </a:solidFill>
                <a:effectLst/>
                <a:latin typeface="+mn-lt"/>
                <a:ea typeface="+mn-ea"/>
                <a:cs typeface="+mn-cs"/>
              </a:rPr>
              <a:t>Higher EC exposures in first year of life were associated with hyperactivity in 7 </a:t>
            </a:r>
            <a:r>
              <a:rPr lang="en-US" sz="1200" kern="1200" dirty="0" err="1">
                <a:solidFill>
                  <a:schemeClr val="tx1"/>
                </a:solidFill>
                <a:effectLst/>
                <a:latin typeface="+mn-lt"/>
                <a:ea typeface="+mn-ea"/>
                <a:cs typeface="+mn-cs"/>
              </a:rPr>
              <a:t>yr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olds</a:t>
            </a:r>
            <a:r>
              <a:rPr lang="en-US" sz="1200" kern="1200" dirty="0">
                <a:solidFill>
                  <a:schemeClr val="tx1"/>
                </a:solidFill>
                <a:effectLst/>
                <a:latin typeface="+mn-lt"/>
                <a:ea typeface="+mn-ea"/>
                <a:cs typeface="+mn-cs"/>
              </a:rPr>
              <a:t>; higher NO</a:t>
            </a:r>
            <a:r>
              <a:rPr lang="en-US" sz="1200" kern="1200" baseline="-25000" dirty="0">
                <a:solidFill>
                  <a:schemeClr val="tx1"/>
                </a:solidFill>
                <a:effectLst/>
                <a:latin typeface="+mn-lt"/>
                <a:ea typeface="+mn-ea"/>
                <a:cs typeface="+mn-cs"/>
              </a:rPr>
              <a:t>2</a:t>
            </a:r>
            <a:r>
              <a:rPr lang="en-US" sz="1200" kern="1200" dirty="0">
                <a:solidFill>
                  <a:schemeClr val="tx1"/>
                </a:solidFill>
                <a:effectLst/>
                <a:latin typeface="+mn-lt"/>
                <a:ea typeface="+mn-ea"/>
                <a:cs typeface="+mn-cs"/>
              </a:rPr>
              <a:t> (and PM) exposures were associated with increased autism  risk. </a:t>
            </a:r>
          </a:p>
          <a:p>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Sram</a:t>
            </a:r>
            <a:r>
              <a:rPr lang="en-US" sz="1200" kern="1200" dirty="0">
                <a:solidFill>
                  <a:schemeClr val="tx1"/>
                </a:solidFill>
                <a:effectLst/>
                <a:latin typeface="+mn-lt"/>
                <a:ea typeface="+mn-ea"/>
                <a:cs typeface="+mn-cs"/>
              </a:rPr>
              <a:t> RJ, </a:t>
            </a:r>
            <a:r>
              <a:rPr lang="en-US" sz="1200" kern="1200" dirty="0" err="1">
                <a:solidFill>
                  <a:schemeClr val="tx1"/>
                </a:solidFill>
                <a:effectLst/>
                <a:latin typeface="+mn-lt"/>
                <a:ea typeface="+mn-ea"/>
                <a:cs typeface="+mn-cs"/>
              </a:rPr>
              <a:t>Veleminsky</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M,Jr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Veleminsky</a:t>
            </a:r>
            <a:r>
              <a:rPr lang="en-US" sz="1200" kern="1200" dirty="0">
                <a:solidFill>
                  <a:schemeClr val="tx1"/>
                </a:solidFill>
                <a:effectLst/>
                <a:latin typeface="+mn-lt"/>
                <a:ea typeface="+mn-ea"/>
                <a:cs typeface="+mn-cs"/>
              </a:rPr>
              <a:t> MS, </a:t>
            </a:r>
            <a:r>
              <a:rPr lang="en-US" sz="1200" kern="1200" dirty="0" err="1">
                <a:solidFill>
                  <a:schemeClr val="tx1"/>
                </a:solidFill>
                <a:effectLst/>
                <a:latin typeface="+mn-lt"/>
                <a:ea typeface="+mn-ea"/>
                <a:cs typeface="+mn-cs"/>
              </a:rPr>
              <a:t>Stejskalova</a:t>
            </a:r>
            <a:r>
              <a:rPr lang="en-US" sz="1200" kern="1200" dirty="0">
                <a:solidFill>
                  <a:schemeClr val="tx1"/>
                </a:solidFill>
                <a:effectLst/>
                <a:latin typeface="+mn-lt"/>
                <a:ea typeface="+mn-ea"/>
                <a:cs typeface="+mn-cs"/>
              </a:rPr>
              <a:t> J. The impact of air pollution to central nervous system in children and adults. </a:t>
            </a:r>
            <a:r>
              <a:rPr lang="en-US" sz="1200" i="1" kern="1200" dirty="0">
                <a:solidFill>
                  <a:schemeClr val="tx1"/>
                </a:solidFill>
                <a:effectLst/>
                <a:latin typeface="+mn-lt"/>
                <a:ea typeface="+mn-ea"/>
                <a:cs typeface="+mn-cs"/>
              </a:rPr>
              <a:t>Neuro Endocrinol Lett</a:t>
            </a:r>
            <a:r>
              <a:rPr lang="en-US" sz="1200" kern="1200" dirty="0">
                <a:solidFill>
                  <a:schemeClr val="tx1"/>
                </a:solidFill>
                <a:effectLst/>
                <a:latin typeface="+mn-lt"/>
                <a:ea typeface="+mn-ea"/>
                <a:cs typeface="+mn-cs"/>
              </a:rPr>
              <a:t>. 2017;38(6):389-396.</a:t>
            </a:r>
            <a:r>
              <a:rPr lang="en-US" dirty="0">
                <a:effectLst/>
              </a:rPr>
              <a: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Higher EC and NO</a:t>
            </a:r>
            <a:r>
              <a:rPr lang="en-US" sz="1200" kern="1200" baseline="-25000" dirty="0">
                <a:solidFill>
                  <a:schemeClr val="tx1"/>
                </a:solidFill>
                <a:effectLst/>
                <a:latin typeface="+mn-lt"/>
                <a:ea typeface="+mn-ea"/>
                <a:cs typeface="+mn-cs"/>
              </a:rPr>
              <a:t>2</a:t>
            </a:r>
            <a:r>
              <a:rPr lang="en-US" sz="1200" kern="1200" dirty="0">
                <a:solidFill>
                  <a:schemeClr val="tx1"/>
                </a:solidFill>
                <a:effectLst/>
                <a:latin typeface="+mn-lt"/>
                <a:ea typeface="+mn-ea"/>
                <a:cs typeface="+mn-cs"/>
              </a:rPr>
              <a:t> were also associated with slower brain maturation in primary school children. </a:t>
            </a:r>
          </a:p>
          <a:p>
            <a:r>
              <a:rPr lang="en-US" sz="1200" kern="1200" dirty="0">
                <a:solidFill>
                  <a:schemeClr val="tx1"/>
                </a:solidFill>
                <a:effectLst/>
                <a:latin typeface="+mn-lt"/>
                <a:ea typeface="+mn-ea"/>
                <a:cs typeface="+mn-cs"/>
              </a:rPr>
              <a:t>de Prado Bert P, Mercader EMH, </a:t>
            </a:r>
            <a:r>
              <a:rPr lang="en-US" sz="1200" kern="1200" dirty="0" err="1">
                <a:solidFill>
                  <a:schemeClr val="tx1"/>
                </a:solidFill>
                <a:effectLst/>
                <a:latin typeface="+mn-lt"/>
                <a:ea typeface="+mn-ea"/>
                <a:cs typeface="+mn-cs"/>
              </a:rPr>
              <a:t>Pujol</a:t>
            </a:r>
            <a:r>
              <a:rPr lang="en-US" sz="1200" kern="1200" dirty="0">
                <a:solidFill>
                  <a:schemeClr val="tx1"/>
                </a:solidFill>
                <a:effectLst/>
                <a:latin typeface="+mn-lt"/>
                <a:ea typeface="+mn-ea"/>
                <a:cs typeface="+mn-cs"/>
              </a:rPr>
              <a:t> J, </a:t>
            </a:r>
            <a:r>
              <a:rPr lang="en-US" sz="1200" kern="1200" dirty="0" err="1">
                <a:solidFill>
                  <a:schemeClr val="tx1"/>
                </a:solidFill>
                <a:effectLst/>
                <a:latin typeface="+mn-lt"/>
                <a:ea typeface="+mn-ea"/>
                <a:cs typeface="+mn-cs"/>
              </a:rPr>
              <a:t>Sunyer</a:t>
            </a:r>
            <a:r>
              <a:rPr lang="en-US" sz="1200" kern="1200" dirty="0">
                <a:solidFill>
                  <a:schemeClr val="tx1"/>
                </a:solidFill>
                <a:effectLst/>
                <a:latin typeface="+mn-lt"/>
                <a:ea typeface="+mn-ea"/>
                <a:cs typeface="+mn-cs"/>
              </a:rPr>
              <a:t> J, </a:t>
            </a:r>
            <a:r>
              <a:rPr lang="en-US" sz="1200" kern="1200" dirty="0" err="1">
                <a:solidFill>
                  <a:schemeClr val="tx1"/>
                </a:solidFill>
                <a:effectLst/>
                <a:latin typeface="+mn-lt"/>
                <a:ea typeface="+mn-ea"/>
                <a:cs typeface="+mn-cs"/>
              </a:rPr>
              <a:t>Mortamais</a:t>
            </a:r>
            <a:r>
              <a:rPr lang="en-US" sz="1200" kern="1200" dirty="0">
                <a:solidFill>
                  <a:schemeClr val="tx1"/>
                </a:solidFill>
                <a:effectLst/>
                <a:latin typeface="+mn-lt"/>
                <a:ea typeface="+mn-ea"/>
                <a:cs typeface="+mn-cs"/>
              </a:rPr>
              <a:t> M. The effects of air pollution on the brain: A review of studies interfacing environmental epidemiology and neuroimaging. </a:t>
            </a:r>
            <a:r>
              <a:rPr lang="en-US" sz="1200" i="1" kern="1200" dirty="0" err="1">
                <a:solidFill>
                  <a:schemeClr val="tx1"/>
                </a:solidFill>
                <a:effectLst/>
                <a:latin typeface="+mn-lt"/>
                <a:ea typeface="+mn-ea"/>
                <a:cs typeface="+mn-cs"/>
              </a:rPr>
              <a:t>Curr</a:t>
            </a:r>
            <a:r>
              <a:rPr lang="en-US" sz="1200" i="1" kern="1200" dirty="0">
                <a:solidFill>
                  <a:schemeClr val="tx1"/>
                </a:solidFill>
                <a:effectLst/>
                <a:latin typeface="+mn-lt"/>
                <a:ea typeface="+mn-ea"/>
                <a:cs typeface="+mn-cs"/>
              </a:rPr>
              <a:t> Environ Health Rep</a:t>
            </a:r>
            <a:r>
              <a:rPr lang="en-US" sz="1200" kern="1200" dirty="0">
                <a:solidFill>
                  <a:schemeClr val="tx1"/>
                </a:solidFill>
                <a:effectLst/>
                <a:latin typeface="+mn-lt"/>
                <a:ea typeface="+mn-ea"/>
                <a:cs typeface="+mn-cs"/>
              </a:rPr>
              <a:t>. 2018.</a:t>
            </a:r>
            <a:r>
              <a:rPr lang="en-US" dirty="0">
                <a:effectLst/>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a:p>
            <a:endParaRPr lang="en-US" baseline="0" dirty="0"/>
          </a:p>
        </p:txBody>
      </p:sp>
      <p:sp>
        <p:nvSpPr>
          <p:cNvPr id="4" name="Slide Number Placeholder 3"/>
          <p:cNvSpPr>
            <a:spLocks noGrp="1"/>
          </p:cNvSpPr>
          <p:nvPr>
            <p:ph type="sldNum" sz="quarter" idx="10"/>
          </p:nvPr>
        </p:nvSpPr>
        <p:spPr/>
        <p:txBody>
          <a:bodyPr/>
          <a:lstStyle/>
          <a:p>
            <a:fld id="{8ECC129C-E094-44A9-9990-2FFEB90AEFE5}" type="slidenum">
              <a:rPr lang="en-US" smtClean="0"/>
              <a:t>11</a:t>
            </a:fld>
            <a:endParaRPr lang="en-US" dirty="0"/>
          </a:p>
        </p:txBody>
      </p:sp>
    </p:spTree>
    <p:extLst>
      <p:ext uri="{BB962C8B-B14F-4D97-AF65-F5344CB8AC3E}">
        <p14:creationId xmlns:p14="http://schemas.microsoft.com/office/powerpoint/2010/main" val="5569866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Health effects include, CVD, respiratory effects, cancer, pregnancy and birth outcomes, and neurological diseases. </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U.S. Environmental Protection Agency defines environmental justice (EJ) as:</a:t>
            </a:r>
          </a:p>
          <a:p>
            <a:r>
              <a:rPr lang="en-US" sz="1200" kern="1200" dirty="0">
                <a:solidFill>
                  <a:schemeClr val="tx1"/>
                </a:solidFill>
                <a:effectLst/>
                <a:latin typeface="+mn-lt"/>
                <a:ea typeface="+mn-ea"/>
                <a:cs typeface="+mn-cs"/>
              </a:rPr>
              <a:t>“… the fair treatment and meaningful involvement of all people regardless of race, color, national origin, or income, with respect to the development, implementation, and enforcement of environmental laws, regulations, and policies.” Evidence of environmental injustice arose in the 1980’s, often related to the existence or siting of hazardous waste sites, landfills, industrial facilities, etc. Environmental injustice and related exposures are considered to contribute to health disparities along with racism, psychosocial stress, low socioeconomic status, and lack of health insurance and limited access to health care.  </a:t>
            </a:r>
          </a:p>
          <a:p>
            <a:endParaRPr lang="en-US" dirty="0"/>
          </a:p>
          <a:p>
            <a:r>
              <a:rPr lang="en-US" sz="1200" kern="1200" dirty="0">
                <a:solidFill>
                  <a:schemeClr val="tx1"/>
                </a:solidFill>
                <a:effectLst/>
                <a:latin typeface="+mn-lt"/>
                <a:ea typeface="+mn-ea"/>
                <a:cs typeface="+mn-cs"/>
              </a:rPr>
              <a:t> U.S. Environmental Protection Agency. Environmental justice. </a:t>
            </a:r>
            <a:r>
              <a:rPr lang="en-US" sz="1200" u="sng" kern="1200" dirty="0">
                <a:solidFill>
                  <a:schemeClr val="tx1"/>
                </a:solidFill>
                <a:effectLst/>
                <a:latin typeface="+mn-lt"/>
                <a:ea typeface="+mn-ea"/>
                <a:cs typeface="+mn-cs"/>
                <a:hlinkClick r:id="rId3"/>
              </a:rPr>
              <a:t>https://www.epa.gov/environmentaljustice</a:t>
            </a:r>
            <a:r>
              <a:rPr lang="en-US" sz="1200" kern="1200" dirty="0">
                <a:solidFill>
                  <a:schemeClr val="tx1"/>
                </a:solidFill>
                <a:effectLst/>
                <a:latin typeface="+mn-lt"/>
                <a:ea typeface="+mn-ea"/>
                <a:cs typeface="+mn-cs"/>
              </a:rPr>
              <a:t>.</a:t>
            </a:r>
            <a:r>
              <a:rPr lang="en-US" dirty="0">
                <a:effectLst/>
              </a:rPr>
              <a:t> </a:t>
            </a:r>
          </a:p>
          <a:p>
            <a:endParaRPr lang="en-US" dirty="0">
              <a:effectLst/>
            </a:endParaRPr>
          </a:p>
          <a:p>
            <a:r>
              <a:rPr lang="en-US" sz="1200" kern="1200" dirty="0">
                <a:solidFill>
                  <a:schemeClr val="tx1"/>
                </a:solidFill>
                <a:effectLst/>
                <a:latin typeface="+mn-lt"/>
                <a:ea typeface="+mn-ea"/>
                <a:cs typeface="+mn-cs"/>
              </a:rPr>
              <a:t>Ongoing research has also focused on identifying populations that are susceptible to the effects of TRAP, particularly pregnant women.  </a:t>
            </a:r>
          </a:p>
          <a:p>
            <a:endParaRPr lang="en-US" dirty="0"/>
          </a:p>
        </p:txBody>
      </p:sp>
      <p:sp>
        <p:nvSpPr>
          <p:cNvPr id="4" name="Slide Number Placeholder 3"/>
          <p:cNvSpPr>
            <a:spLocks noGrp="1"/>
          </p:cNvSpPr>
          <p:nvPr>
            <p:ph type="sldNum" sz="quarter" idx="5"/>
          </p:nvPr>
        </p:nvSpPr>
        <p:spPr/>
        <p:txBody>
          <a:bodyPr/>
          <a:lstStyle/>
          <a:p>
            <a:fld id="{E8279E6D-00A9-4B64-8C3A-9DDF802CB60D}" type="slidenum">
              <a:rPr lang="en-US" smtClean="0"/>
              <a:t>12</a:t>
            </a:fld>
            <a:endParaRPr lang="en-US"/>
          </a:p>
        </p:txBody>
      </p:sp>
    </p:spTree>
    <p:extLst>
      <p:ext uri="{BB962C8B-B14F-4D97-AF65-F5344CB8AC3E}">
        <p14:creationId xmlns:p14="http://schemas.microsoft.com/office/powerpoint/2010/main" val="31044390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Noise and air pollutant exposures seem to be independent contributors to some TRAP endpoints, like CVD. </a:t>
            </a:r>
          </a:p>
          <a:p>
            <a:pPr lvl="0"/>
            <a:r>
              <a:rPr lang="en-US" sz="1200" kern="1200" dirty="0">
                <a:solidFill>
                  <a:schemeClr val="tx1"/>
                </a:solidFill>
                <a:effectLst/>
                <a:latin typeface="+mn-lt"/>
                <a:ea typeface="+mn-ea"/>
                <a:cs typeface="+mn-cs"/>
              </a:rPr>
              <a:t>Interaction of air pollutant exposures and stress or SES on health risks also may be important. </a:t>
            </a:r>
          </a:p>
          <a:p>
            <a:pPr marL="0" marR="0" lvl="0" indent="0" algn="l" defTabSz="88139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Exposure, including more detailed source and speciation information about pollutants.</a:t>
            </a:r>
          </a:p>
          <a:p>
            <a:pPr marL="0" marR="0" lvl="0" indent="0" algn="l" defTabSz="88139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881390" rtl="0" eaLnBrk="1" fontAlgn="auto" latinLnBrk="0" hangingPunct="1">
              <a:lnSpc>
                <a:spcPct val="100000"/>
              </a:lnSpc>
              <a:spcBef>
                <a:spcPts val="0"/>
              </a:spcBef>
              <a:spcAft>
                <a:spcPts val="0"/>
              </a:spcAft>
              <a:buClrTx/>
              <a:buSzTx/>
              <a:buFontTx/>
              <a:buNone/>
              <a:tabLst/>
              <a:defRPr/>
            </a:pPr>
            <a:r>
              <a:rPr lang="en-US" sz="1200" kern="1200" dirty="0" err="1">
                <a:solidFill>
                  <a:schemeClr val="tx1"/>
                </a:solidFill>
                <a:effectLst/>
                <a:latin typeface="+mn-lt"/>
                <a:ea typeface="+mn-ea"/>
                <a:cs typeface="+mn-cs"/>
              </a:rPr>
              <a:t>Patil</a:t>
            </a:r>
            <a:r>
              <a:rPr lang="en-US" sz="1200" kern="1200" dirty="0">
                <a:solidFill>
                  <a:schemeClr val="tx1"/>
                </a:solidFill>
                <a:effectLst/>
                <a:latin typeface="+mn-lt"/>
                <a:ea typeface="+mn-ea"/>
                <a:cs typeface="+mn-cs"/>
              </a:rPr>
              <a:t> R, </a:t>
            </a:r>
            <a:r>
              <a:rPr lang="en-US" sz="1200" kern="1200" dirty="0" err="1">
                <a:solidFill>
                  <a:schemeClr val="tx1"/>
                </a:solidFill>
                <a:effectLst/>
                <a:latin typeface="+mn-lt"/>
                <a:ea typeface="+mn-ea"/>
                <a:cs typeface="+mn-cs"/>
              </a:rPr>
              <a:t>Chetlapally</a:t>
            </a:r>
            <a:r>
              <a:rPr lang="en-US" sz="1200" kern="1200" dirty="0">
                <a:solidFill>
                  <a:schemeClr val="tx1"/>
                </a:solidFill>
                <a:effectLst/>
                <a:latin typeface="+mn-lt"/>
                <a:ea typeface="+mn-ea"/>
                <a:cs typeface="+mn-cs"/>
              </a:rPr>
              <a:t> SK, </a:t>
            </a:r>
            <a:r>
              <a:rPr lang="en-US" sz="1200" kern="1200" dirty="0" err="1">
                <a:solidFill>
                  <a:schemeClr val="tx1"/>
                </a:solidFill>
                <a:effectLst/>
                <a:latin typeface="+mn-lt"/>
                <a:ea typeface="+mn-ea"/>
                <a:cs typeface="+mn-cs"/>
              </a:rPr>
              <a:t>Bagvandas</a:t>
            </a:r>
            <a:r>
              <a:rPr lang="en-US" sz="1200"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Application environmental epidemiology to vehicular air pollution and health effects research. </a:t>
            </a:r>
            <a:r>
              <a:rPr lang="en-US" sz="1200" b="0" i="1" u="none" strike="noStrike" kern="1200" dirty="0">
                <a:solidFill>
                  <a:schemeClr val="tx1"/>
                </a:solidFill>
                <a:effectLst/>
                <a:latin typeface="+mn-lt"/>
                <a:ea typeface="+mn-ea"/>
                <a:cs typeface="+mn-cs"/>
              </a:rPr>
              <a:t>Indian J </a:t>
            </a:r>
            <a:r>
              <a:rPr lang="en-US" sz="1200" b="0" i="1" u="none" strike="noStrike" kern="1200" dirty="0" err="1">
                <a:solidFill>
                  <a:schemeClr val="tx1"/>
                </a:solidFill>
                <a:effectLst/>
                <a:latin typeface="+mn-lt"/>
                <a:ea typeface="+mn-ea"/>
                <a:cs typeface="+mn-cs"/>
              </a:rPr>
              <a:t>Occup</a:t>
            </a:r>
            <a:r>
              <a:rPr lang="en-US" sz="1200" b="0" i="1" u="none" strike="noStrike" kern="1200" dirty="0">
                <a:solidFill>
                  <a:schemeClr val="tx1"/>
                </a:solidFill>
                <a:effectLst/>
                <a:latin typeface="+mn-lt"/>
                <a:ea typeface="+mn-ea"/>
                <a:cs typeface="+mn-cs"/>
              </a:rPr>
              <a:t> Environ Med. </a:t>
            </a:r>
            <a:r>
              <a:rPr lang="en-US" sz="1200" b="0" i="0" u="none" strike="noStrike" kern="1200" dirty="0">
                <a:solidFill>
                  <a:schemeClr val="tx1"/>
                </a:solidFill>
                <a:effectLst/>
                <a:latin typeface="+mn-lt"/>
                <a:ea typeface="+mn-ea"/>
                <a:cs typeface="+mn-cs"/>
              </a:rPr>
              <a:t>2015; 19(1): 8-13.</a:t>
            </a:r>
          </a:p>
          <a:p>
            <a:pPr marL="0" marR="0" lvl="0" indent="0" algn="l" defTabSz="88139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defTabSz="881390">
              <a:defRPr/>
            </a:pPr>
            <a:endParaRPr lang="en-US" sz="1200" kern="1200" baseline="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E8279E6D-00A9-4B64-8C3A-9DDF802CB60D}" type="slidenum">
              <a:rPr lang="en-US" smtClean="0"/>
              <a:t>13</a:t>
            </a:fld>
            <a:endParaRPr lang="en-US"/>
          </a:p>
        </p:txBody>
      </p:sp>
    </p:spTree>
    <p:extLst>
      <p:ext uri="{BB962C8B-B14F-4D97-AF65-F5344CB8AC3E}">
        <p14:creationId xmlns:p14="http://schemas.microsoft.com/office/powerpoint/2010/main" val="24178651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other references cited in notes section </a:t>
            </a:r>
          </a:p>
        </p:txBody>
      </p:sp>
      <p:sp>
        <p:nvSpPr>
          <p:cNvPr id="4" name="Slide Number Placeholder 3"/>
          <p:cNvSpPr>
            <a:spLocks noGrp="1"/>
          </p:cNvSpPr>
          <p:nvPr>
            <p:ph type="sldNum" sz="quarter" idx="5"/>
          </p:nvPr>
        </p:nvSpPr>
        <p:spPr/>
        <p:txBody>
          <a:bodyPr/>
          <a:lstStyle/>
          <a:p>
            <a:fld id="{E8279E6D-00A9-4B64-8C3A-9DDF802CB60D}" type="slidenum">
              <a:rPr lang="en-US" smtClean="0"/>
              <a:t>16</a:t>
            </a:fld>
            <a:endParaRPr lang="en-US"/>
          </a:p>
        </p:txBody>
      </p:sp>
    </p:spTree>
    <p:extLst>
      <p:ext uri="{BB962C8B-B14F-4D97-AF65-F5344CB8AC3E}">
        <p14:creationId xmlns:p14="http://schemas.microsoft.com/office/powerpoint/2010/main" val="25521968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Transportation sector emissions are one of the </a:t>
            </a:r>
            <a:r>
              <a:rPr lang="en-US" sz="1200" u="sng" kern="1200" dirty="0">
                <a:solidFill>
                  <a:schemeClr val="tx1"/>
                </a:solidFill>
                <a:effectLst/>
                <a:latin typeface="+mn-lt"/>
                <a:ea typeface="+mn-ea"/>
                <a:cs typeface="+mn-cs"/>
              </a:rPr>
              <a:t>major sources</a:t>
            </a:r>
            <a:r>
              <a:rPr lang="en-US" sz="1200" u="none"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of air pollutants.</a:t>
            </a:r>
          </a:p>
          <a:p>
            <a:r>
              <a:rPr lang="en-US" sz="1200" kern="1200" dirty="0">
                <a:solidFill>
                  <a:schemeClr val="tx1"/>
                </a:solidFill>
                <a:effectLst/>
                <a:latin typeface="+mn-lt"/>
                <a:ea typeface="+mn-ea"/>
                <a:cs typeface="+mn-cs"/>
              </a:rPr>
              <a:t>They are derived during the combustion of gasoline or diesel fuel and can also include particles from wear and tear of other mechanical components.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People living within 300-500 m of a highway or major roadway are most likely to be impacted. This is ~30-45% of people in North America living in those impacted areas (HEI, 2010)   </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TRAP is comprised of carbon monoxide, nitrogen oxides, particulate matter, hydrocarbons, and mobile-source air toxics (HEI, 2010)  </a:t>
            </a:r>
          </a:p>
          <a:p>
            <a:pPr lvl="1"/>
            <a:endParaRPr lang="en-US" b="1" dirty="0"/>
          </a:p>
          <a:p>
            <a:pPr lvl="1"/>
            <a:r>
              <a:rPr lang="en-US" b="0" dirty="0"/>
              <a:t>Carbon monoxide (CO) is a colorless and odorless gas. The greatest sources of CO to outdoor air are cars, trucks and other vehicles and machinery.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b="0" dirty="0"/>
              <a:t>Nitrogen Dioxide (NO</a:t>
            </a:r>
            <a:r>
              <a:rPr lang="en-US" b="0" baseline="-25000" dirty="0"/>
              <a:t>2</a:t>
            </a:r>
            <a:r>
              <a:rPr lang="en-US" b="0" dirty="0"/>
              <a:t>) is one of a group of gases called nitrogen oxides (NO</a:t>
            </a:r>
            <a:r>
              <a:rPr lang="en-US" b="0" baseline="-25000" dirty="0"/>
              <a:t>x</a:t>
            </a:r>
            <a:r>
              <a:rPr lang="en-US" b="0" dirty="0"/>
              <a:t>). NO</a:t>
            </a:r>
            <a:r>
              <a:rPr lang="en-US" b="0" baseline="-25000" dirty="0"/>
              <a:t>x</a:t>
            </a:r>
            <a:r>
              <a:rPr lang="en-US" sz="1200" b="0" i="0" u="none" strike="noStrike" kern="1200" baseline="-250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are involved in the formation of photochemical smog. NO</a:t>
            </a:r>
            <a:r>
              <a:rPr lang="en-US" sz="1200" b="0" i="0" u="none" strike="noStrike" kern="1200" baseline="-25000" dirty="0">
                <a:solidFill>
                  <a:schemeClr val="tx1"/>
                </a:solidFill>
                <a:effectLst/>
                <a:latin typeface="+mn-lt"/>
                <a:ea typeface="+mn-ea"/>
                <a:cs typeface="+mn-cs"/>
              </a:rPr>
              <a:t>2</a:t>
            </a:r>
            <a:r>
              <a:rPr lang="en-US" sz="1200" b="0" i="0" u="none" strike="noStrike" kern="1200" dirty="0">
                <a:solidFill>
                  <a:schemeClr val="tx1"/>
                </a:solidFill>
                <a:effectLst/>
                <a:latin typeface="+mn-lt"/>
                <a:ea typeface="+mn-ea"/>
                <a:cs typeface="+mn-cs"/>
              </a:rPr>
              <a:t> primarily gets in the air from the burning of fuel.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Particulate matter (PM) contains microscopic solids or liquid droplets that are inhalable. Most particles form in the atmosphere as a result of complex reactions of chemicals, such as sulfur dioxide and nitrogen oxides, which are pollutants emitted from power plants, industries and automobiles.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Black carbon is a component of fine PM emitted from gas and diesel engines, coal-fired power plants, and other sources that burn fossil fuels.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PAHs are products of incomplete combustion. </a:t>
            </a:r>
            <a:r>
              <a:rPr lang="en-US" sz="1200" kern="1200" dirty="0">
                <a:solidFill>
                  <a:schemeClr val="tx1"/>
                </a:solidFill>
                <a:effectLst/>
                <a:latin typeface="+mn-lt"/>
                <a:ea typeface="+mn-ea"/>
                <a:cs typeface="+mn-cs"/>
              </a:rPr>
              <a:t>People are usually exposed to mixtures of PAHs from breathing air contaminated with motor vehicle exhaust, cigarette smoke, wood smoke, or fumes from asphalt roads.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cs typeface="Arial" charset="0"/>
              </a:rPr>
              <a:t>Benzo[</a:t>
            </a:r>
            <a:r>
              <a:rPr lang="en-US" sz="1200" i="1" dirty="0">
                <a:cs typeface="Arial" charset="0"/>
              </a:rPr>
              <a:t>a</a:t>
            </a:r>
            <a:r>
              <a:rPr lang="en-US" sz="1200" dirty="0">
                <a:cs typeface="Arial" charset="0"/>
              </a:rPr>
              <a:t>]pyrene is a representative PAH, that is highly carcinogenic. In the presence of </a:t>
            </a:r>
            <a:r>
              <a:rPr lang="en-US" b="0" dirty="0"/>
              <a:t>NO</a:t>
            </a:r>
            <a:r>
              <a:rPr lang="en-US" b="0" baseline="-25000" dirty="0"/>
              <a:t>x</a:t>
            </a:r>
            <a:r>
              <a:rPr lang="en-US" sz="1200" dirty="0">
                <a:cs typeface="Arial" charset="0"/>
              </a:rPr>
              <a:t> you may also see nitrated PAHs, like 1-nitropyrene, commonly found in diesel exhaust.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Air toxics are identified as over 187 hazardous air pollutants that the U.S. EPA is required to control. A list of 30 urban air toxics, for example benzene, pose greater risks in urban areas because these areas have large populations and a higher concentration of emission sources, also including stationary sources like power plants.</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Photo source: </a:t>
            </a:r>
            <a:r>
              <a:rPr lang="en-US" dirty="0"/>
              <a:t>https://</a:t>
            </a:r>
            <a:r>
              <a:rPr lang="en-US" dirty="0" err="1"/>
              <a:t>www.carteeh.org</a:t>
            </a:r>
            <a:r>
              <a:rPr lang="en-US" dirty="0"/>
              <a:t>/</a:t>
            </a:r>
            <a:r>
              <a:rPr lang="en-US" dirty="0" err="1"/>
              <a:t>carteeh</a:t>
            </a:r>
            <a:r>
              <a:rPr lang="en-US" dirty="0"/>
              <a:t>-literature-library/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Background information </a:t>
            </a:r>
            <a:r>
              <a:rPr lang="en-US" sz="1200" kern="1200" dirty="0">
                <a:solidFill>
                  <a:schemeClr val="tx1"/>
                </a:solidFill>
                <a:effectLst/>
                <a:latin typeface="+mn-lt"/>
                <a:ea typeface="+mn-ea"/>
                <a:cs typeface="+mn-cs"/>
              </a:rPr>
              <a:t>from https://</a:t>
            </a:r>
            <a:r>
              <a:rPr lang="en-US" sz="1200" kern="1200" dirty="0" err="1">
                <a:solidFill>
                  <a:schemeClr val="tx1"/>
                </a:solidFill>
                <a:effectLst/>
                <a:latin typeface="+mn-lt"/>
                <a:ea typeface="+mn-ea"/>
                <a:cs typeface="+mn-cs"/>
              </a:rPr>
              <a:t>www.epa.gov</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u="sng"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E8279E6D-00A9-4B64-8C3A-9DDF802CB60D}" type="slidenum">
              <a:rPr lang="en-US" smtClean="0"/>
              <a:t>2</a:t>
            </a:fld>
            <a:endParaRPr lang="en-US"/>
          </a:p>
        </p:txBody>
      </p:sp>
    </p:spTree>
    <p:extLst>
      <p:ext uri="{BB962C8B-B14F-4D97-AF65-F5344CB8AC3E}">
        <p14:creationId xmlns:p14="http://schemas.microsoft.com/office/powerpoint/2010/main" val="15099403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December of 1952, a severe pollution event known as the Great Smog of London helped to spur the field of air pollution epidemiology research, as well as create the first Clean Air Act in the UK.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The figure shows the average smoke and </a:t>
            </a:r>
            <a:r>
              <a:rPr lang="en-US" sz="1200" b="0" i="0" u="none" strike="noStrike" kern="1200" dirty="0" err="1">
                <a:solidFill>
                  <a:schemeClr val="tx1"/>
                </a:solidFill>
                <a:effectLst/>
                <a:latin typeface="+mn-lt"/>
                <a:ea typeface="+mn-ea"/>
                <a:cs typeface="+mn-cs"/>
              </a:rPr>
              <a:t>sulphur</a:t>
            </a:r>
            <a:r>
              <a:rPr lang="en-US" sz="1200" b="0" i="0" u="none" strike="noStrike" kern="1200" dirty="0">
                <a:solidFill>
                  <a:schemeClr val="tx1"/>
                </a:solidFill>
                <a:effectLst/>
                <a:latin typeface="+mn-lt"/>
                <a:ea typeface="+mn-ea"/>
                <a:cs typeface="+mn-cs"/>
              </a:rPr>
              <a:t> dioxide levels for 12 London sites and the relationship with deaths recorded during the smog period in December 1952. The peak in the number of death coincided with the peak in both smoke and </a:t>
            </a:r>
            <a:r>
              <a:rPr lang="en-US" sz="1200" b="0" i="0" u="none" strike="noStrike" kern="1200" dirty="0" err="1">
                <a:solidFill>
                  <a:schemeClr val="tx1"/>
                </a:solidFill>
                <a:effectLst/>
                <a:latin typeface="+mn-lt"/>
                <a:ea typeface="+mn-ea"/>
                <a:cs typeface="+mn-cs"/>
              </a:rPr>
              <a:t>sulphur</a:t>
            </a:r>
            <a:r>
              <a:rPr lang="en-US" sz="1200" b="0" i="0" u="none" strike="noStrike" kern="1200" dirty="0">
                <a:solidFill>
                  <a:schemeClr val="tx1"/>
                </a:solidFill>
                <a:effectLst/>
                <a:latin typeface="+mn-lt"/>
                <a:ea typeface="+mn-ea"/>
                <a:cs typeface="+mn-cs"/>
              </a:rPr>
              <a:t> dioxide pollution levels.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Application of environmental epidemiology principles has led to numerous studies on vehicular and TRAP health effects research. </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Early studies of TRAP relied on proximity metrics (e.g. distance to nearest major roadway) to estimate exposures for epidemiologic analysis. More advanced models, including dispersion models and land-use regression, consider data on land use, traffic data, meteorology, geography, and atmospheric chemical transformations providing more realistic estimates of TRAP over time and space.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u="sng"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PM</a:t>
            </a:r>
            <a:r>
              <a:rPr lang="en-US" sz="1200" kern="1200" baseline="-25000" dirty="0">
                <a:solidFill>
                  <a:schemeClr val="tx1"/>
                </a:solidFill>
                <a:effectLst/>
                <a:latin typeface="+mn-lt"/>
                <a:ea typeface="+mn-ea"/>
                <a:cs typeface="+mn-cs"/>
              </a:rPr>
              <a:t>2.5</a:t>
            </a:r>
            <a:r>
              <a:rPr lang="en-US" sz="1200" kern="1200" dirty="0">
                <a:solidFill>
                  <a:schemeClr val="tx1"/>
                </a:solidFill>
                <a:effectLst/>
                <a:latin typeface="+mn-lt"/>
                <a:ea typeface="+mn-ea"/>
                <a:cs typeface="+mn-cs"/>
              </a:rPr>
              <a:t> concentrations are impacted by many sources and may not be a good surrogate for TRAP. Other pollutants including black carbon (BC), elemental carbon (EC), and oxides of nitrogen (NO</a:t>
            </a:r>
            <a:r>
              <a:rPr lang="en-US" sz="1200" kern="1200" baseline="-25000" dirty="0">
                <a:solidFill>
                  <a:schemeClr val="tx1"/>
                </a:solidFill>
                <a:effectLst/>
                <a:latin typeface="+mn-lt"/>
                <a:ea typeface="+mn-ea"/>
                <a:cs typeface="+mn-cs"/>
              </a:rPr>
              <a:t>x</a:t>
            </a:r>
            <a:r>
              <a:rPr lang="en-US" sz="1200" kern="1200" dirty="0">
                <a:solidFill>
                  <a:schemeClr val="tx1"/>
                </a:solidFill>
                <a:effectLst/>
                <a:latin typeface="+mn-lt"/>
                <a:ea typeface="+mn-ea"/>
                <a:cs typeface="+mn-cs"/>
              </a:rPr>
              <a:t>) may serve as better markers for TRAP.</a:t>
            </a:r>
          </a:p>
          <a:p>
            <a:endParaRPr lang="en-US" sz="1200" u="sng" kern="1200" dirty="0">
              <a:solidFill>
                <a:schemeClr val="tx1"/>
              </a:solidFill>
              <a:effectLst/>
              <a:latin typeface="+mn-lt"/>
              <a:ea typeface="+mn-ea"/>
              <a:cs typeface="+mn-cs"/>
            </a:endParaRPr>
          </a:p>
          <a:p>
            <a:r>
              <a:rPr lang="en-US" sz="1200" u="none" kern="1200" dirty="0">
                <a:solidFill>
                  <a:schemeClr val="tx1"/>
                </a:solidFill>
                <a:effectLst/>
                <a:latin typeface="+mn-lt"/>
                <a:ea typeface="+mn-ea"/>
                <a:cs typeface="+mn-cs"/>
              </a:rPr>
              <a:t>Important confounders, include </a:t>
            </a:r>
            <a:r>
              <a:rPr lang="en-US" sz="1200" b="0" i="0" u="none" strike="noStrike" kern="1200" dirty="0">
                <a:solidFill>
                  <a:schemeClr val="tx1"/>
                </a:solidFill>
                <a:effectLst/>
                <a:latin typeface="+mn-lt"/>
                <a:ea typeface="+mn-ea"/>
                <a:cs typeface="+mn-cs"/>
              </a:rPr>
              <a:t>socioeconomic status (SES) and smoking status. </a:t>
            </a:r>
            <a:r>
              <a:rPr lang="en-US" sz="1200" kern="1200" dirty="0">
                <a:solidFill>
                  <a:schemeClr val="tx1"/>
                </a:solidFill>
                <a:effectLst/>
                <a:latin typeface="+mn-lt"/>
                <a:ea typeface="+mn-ea"/>
                <a:cs typeface="+mn-cs"/>
              </a:rPr>
              <a:t>Road traffic is also a significant contributor to community noise; noise exposure is independently associated with health effects. </a:t>
            </a:r>
            <a:endParaRPr lang="en-US" sz="1200" u="sng" kern="1200" dirty="0">
              <a:solidFill>
                <a:schemeClr val="tx1"/>
              </a:solidFill>
              <a:effectLst/>
              <a:latin typeface="+mn-lt"/>
              <a:ea typeface="+mn-ea"/>
              <a:cs typeface="+mn-cs"/>
            </a:endParaRPr>
          </a:p>
          <a:p>
            <a:endParaRPr lang="en-US" sz="1200" u="sng" kern="1200" dirty="0">
              <a:solidFill>
                <a:schemeClr val="tx1"/>
              </a:solidFill>
              <a:effectLst/>
              <a:latin typeface="+mn-lt"/>
              <a:ea typeface="+mn-ea"/>
              <a:cs typeface="+mn-cs"/>
            </a:endParaRPr>
          </a:p>
          <a:p>
            <a:r>
              <a:rPr lang="en-US" sz="1200" u="none" kern="1200" dirty="0">
                <a:solidFill>
                  <a:schemeClr val="tx1"/>
                </a:solidFill>
                <a:effectLst/>
                <a:latin typeface="+mn-lt"/>
                <a:ea typeface="+mn-ea"/>
                <a:cs typeface="+mn-cs"/>
              </a:rPr>
              <a:t>Figure sources: http://</a:t>
            </a:r>
            <a:r>
              <a:rPr lang="en-US" sz="1200" u="none" kern="1200" dirty="0" err="1">
                <a:solidFill>
                  <a:schemeClr val="tx1"/>
                </a:solidFill>
                <a:effectLst/>
                <a:latin typeface="+mn-lt"/>
                <a:ea typeface="+mn-ea"/>
                <a:cs typeface="+mn-cs"/>
              </a:rPr>
              <a:t>www.air-quality.org.uk</a:t>
            </a:r>
            <a:r>
              <a:rPr lang="en-US" sz="1200" u="none" kern="1200" dirty="0">
                <a:solidFill>
                  <a:schemeClr val="tx1"/>
                </a:solidFill>
                <a:effectLst/>
                <a:latin typeface="+mn-lt"/>
                <a:ea typeface="+mn-ea"/>
                <a:cs typeface="+mn-cs"/>
              </a:rPr>
              <a:t>/03.php</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dirty="0"/>
              <a:t>Erin R. Kulick. Stroke. Residential Proximity to Major Roadways and Risk of Incident Ischemic Stroke in NOMAS (The Northern Manhattan Study), Volume: 49, Issue: 4, Pages: 835-841. </a:t>
            </a:r>
          </a:p>
          <a:p>
            <a:endParaRPr lang="en-US" sz="1200" u="none" kern="1200" dirty="0">
              <a:solidFill>
                <a:schemeClr val="tx1"/>
              </a:solidFill>
              <a:effectLst/>
              <a:latin typeface="+mn-lt"/>
              <a:ea typeface="+mn-ea"/>
              <a:cs typeface="+mn-cs"/>
            </a:endParaRPr>
          </a:p>
          <a:p>
            <a:r>
              <a:rPr lang="en-US" sz="1200" u="none" kern="1200" dirty="0">
                <a:solidFill>
                  <a:schemeClr val="tx1"/>
                </a:solidFill>
                <a:effectLst/>
                <a:latin typeface="+mn-lt"/>
                <a:ea typeface="+mn-ea"/>
                <a:cs typeface="+mn-cs"/>
              </a:rPr>
              <a:t>Picture source: Getty Images </a:t>
            </a:r>
          </a:p>
        </p:txBody>
      </p:sp>
      <p:sp>
        <p:nvSpPr>
          <p:cNvPr id="4" name="Slide Number Placeholder 3"/>
          <p:cNvSpPr>
            <a:spLocks noGrp="1"/>
          </p:cNvSpPr>
          <p:nvPr>
            <p:ph type="sldNum" sz="quarter" idx="5"/>
          </p:nvPr>
        </p:nvSpPr>
        <p:spPr/>
        <p:txBody>
          <a:bodyPr/>
          <a:lstStyle/>
          <a:p>
            <a:fld id="{E8279E6D-00A9-4B64-8C3A-9DDF802CB60D}" type="slidenum">
              <a:rPr lang="en-US" smtClean="0"/>
              <a:t>3</a:t>
            </a:fld>
            <a:endParaRPr lang="en-US"/>
          </a:p>
        </p:txBody>
      </p:sp>
    </p:spTree>
    <p:extLst>
      <p:ext uri="{BB962C8B-B14F-4D97-AF65-F5344CB8AC3E}">
        <p14:creationId xmlns:p14="http://schemas.microsoft.com/office/powerpoint/2010/main" val="28872067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u="none" kern="1200" dirty="0">
                <a:solidFill>
                  <a:schemeClr val="tx1"/>
                </a:solidFill>
                <a:effectLst/>
                <a:latin typeface="+mn-lt"/>
                <a:ea typeface="+mn-ea"/>
                <a:cs typeface="+mn-cs"/>
              </a:rPr>
              <a:t>The main established outcomes associated with TRAP include respiratory disease, like higher rates of asthma onset and exacerbation, cardiovascular disease (CVD), and premature mortality (death).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u="none" kern="1200" dirty="0">
                <a:solidFill>
                  <a:schemeClr val="tx1"/>
                </a:solidFill>
                <a:effectLst/>
                <a:latin typeface="+mn-lt"/>
                <a:ea typeface="+mn-ea"/>
                <a:cs typeface="+mn-cs"/>
              </a:rPr>
              <a:t>Many emerging effects (shown in the table from </a:t>
            </a:r>
            <a:r>
              <a:rPr lang="en-US" sz="1200" kern="1200" dirty="0">
                <a:solidFill>
                  <a:schemeClr val="tx1"/>
                </a:solidFill>
                <a:effectLst/>
                <a:latin typeface="+mn-lt"/>
                <a:ea typeface="+mn-ea"/>
                <a:cs typeface="+mn-cs"/>
              </a:rPr>
              <a:t>reviews found in PubMed) represent research on health effects beyond respiratory and cardiovascular diseases, to include a growing literature on pregnancy/birth outcomes and development, neurotoxicity and various neurological diseases and disorders.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Certain worker populations or low SES groups (related to environmental injustice) may also be vulnerable given their higher exposures to TRAP.</a:t>
            </a:r>
            <a:r>
              <a:rPr lang="en-US" dirty="0">
                <a:effectLst/>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u="none" kern="1200" dirty="0">
                <a:solidFill>
                  <a:schemeClr val="tx1"/>
                </a:solidFill>
                <a:effectLst/>
                <a:latin typeface="+mn-lt"/>
                <a:ea typeface="+mn-ea"/>
                <a:cs typeface="+mn-cs"/>
              </a:rPr>
              <a:t>Moreover, biological windows of susceptibility, including during gestation and infancy (important times for lung and brain development) may render individuals more sensitive to exposures.</a:t>
            </a:r>
          </a:p>
        </p:txBody>
      </p:sp>
      <p:sp>
        <p:nvSpPr>
          <p:cNvPr id="4" name="Slide Number Placeholder 3"/>
          <p:cNvSpPr>
            <a:spLocks noGrp="1"/>
          </p:cNvSpPr>
          <p:nvPr>
            <p:ph type="sldNum" sz="quarter" idx="5"/>
          </p:nvPr>
        </p:nvSpPr>
        <p:spPr/>
        <p:txBody>
          <a:bodyPr/>
          <a:lstStyle/>
          <a:p>
            <a:fld id="{E8279E6D-00A9-4B64-8C3A-9DDF802CB60D}" type="slidenum">
              <a:rPr lang="en-US" smtClean="0"/>
              <a:t>4</a:t>
            </a:fld>
            <a:endParaRPr lang="en-US"/>
          </a:p>
        </p:txBody>
      </p:sp>
    </p:spTree>
    <p:extLst>
      <p:ext uri="{BB962C8B-B14F-4D97-AF65-F5344CB8AC3E}">
        <p14:creationId xmlns:p14="http://schemas.microsoft.com/office/powerpoint/2010/main" val="18267485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1390">
              <a:defRPr/>
            </a:pPr>
            <a:r>
              <a:rPr lang="en-US" sz="1200" kern="1200" dirty="0">
                <a:solidFill>
                  <a:schemeClr val="tx1"/>
                </a:solidFill>
                <a:effectLst/>
                <a:latin typeface="+mn-lt"/>
                <a:ea typeface="+mn-ea"/>
                <a:cs typeface="+mn-cs"/>
              </a:rPr>
              <a:t>In 2010, The Health Effects Institute (HEI) published a comprehensive report on the health effects associated with TRAP.</a:t>
            </a:r>
            <a:endParaRPr lang="en-US" dirty="0">
              <a:effectLst/>
            </a:endParaRPr>
          </a:p>
          <a:p>
            <a:pPr defTabSz="881390">
              <a:defRPr/>
            </a:pPr>
            <a:r>
              <a:rPr lang="en-US" sz="1200" kern="1200" dirty="0">
                <a:solidFill>
                  <a:schemeClr val="tx1"/>
                </a:solidFill>
                <a:effectLst/>
                <a:latin typeface="+mn-lt"/>
                <a:ea typeface="+mn-ea"/>
                <a:cs typeface="+mn-cs"/>
              </a:rPr>
              <a:t>The report focused on the primary emissions from vehicles (those emitted directly from vehicles without chemical transformation in the atmosphere).</a:t>
            </a:r>
            <a:r>
              <a:rPr lang="en-US" dirty="0">
                <a:effectLst/>
              </a:rPr>
              <a:t> </a:t>
            </a:r>
            <a:endParaRPr lang="en-US" sz="1200" kern="1200" dirty="0">
              <a:solidFill>
                <a:schemeClr val="tx1"/>
              </a:solidFill>
              <a:effectLst/>
              <a:latin typeface="+mn-lt"/>
              <a:ea typeface="+mn-ea"/>
              <a:cs typeface="+mn-cs"/>
            </a:endParaRPr>
          </a:p>
          <a:p>
            <a:pPr defTabSz="881390">
              <a:defRPr/>
            </a:pPr>
            <a:endParaRPr lang="en-US" sz="1200" kern="1200" dirty="0">
              <a:solidFill>
                <a:schemeClr val="tx1"/>
              </a:solidFill>
              <a:effectLst/>
              <a:latin typeface="+mn-lt"/>
              <a:ea typeface="+mn-ea"/>
              <a:cs typeface="+mn-cs"/>
            </a:endParaRPr>
          </a:p>
          <a:p>
            <a:pPr marL="171450" indent="-171450" defTabSz="881390">
              <a:buFont typeface="Wingdings" pitchFamily="2" charset="2"/>
              <a:buChar char="Ø"/>
              <a:defRPr/>
            </a:pPr>
            <a:r>
              <a:rPr lang="en-US" sz="1200" kern="1200" dirty="0">
                <a:solidFill>
                  <a:schemeClr val="tx1"/>
                </a:solidFill>
                <a:effectLst/>
                <a:latin typeface="+mn-lt"/>
                <a:ea typeface="+mn-ea"/>
                <a:cs typeface="+mn-cs"/>
              </a:rPr>
              <a:t>The association between TRAP and </a:t>
            </a:r>
            <a:r>
              <a:rPr lang="en-US" sz="1200" u="sng" kern="1200" dirty="0">
                <a:solidFill>
                  <a:schemeClr val="tx1"/>
                </a:solidFill>
                <a:effectLst/>
                <a:latin typeface="+mn-lt"/>
                <a:ea typeface="+mn-ea"/>
                <a:cs typeface="+mn-cs"/>
              </a:rPr>
              <a:t>exacerbations of asthma in asthmatic children </a:t>
            </a:r>
            <a:r>
              <a:rPr lang="en-US" sz="1200" kern="1200" dirty="0">
                <a:solidFill>
                  <a:schemeClr val="tx1"/>
                </a:solidFill>
                <a:effectLst/>
                <a:latin typeface="+mn-lt"/>
                <a:ea typeface="+mn-ea"/>
                <a:cs typeface="+mn-cs"/>
              </a:rPr>
              <a:t>had sufficient evidence for </a:t>
            </a:r>
            <a:r>
              <a:rPr lang="en-US" sz="1200" u="sng" kern="1200" dirty="0">
                <a:solidFill>
                  <a:schemeClr val="tx1"/>
                </a:solidFill>
                <a:effectLst/>
                <a:latin typeface="+mn-lt"/>
                <a:ea typeface="+mn-ea"/>
                <a:cs typeface="+mn-cs"/>
              </a:rPr>
              <a:t>a causal association</a:t>
            </a:r>
            <a:r>
              <a:rPr lang="en-US" sz="1200" kern="1200" dirty="0">
                <a:solidFill>
                  <a:schemeClr val="tx1"/>
                </a:solidFill>
                <a:effectLst/>
                <a:latin typeface="+mn-lt"/>
                <a:ea typeface="+mn-ea"/>
                <a:cs typeface="+mn-cs"/>
              </a:rPr>
              <a:t>. </a:t>
            </a:r>
          </a:p>
          <a:p>
            <a:pPr marL="171450" indent="-171450" defTabSz="881390">
              <a:buFont typeface="Wingdings" pitchFamily="2" charset="2"/>
              <a:buChar char="Ø"/>
              <a:defRPr/>
            </a:pPr>
            <a:r>
              <a:rPr lang="en-US" sz="1200" kern="1200" dirty="0">
                <a:solidFill>
                  <a:schemeClr val="tx1"/>
                </a:solidFill>
                <a:effectLst/>
                <a:latin typeface="+mn-lt"/>
                <a:ea typeface="+mn-ea"/>
                <a:cs typeface="+mn-cs"/>
              </a:rPr>
              <a:t>Suggestive, but not sufficient, evidence for causal associations between TRAP and </a:t>
            </a:r>
            <a:r>
              <a:rPr lang="en-US" sz="1200" u="sng" kern="1200" dirty="0">
                <a:solidFill>
                  <a:schemeClr val="tx1"/>
                </a:solidFill>
                <a:effectLst/>
                <a:latin typeface="+mn-lt"/>
                <a:ea typeface="+mn-ea"/>
                <a:cs typeface="+mn-cs"/>
              </a:rPr>
              <a:t>all-cause mortality, cardiovascular mortality, cardiovascular morbidity, asthma prevalence and incidence in children, and decrements in lung function in children and adults</a:t>
            </a:r>
            <a:endParaRPr lang="en-US" sz="1200" kern="1200" dirty="0">
              <a:solidFill>
                <a:schemeClr val="tx1"/>
              </a:solidFill>
              <a:effectLst/>
              <a:latin typeface="+mn-lt"/>
              <a:ea typeface="+mn-ea"/>
              <a:cs typeface="+mn-cs"/>
            </a:endParaRPr>
          </a:p>
          <a:p>
            <a:pPr defTabSz="881390">
              <a:defRPr/>
            </a:pPr>
            <a:endParaRPr lang="en-US" baseline="0" dirty="0"/>
          </a:p>
          <a:p>
            <a:pPr defTabSz="881390">
              <a:defRPr/>
            </a:pPr>
            <a:r>
              <a:rPr lang="en-US" sz="1200" kern="1200" dirty="0">
                <a:solidFill>
                  <a:schemeClr val="tx1"/>
                </a:solidFill>
                <a:effectLst/>
                <a:latin typeface="+mn-lt"/>
                <a:ea typeface="+mn-ea"/>
                <a:cs typeface="+mn-cs"/>
              </a:rPr>
              <a:t>Health Effects Institute. Panel on the Health Effects of Traffic-Related Air Pollution. </a:t>
            </a:r>
            <a:r>
              <a:rPr lang="en-US" sz="1200" i="1" kern="1200" dirty="0">
                <a:solidFill>
                  <a:schemeClr val="tx1"/>
                </a:solidFill>
                <a:effectLst/>
                <a:latin typeface="+mn-lt"/>
                <a:ea typeface="+mn-ea"/>
                <a:cs typeface="+mn-cs"/>
              </a:rPr>
              <a:t>Traffic-related air pollution: A critical review of the literature on emissions, exposure, and health effects. </a:t>
            </a:r>
            <a:r>
              <a:rPr lang="en-US" sz="1200" kern="1200" dirty="0">
                <a:solidFill>
                  <a:schemeClr val="tx1"/>
                </a:solidFill>
                <a:effectLst/>
                <a:latin typeface="+mn-lt"/>
                <a:ea typeface="+mn-ea"/>
                <a:cs typeface="+mn-cs"/>
              </a:rPr>
              <a:t>United States: 2010. </a:t>
            </a:r>
            <a:r>
              <a:rPr lang="en-US" sz="1200" u="sng" kern="1200" dirty="0">
                <a:solidFill>
                  <a:schemeClr val="tx1"/>
                </a:solidFill>
                <a:effectLst/>
                <a:latin typeface="+mn-lt"/>
                <a:ea typeface="+mn-ea"/>
                <a:cs typeface="+mn-cs"/>
                <a:hlinkClick r:id="rId3"/>
              </a:rPr>
              <a:t>https://www.healtheffects.org/publication/traffic-related-air-pollution-critical-review-literature-emissions-exposure-and-health</a:t>
            </a:r>
            <a:r>
              <a:rPr lang="en-US" sz="1200" kern="1200" dirty="0">
                <a:solidFill>
                  <a:schemeClr val="tx1"/>
                </a:solidFill>
                <a:effectLst/>
                <a:latin typeface="+mn-lt"/>
                <a:ea typeface="+mn-ea"/>
                <a:cs typeface="+mn-cs"/>
              </a:rPr>
              <a:t>.</a:t>
            </a:r>
            <a:r>
              <a:rPr lang="en-US" dirty="0">
                <a:effectLst/>
              </a:rPr>
              <a:t> </a:t>
            </a:r>
            <a:endParaRPr lang="en-US" baseline="0" dirty="0"/>
          </a:p>
        </p:txBody>
      </p:sp>
      <p:sp>
        <p:nvSpPr>
          <p:cNvPr id="4" name="Slide Number Placeholder 3"/>
          <p:cNvSpPr>
            <a:spLocks noGrp="1"/>
          </p:cNvSpPr>
          <p:nvPr>
            <p:ph type="sldNum" sz="quarter" idx="10"/>
          </p:nvPr>
        </p:nvSpPr>
        <p:spPr/>
        <p:txBody>
          <a:bodyPr/>
          <a:lstStyle/>
          <a:p>
            <a:fld id="{8ECC129C-E094-44A9-9990-2FFEB90AEFE5}" type="slidenum">
              <a:rPr lang="en-US" smtClean="0"/>
              <a:t>5</a:t>
            </a:fld>
            <a:endParaRPr lang="en-US" dirty="0"/>
          </a:p>
        </p:txBody>
      </p:sp>
    </p:spTree>
    <p:extLst>
      <p:ext uri="{BB962C8B-B14F-4D97-AF65-F5344CB8AC3E}">
        <p14:creationId xmlns:p14="http://schemas.microsoft.com/office/powerpoint/2010/main" val="22428991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88139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Since the 2010 HEI report, research on cardiovascular disease has continued, including large studies showing association with increased blood pressure, cardiovascular events, and coronary heart disease</a:t>
            </a:r>
            <a:r>
              <a:rPr lang="en-US" sz="1200" kern="1200" baseline="0" dirty="0">
                <a:solidFill>
                  <a:schemeClr val="tx1"/>
                </a:solidFill>
                <a:effectLst/>
                <a:latin typeface="+mn-lt"/>
                <a:ea typeface="+mn-ea"/>
                <a:cs typeface="+mn-cs"/>
              </a:rPr>
              <a:t>. </a:t>
            </a:r>
          </a:p>
          <a:p>
            <a:pPr marL="0" marR="0" lvl="0" indent="0" algn="l" defTabSz="88139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a:p>
            <a:pPr marL="0" marR="0" lvl="0" indent="0" algn="l" defTabSz="88139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Evidence from controlled human exposure experiments also support effect of TRAP on blood pressure.  Figure A shows </a:t>
            </a:r>
            <a:r>
              <a:rPr lang="en-US" sz="1200" b="0" i="0" u="none" strike="noStrike" kern="1200" dirty="0">
                <a:solidFill>
                  <a:schemeClr val="tx1"/>
                </a:solidFill>
                <a:effectLst/>
                <a:latin typeface="+mn-lt"/>
                <a:ea typeface="+mn-ea"/>
                <a:cs typeface="+mn-cs"/>
              </a:rPr>
              <a:t>increase in systolic blood pressure attributable to diesel exhaust (DE) exposure. The largest effects were 30 and 60 minutes after DE exposure commenced (3.8 mmHg [95% CI: −0.4, 8.0; p=0.08] and 5.1 mmHg [95% CI: 0.7, 9.5; p=0.02] respectively). Increases in SBP persisted following termination of DE exposure. </a:t>
            </a:r>
          </a:p>
          <a:p>
            <a:pPr marL="0" marR="0" lvl="0" indent="0" algn="l" defTabSz="881390" rtl="0" eaLnBrk="1" fontAlgn="auto" latinLnBrk="0" hangingPunct="1">
              <a:lnSpc>
                <a:spcPct val="100000"/>
              </a:lnSpc>
              <a:spcBef>
                <a:spcPts val="0"/>
              </a:spcBef>
              <a:spcAft>
                <a:spcPts val="0"/>
              </a:spcAft>
              <a:buClrTx/>
              <a:buSzTx/>
              <a:buFontTx/>
              <a:buNone/>
              <a:tabLst/>
              <a:defRPr/>
            </a:pPr>
            <a:r>
              <a:rPr lang="es-ES" sz="1200" kern="1200" dirty="0" err="1">
                <a:solidFill>
                  <a:schemeClr val="tx1"/>
                </a:solidFill>
                <a:effectLst/>
                <a:latin typeface="+mn-lt"/>
                <a:ea typeface="+mn-ea"/>
                <a:cs typeface="+mn-cs"/>
              </a:rPr>
              <a:t>Cosselman</a:t>
            </a:r>
            <a:r>
              <a:rPr lang="es-ES" sz="1200" kern="1200" dirty="0">
                <a:solidFill>
                  <a:schemeClr val="tx1"/>
                </a:solidFill>
                <a:effectLst/>
                <a:latin typeface="+mn-lt"/>
                <a:ea typeface="+mn-ea"/>
                <a:cs typeface="+mn-cs"/>
              </a:rPr>
              <a:t> K, M. </a:t>
            </a:r>
            <a:r>
              <a:rPr lang="es-ES" sz="1200" kern="1200" dirty="0" err="1">
                <a:solidFill>
                  <a:schemeClr val="tx1"/>
                </a:solidFill>
                <a:effectLst/>
                <a:latin typeface="+mn-lt"/>
                <a:ea typeface="+mn-ea"/>
                <a:cs typeface="+mn-cs"/>
              </a:rPr>
              <a:t>Krishnan</a:t>
            </a:r>
            <a:r>
              <a:rPr lang="es-ES" sz="1200" kern="1200" dirty="0">
                <a:solidFill>
                  <a:schemeClr val="tx1"/>
                </a:solidFill>
                <a:effectLst/>
                <a:latin typeface="+mn-lt"/>
                <a:ea typeface="+mn-ea"/>
                <a:cs typeface="+mn-cs"/>
              </a:rPr>
              <a:t> R, </a:t>
            </a:r>
            <a:r>
              <a:rPr lang="es-ES" sz="1200" kern="1200" dirty="0" err="1">
                <a:solidFill>
                  <a:schemeClr val="tx1"/>
                </a:solidFill>
                <a:effectLst/>
                <a:latin typeface="+mn-lt"/>
                <a:ea typeface="+mn-ea"/>
                <a:cs typeface="+mn-cs"/>
              </a:rPr>
              <a:t>Oron</a:t>
            </a:r>
            <a:r>
              <a:rPr lang="es-ES" sz="1200" kern="1200" dirty="0">
                <a:solidFill>
                  <a:schemeClr val="tx1"/>
                </a:solidFill>
                <a:effectLst/>
                <a:latin typeface="+mn-lt"/>
                <a:ea typeface="+mn-ea"/>
                <a:cs typeface="+mn-cs"/>
              </a:rPr>
              <a:t> A, et al. </a:t>
            </a:r>
            <a:r>
              <a:rPr lang="en-US" sz="1200" kern="1200" dirty="0">
                <a:solidFill>
                  <a:schemeClr val="tx1"/>
                </a:solidFill>
                <a:effectLst/>
                <a:latin typeface="+mn-lt"/>
                <a:ea typeface="+mn-ea"/>
                <a:cs typeface="+mn-cs"/>
              </a:rPr>
              <a:t>Blood pressure response to controlled diesel exhaust exposure in human subjects. </a:t>
            </a:r>
            <a:r>
              <a:rPr lang="en-US" sz="1200" i="1" kern="1200" dirty="0">
                <a:solidFill>
                  <a:schemeClr val="tx1"/>
                </a:solidFill>
                <a:effectLst/>
                <a:latin typeface="+mn-lt"/>
                <a:ea typeface="+mn-ea"/>
                <a:cs typeface="+mn-cs"/>
              </a:rPr>
              <a:t>Hypertension</a:t>
            </a:r>
            <a:r>
              <a:rPr lang="en-US" sz="1200" kern="1200" dirty="0">
                <a:solidFill>
                  <a:schemeClr val="tx1"/>
                </a:solidFill>
                <a:effectLst/>
                <a:latin typeface="+mn-lt"/>
                <a:ea typeface="+mn-ea"/>
                <a:cs typeface="+mn-cs"/>
              </a:rPr>
              <a:t>. 2012;59(5):943-948. </a:t>
            </a:r>
          </a:p>
          <a:p>
            <a:pPr marL="0" marR="0" lvl="0" indent="0" algn="l" defTabSz="88139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mn-lt"/>
              <a:ea typeface="+mn-ea"/>
              <a:cs typeface="+mn-cs"/>
            </a:endParaRPr>
          </a:p>
          <a:p>
            <a:pPr marL="0" marR="0" lvl="0" indent="0" algn="l" defTabSz="88139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pPr marL="0" marR="0" lvl="0" indent="0" algn="l" defTabSz="88139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There has also been a consideration of cardiometabolic disease, including metabolic syndrome, obesity, and diabetes. A recent review found generally consistent findings between traffic-related particulate matter and these</a:t>
            </a:r>
            <a:r>
              <a:rPr lang="en-US" sz="1200" u="none" kern="1200" dirty="0">
                <a:solidFill>
                  <a:schemeClr val="tx1"/>
                </a:solidFill>
                <a:effectLst/>
                <a:latin typeface="+mn-lt"/>
                <a:ea typeface="+mn-ea"/>
                <a:cs typeface="+mn-cs"/>
              </a:rPr>
              <a:t> cardiometabolic endpoints</a:t>
            </a:r>
            <a:r>
              <a:rPr lang="en-US" sz="1200" u="none" kern="1200" baseline="30000" dirty="0">
                <a:solidFill>
                  <a:schemeClr val="tx1"/>
                </a:solidFill>
                <a:effectLst/>
                <a:latin typeface="+mn-lt"/>
                <a:ea typeface="+mn-ea"/>
                <a:cs typeface="+mn-cs"/>
              </a:rPr>
              <a:t>. </a:t>
            </a:r>
          </a:p>
          <a:p>
            <a:pPr marL="0" marR="0" lvl="0" indent="0" algn="l" defTabSz="881390" rtl="0" eaLnBrk="1" fontAlgn="auto" latinLnBrk="0" hangingPunct="1">
              <a:lnSpc>
                <a:spcPct val="100000"/>
              </a:lnSpc>
              <a:spcBef>
                <a:spcPts val="0"/>
              </a:spcBef>
              <a:spcAft>
                <a:spcPts val="0"/>
              </a:spcAft>
              <a:buClrTx/>
              <a:buSzTx/>
              <a:buFontTx/>
              <a:buNone/>
              <a:tabLst/>
              <a:defRPr/>
            </a:pPr>
            <a:endParaRPr lang="en-US" sz="1200" u="none" kern="1200" baseline="30000" dirty="0">
              <a:solidFill>
                <a:schemeClr val="tx1"/>
              </a:solidFill>
              <a:effectLst/>
              <a:latin typeface="+mn-lt"/>
              <a:ea typeface="+mn-ea"/>
              <a:cs typeface="+mn-cs"/>
            </a:endParaRPr>
          </a:p>
          <a:p>
            <a:pPr defTabSz="881390">
              <a:defRPr/>
            </a:pPr>
            <a:r>
              <a:rPr lang="en-US" sz="1200" kern="1200" dirty="0" err="1">
                <a:solidFill>
                  <a:schemeClr val="tx1"/>
                </a:solidFill>
                <a:effectLst/>
                <a:latin typeface="+mn-lt"/>
                <a:ea typeface="+mn-ea"/>
                <a:cs typeface="+mn-cs"/>
              </a:rPr>
              <a:t>Fuks</a:t>
            </a:r>
            <a:r>
              <a:rPr lang="en-US" sz="1200" kern="1200" dirty="0">
                <a:solidFill>
                  <a:schemeClr val="tx1"/>
                </a:solidFill>
                <a:effectLst/>
                <a:latin typeface="+mn-lt"/>
                <a:ea typeface="+mn-ea"/>
                <a:cs typeface="+mn-cs"/>
              </a:rPr>
              <a:t> KB, </a:t>
            </a:r>
            <a:r>
              <a:rPr lang="en-US" sz="1200" kern="1200" dirty="0" err="1">
                <a:solidFill>
                  <a:schemeClr val="tx1"/>
                </a:solidFill>
                <a:effectLst/>
                <a:latin typeface="+mn-lt"/>
                <a:ea typeface="+mn-ea"/>
                <a:cs typeface="+mn-cs"/>
              </a:rPr>
              <a:t>Weinmayr</a:t>
            </a:r>
            <a:r>
              <a:rPr lang="en-US" sz="1200" kern="1200" dirty="0">
                <a:solidFill>
                  <a:schemeClr val="tx1"/>
                </a:solidFill>
                <a:effectLst/>
                <a:latin typeface="+mn-lt"/>
                <a:ea typeface="+mn-ea"/>
                <a:cs typeface="+mn-cs"/>
              </a:rPr>
              <a:t> G, </a:t>
            </a:r>
            <a:r>
              <a:rPr lang="en-US" sz="1200" kern="1200" dirty="0" err="1">
                <a:solidFill>
                  <a:schemeClr val="tx1"/>
                </a:solidFill>
                <a:effectLst/>
                <a:latin typeface="+mn-lt"/>
                <a:ea typeface="+mn-ea"/>
                <a:cs typeface="+mn-cs"/>
              </a:rPr>
              <a:t>Foraster</a:t>
            </a:r>
            <a:r>
              <a:rPr lang="en-US" sz="1200" kern="1200" dirty="0">
                <a:solidFill>
                  <a:schemeClr val="tx1"/>
                </a:solidFill>
                <a:effectLst/>
                <a:latin typeface="+mn-lt"/>
                <a:ea typeface="+mn-ea"/>
                <a:cs typeface="+mn-cs"/>
              </a:rPr>
              <a:t> M, et al. Arterial blood pressure and long-term exposure to traffic-related air pollution : An analysis in the European study of cohorts for air pollution effects (ESCAPE). </a:t>
            </a:r>
            <a:r>
              <a:rPr lang="en-US" sz="1200" i="1" kern="1200" dirty="0">
                <a:solidFill>
                  <a:schemeClr val="tx1"/>
                </a:solidFill>
                <a:effectLst/>
                <a:latin typeface="+mn-lt"/>
                <a:ea typeface="+mn-ea"/>
                <a:cs typeface="+mn-cs"/>
              </a:rPr>
              <a:t>Environ Health </a:t>
            </a:r>
            <a:r>
              <a:rPr lang="en-US" sz="1200" i="1" kern="1200" dirty="0" err="1">
                <a:solidFill>
                  <a:schemeClr val="tx1"/>
                </a:solidFill>
                <a:effectLst/>
                <a:latin typeface="+mn-lt"/>
                <a:ea typeface="+mn-ea"/>
                <a:cs typeface="+mn-cs"/>
              </a:rPr>
              <a:t>Perspect</a:t>
            </a:r>
            <a:r>
              <a:rPr lang="en-US" sz="1200" kern="1200" dirty="0">
                <a:solidFill>
                  <a:schemeClr val="tx1"/>
                </a:solidFill>
                <a:effectLst/>
                <a:latin typeface="+mn-lt"/>
                <a:ea typeface="+mn-ea"/>
                <a:cs typeface="+mn-cs"/>
              </a:rPr>
              <a:t>. 2014;122(9):896-905. </a:t>
            </a:r>
          </a:p>
          <a:p>
            <a:pPr defTabSz="881390">
              <a:defRPr/>
            </a:pPr>
            <a:endParaRPr lang="en-US" sz="1200" kern="1200" baseline="0" dirty="0">
              <a:solidFill>
                <a:schemeClr val="tx1"/>
              </a:solidFill>
              <a:effectLst/>
              <a:latin typeface="+mn-lt"/>
              <a:ea typeface="+mn-ea"/>
              <a:cs typeface="+mn-cs"/>
            </a:endParaRPr>
          </a:p>
          <a:p>
            <a:pPr defTabSz="881390">
              <a:defRPr/>
            </a:pPr>
            <a:r>
              <a:rPr lang="en-US" sz="1200" kern="1200" dirty="0" err="1">
                <a:solidFill>
                  <a:schemeClr val="tx1"/>
                </a:solidFill>
                <a:effectLst/>
                <a:latin typeface="+mn-lt"/>
                <a:ea typeface="+mn-ea"/>
                <a:cs typeface="+mn-cs"/>
              </a:rPr>
              <a:t>Alexeeff</a:t>
            </a:r>
            <a:r>
              <a:rPr lang="en-US" sz="1200" kern="1200" dirty="0">
                <a:solidFill>
                  <a:schemeClr val="tx1"/>
                </a:solidFill>
                <a:effectLst/>
                <a:latin typeface="+mn-lt"/>
                <a:ea typeface="+mn-ea"/>
                <a:cs typeface="+mn-cs"/>
              </a:rPr>
              <a:t> SE, Roy A, Shan J, et al. High-resolution mapping of traffic related air pollution with google street view cars and incidence of cardiovascular events within neighborhoods in Oakland, CA. </a:t>
            </a:r>
            <a:r>
              <a:rPr lang="en-US" sz="1200" i="1" kern="1200" dirty="0">
                <a:solidFill>
                  <a:schemeClr val="tx1"/>
                </a:solidFill>
                <a:effectLst/>
                <a:latin typeface="+mn-lt"/>
                <a:ea typeface="+mn-ea"/>
                <a:cs typeface="+mn-cs"/>
              </a:rPr>
              <a:t>Environmental Health : A Global Access Science Source</a:t>
            </a:r>
            <a:r>
              <a:rPr lang="en-US" sz="1200" kern="1200" dirty="0">
                <a:solidFill>
                  <a:schemeClr val="tx1"/>
                </a:solidFill>
                <a:effectLst/>
                <a:latin typeface="+mn-lt"/>
                <a:ea typeface="+mn-ea"/>
                <a:cs typeface="+mn-cs"/>
              </a:rPr>
              <a:t>. 2018;17(1):38-13. </a:t>
            </a:r>
          </a:p>
          <a:p>
            <a:pPr defTabSz="881390">
              <a:defRPr/>
            </a:pPr>
            <a:endParaRPr lang="en-US" sz="1200" kern="1200" baseline="0" dirty="0">
              <a:solidFill>
                <a:schemeClr val="tx1"/>
              </a:solidFill>
              <a:effectLst/>
              <a:latin typeface="+mn-lt"/>
              <a:ea typeface="+mn-ea"/>
              <a:cs typeface="+mn-cs"/>
            </a:endParaRPr>
          </a:p>
          <a:p>
            <a:pPr defTabSz="881390">
              <a:defRPr/>
            </a:pPr>
            <a:r>
              <a:rPr lang="en-US" sz="1200" kern="1200" dirty="0">
                <a:solidFill>
                  <a:schemeClr val="tx1"/>
                </a:solidFill>
                <a:effectLst/>
                <a:latin typeface="+mn-lt"/>
                <a:ea typeface="+mn-ea"/>
                <a:cs typeface="+mn-cs"/>
              </a:rPr>
              <a:t>Gan WQ, </a:t>
            </a:r>
            <a:r>
              <a:rPr lang="en-US" sz="1200" kern="1200" dirty="0" err="1">
                <a:solidFill>
                  <a:schemeClr val="tx1"/>
                </a:solidFill>
                <a:effectLst/>
                <a:latin typeface="+mn-lt"/>
                <a:ea typeface="+mn-ea"/>
                <a:cs typeface="+mn-cs"/>
              </a:rPr>
              <a:t>Koehoorn</a:t>
            </a:r>
            <a:r>
              <a:rPr lang="en-US" sz="1200" kern="1200" dirty="0">
                <a:solidFill>
                  <a:schemeClr val="tx1"/>
                </a:solidFill>
                <a:effectLst/>
                <a:latin typeface="+mn-lt"/>
                <a:ea typeface="+mn-ea"/>
                <a:cs typeface="+mn-cs"/>
              </a:rPr>
              <a:t> M, Davies HW, Demers PA, </a:t>
            </a:r>
            <a:r>
              <a:rPr lang="en-US" sz="1200" kern="1200" dirty="0" err="1">
                <a:solidFill>
                  <a:schemeClr val="tx1"/>
                </a:solidFill>
                <a:effectLst/>
                <a:latin typeface="+mn-lt"/>
                <a:ea typeface="+mn-ea"/>
                <a:cs typeface="+mn-cs"/>
              </a:rPr>
              <a:t>Tamburic</a:t>
            </a:r>
            <a:r>
              <a:rPr lang="en-US" sz="1200" kern="1200" dirty="0">
                <a:solidFill>
                  <a:schemeClr val="tx1"/>
                </a:solidFill>
                <a:effectLst/>
                <a:latin typeface="+mn-lt"/>
                <a:ea typeface="+mn-ea"/>
                <a:cs typeface="+mn-cs"/>
              </a:rPr>
              <a:t> L, </a:t>
            </a:r>
            <a:r>
              <a:rPr lang="en-US" sz="1200" kern="1200" dirty="0" err="1">
                <a:solidFill>
                  <a:schemeClr val="tx1"/>
                </a:solidFill>
                <a:effectLst/>
                <a:latin typeface="+mn-lt"/>
                <a:ea typeface="+mn-ea"/>
                <a:cs typeface="+mn-cs"/>
              </a:rPr>
              <a:t>Brauer</a:t>
            </a:r>
            <a:r>
              <a:rPr lang="en-US" sz="1200" kern="1200" dirty="0">
                <a:solidFill>
                  <a:schemeClr val="tx1"/>
                </a:solidFill>
                <a:effectLst/>
                <a:latin typeface="+mn-lt"/>
                <a:ea typeface="+mn-ea"/>
                <a:cs typeface="+mn-cs"/>
              </a:rPr>
              <a:t> M. Long-term exposure to traffic-related air pollution and the risk of coronary heart disease hospitalization and mortality. </a:t>
            </a:r>
            <a:r>
              <a:rPr lang="en-US" sz="1200" i="1" kern="1200" dirty="0">
                <a:solidFill>
                  <a:schemeClr val="tx1"/>
                </a:solidFill>
                <a:effectLst/>
                <a:latin typeface="+mn-lt"/>
                <a:ea typeface="+mn-ea"/>
                <a:cs typeface="+mn-cs"/>
              </a:rPr>
              <a:t>Environ Health </a:t>
            </a:r>
            <a:r>
              <a:rPr lang="en-US" sz="1200" i="1" kern="1200" dirty="0" err="1">
                <a:solidFill>
                  <a:schemeClr val="tx1"/>
                </a:solidFill>
                <a:effectLst/>
                <a:latin typeface="+mn-lt"/>
                <a:ea typeface="+mn-ea"/>
                <a:cs typeface="+mn-cs"/>
              </a:rPr>
              <a:t>Perspect</a:t>
            </a:r>
            <a:r>
              <a:rPr lang="en-US" sz="1200" kern="1200" dirty="0">
                <a:solidFill>
                  <a:schemeClr val="tx1"/>
                </a:solidFill>
                <a:effectLst/>
                <a:latin typeface="+mn-lt"/>
                <a:ea typeface="+mn-ea"/>
                <a:cs typeface="+mn-cs"/>
              </a:rPr>
              <a:t>. 2011;119(4):501-507. </a:t>
            </a:r>
          </a:p>
          <a:p>
            <a:pPr defTabSz="881390">
              <a:defRPr/>
            </a:pPr>
            <a:endParaRPr lang="en-US" sz="1200" kern="1200" baseline="0" dirty="0">
              <a:solidFill>
                <a:schemeClr val="tx1"/>
              </a:solidFill>
              <a:effectLst/>
              <a:latin typeface="+mn-lt"/>
              <a:ea typeface="+mn-ea"/>
              <a:cs typeface="+mn-cs"/>
            </a:endParaRPr>
          </a:p>
          <a:p>
            <a:pPr defTabSz="881390">
              <a:defRPr/>
            </a:pPr>
            <a:r>
              <a:rPr lang="en-US" sz="1200" kern="1200" dirty="0">
                <a:solidFill>
                  <a:schemeClr val="tx1"/>
                </a:solidFill>
                <a:effectLst/>
                <a:latin typeface="+mn-lt"/>
                <a:ea typeface="+mn-ea"/>
                <a:cs typeface="+mn-cs"/>
              </a:rPr>
              <a:t>Ahmed C, Jiang H, Chen J, Lin Y. Traffic-related particulate matter and cardiometabolic syndrome: A review. </a:t>
            </a:r>
            <a:r>
              <a:rPr lang="en-US" sz="1200" i="1" kern="1200" dirty="0">
                <a:solidFill>
                  <a:schemeClr val="tx1"/>
                </a:solidFill>
                <a:effectLst/>
                <a:latin typeface="+mn-lt"/>
                <a:ea typeface="+mn-ea"/>
                <a:cs typeface="+mn-cs"/>
              </a:rPr>
              <a:t>Atmosphere</a:t>
            </a:r>
            <a:r>
              <a:rPr lang="en-US" sz="1200" kern="1200" dirty="0">
                <a:solidFill>
                  <a:schemeClr val="tx1"/>
                </a:solidFill>
                <a:effectLst/>
                <a:latin typeface="+mn-lt"/>
                <a:ea typeface="+mn-ea"/>
                <a:cs typeface="+mn-cs"/>
              </a:rPr>
              <a:t>. 2018;9(9):336. </a:t>
            </a:r>
            <a:endParaRPr lang="en-US" baseline="0" dirty="0"/>
          </a:p>
        </p:txBody>
      </p:sp>
      <p:sp>
        <p:nvSpPr>
          <p:cNvPr id="4" name="Slide Number Placeholder 3"/>
          <p:cNvSpPr>
            <a:spLocks noGrp="1"/>
          </p:cNvSpPr>
          <p:nvPr>
            <p:ph type="sldNum" sz="quarter" idx="10"/>
          </p:nvPr>
        </p:nvSpPr>
        <p:spPr/>
        <p:txBody>
          <a:bodyPr/>
          <a:lstStyle/>
          <a:p>
            <a:fld id="{8ECC129C-E094-44A9-9990-2FFEB90AEFE5}" type="slidenum">
              <a:rPr lang="en-US" smtClean="0"/>
              <a:t>6</a:t>
            </a:fld>
            <a:endParaRPr lang="en-US" dirty="0"/>
          </a:p>
        </p:txBody>
      </p:sp>
    </p:spTree>
    <p:extLst>
      <p:ext uri="{BB962C8B-B14F-4D97-AF65-F5344CB8AC3E}">
        <p14:creationId xmlns:p14="http://schemas.microsoft.com/office/powerpoint/2010/main" val="39154099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1390">
              <a:defRPr/>
            </a:pPr>
            <a:r>
              <a:rPr lang="en-US" sz="1200" kern="1200" dirty="0">
                <a:solidFill>
                  <a:schemeClr val="tx1"/>
                </a:solidFill>
                <a:effectLst/>
                <a:latin typeface="+mn-lt"/>
                <a:ea typeface="+mn-ea"/>
                <a:cs typeface="+mn-cs"/>
              </a:rPr>
              <a:t>Research has also continued to investigate the role of TRAP on cancer development. </a:t>
            </a:r>
          </a:p>
          <a:p>
            <a:pPr defTabSz="881390">
              <a:defRPr/>
            </a:pPr>
            <a:endParaRPr lang="en-US" sz="1200" kern="1200" baseline="0" dirty="0">
              <a:solidFill>
                <a:schemeClr val="tx1"/>
              </a:solidFill>
              <a:effectLst/>
              <a:latin typeface="+mn-lt"/>
              <a:ea typeface="+mn-ea"/>
              <a:cs typeface="+mn-cs"/>
            </a:endParaRPr>
          </a:p>
          <a:p>
            <a:pPr defTabSz="881390">
              <a:defRPr/>
            </a:pPr>
            <a:r>
              <a:rPr lang="en-US" sz="1200" kern="1200" dirty="0">
                <a:solidFill>
                  <a:schemeClr val="tx1"/>
                </a:solidFill>
                <a:effectLst/>
                <a:latin typeface="+mn-lt"/>
                <a:ea typeface="+mn-ea"/>
                <a:cs typeface="+mn-cs"/>
              </a:rPr>
              <a:t>Among adults, exposure to TRAP (NO</a:t>
            </a:r>
            <a:r>
              <a:rPr lang="en-US" sz="1200" kern="1200" baseline="-25000" dirty="0">
                <a:solidFill>
                  <a:schemeClr val="tx1"/>
                </a:solidFill>
                <a:effectLst/>
                <a:latin typeface="+mn-lt"/>
                <a:ea typeface="+mn-ea"/>
                <a:cs typeface="+mn-cs"/>
              </a:rPr>
              <a:t>2</a:t>
            </a:r>
            <a:r>
              <a:rPr lang="en-US" sz="1200" kern="1200" dirty="0">
                <a:solidFill>
                  <a:schemeClr val="tx1"/>
                </a:solidFill>
                <a:effectLst/>
                <a:latin typeface="+mn-lt"/>
                <a:ea typeface="+mn-ea"/>
                <a:cs typeface="+mn-cs"/>
              </a:rPr>
              <a:t>, in particular) was associated with a 4% increase in lung cancer per 10 µg/m</a:t>
            </a:r>
            <a:r>
              <a:rPr lang="en-US" sz="1200" kern="1200" baseline="30000" dirty="0">
                <a:solidFill>
                  <a:schemeClr val="tx1"/>
                </a:solidFill>
                <a:effectLst/>
                <a:latin typeface="+mn-lt"/>
                <a:ea typeface="+mn-ea"/>
                <a:cs typeface="+mn-cs"/>
              </a:rPr>
              <a:t>3</a:t>
            </a:r>
            <a:r>
              <a:rPr lang="en-US" sz="1200" kern="1200" dirty="0">
                <a:solidFill>
                  <a:schemeClr val="tx1"/>
                </a:solidFill>
                <a:effectLst/>
                <a:latin typeface="+mn-lt"/>
                <a:ea typeface="+mn-ea"/>
                <a:cs typeface="+mn-cs"/>
              </a:rPr>
              <a:t> increase in NO</a:t>
            </a:r>
            <a:r>
              <a:rPr lang="en-US" sz="1200" kern="1200" baseline="-25000" dirty="0">
                <a:solidFill>
                  <a:schemeClr val="tx1"/>
                </a:solidFill>
                <a:effectLst/>
                <a:latin typeface="+mn-lt"/>
                <a:ea typeface="+mn-ea"/>
                <a:cs typeface="+mn-cs"/>
              </a:rPr>
              <a:t>2</a:t>
            </a:r>
            <a:r>
              <a:rPr lang="en-US" sz="1200" kern="1200" dirty="0">
                <a:solidFill>
                  <a:schemeClr val="tx1"/>
                </a:solidFill>
                <a:effectLst/>
                <a:latin typeface="+mn-lt"/>
                <a:ea typeface="+mn-ea"/>
                <a:cs typeface="+mn-cs"/>
              </a:rPr>
              <a:t> in a systematic review and meta-analysis</a:t>
            </a:r>
            <a:r>
              <a:rPr lang="en-US" sz="1200" kern="1200" baseline="0" dirty="0">
                <a:solidFill>
                  <a:schemeClr val="tx1"/>
                </a:solidFill>
                <a:effectLst/>
                <a:latin typeface="+mn-lt"/>
                <a:ea typeface="+mn-ea"/>
                <a:cs typeface="+mn-cs"/>
              </a:rPr>
              <a:t>. The figure shows a forest plot indicating the relative risk (RR) of lung cancer associated with </a:t>
            </a:r>
            <a:r>
              <a:rPr lang="en-US" sz="1200" kern="1200" dirty="0">
                <a:solidFill>
                  <a:schemeClr val="tx1"/>
                </a:solidFill>
                <a:effectLst/>
                <a:latin typeface="+mn-lt"/>
                <a:ea typeface="+mn-ea"/>
                <a:cs typeface="+mn-cs"/>
              </a:rPr>
              <a:t>10 µg/m</a:t>
            </a:r>
            <a:r>
              <a:rPr lang="en-US" sz="1200" kern="1200" baseline="30000" dirty="0">
                <a:solidFill>
                  <a:schemeClr val="tx1"/>
                </a:solidFill>
                <a:effectLst/>
                <a:latin typeface="+mn-lt"/>
                <a:ea typeface="+mn-ea"/>
                <a:cs typeface="+mn-cs"/>
              </a:rPr>
              <a:t>3</a:t>
            </a:r>
            <a:r>
              <a:rPr lang="en-US" sz="1200" kern="1200" dirty="0">
                <a:solidFill>
                  <a:schemeClr val="tx1"/>
                </a:solidFill>
                <a:effectLst/>
                <a:latin typeface="+mn-lt"/>
                <a:ea typeface="+mn-ea"/>
                <a:cs typeface="+mn-cs"/>
              </a:rPr>
              <a:t> increase in NO</a:t>
            </a:r>
            <a:r>
              <a:rPr lang="en-US" sz="1200" kern="1200" baseline="-25000" dirty="0">
                <a:solidFill>
                  <a:schemeClr val="tx1"/>
                </a:solidFill>
                <a:effectLst/>
                <a:latin typeface="+mn-lt"/>
                <a:ea typeface="+mn-ea"/>
                <a:cs typeface="+mn-cs"/>
              </a:rPr>
              <a:t>2</a:t>
            </a:r>
            <a:r>
              <a:rPr lang="en-US" sz="1200" kern="1200" dirty="0">
                <a:solidFill>
                  <a:schemeClr val="tx1"/>
                </a:solidFill>
                <a:effectLst/>
                <a:latin typeface="+mn-lt"/>
                <a:ea typeface="+mn-ea"/>
                <a:cs typeface="+mn-cs"/>
              </a:rPr>
              <a:t> (proxy for TRAP exposure). RR values above 1.0 indicate increased risk. </a:t>
            </a:r>
            <a:endParaRPr lang="en-US" sz="1200" kern="1200" baseline="30000" dirty="0">
              <a:solidFill>
                <a:schemeClr val="tx1"/>
              </a:solidFill>
              <a:effectLst/>
              <a:latin typeface="+mn-lt"/>
              <a:ea typeface="+mn-ea"/>
              <a:cs typeface="+mn-cs"/>
            </a:endParaRPr>
          </a:p>
          <a:p>
            <a:pPr defTabSz="881390">
              <a:defRPr/>
            </a:pPr>
            <a:r>
              <a:rPr lang="en-US" sz="1200" kern="1200" dirty="0" err="1">
                <a:solidFill>
                  <a:schemeClr val="tx1"/>
                </a:solidFill>
                <a:effectLst/>
                <a:latin typeface="+mn-lt"/>
                <a:ea typeface="+mn-ea"/>
                <a:cs typeface="+mn-cs"/>
              </a:rPr>
              <a:t>Hamra</a:t>
            </a:r>
            <a:r>
              <a:rPr lang="en-US" sz="1200" kern="1200" dirty="0">
                <a:solidFill>
                  <a:schemeClr val="tx1"/>
                </a:solidFill>
                <a:effectLst/>
                <a:latin typeface="+mn-lt"/>
                <a:ea typeface="+mn-ea"/>
                <a:cs typeface="+mn-cs"/>
              </a:rPr>
              <a:t> GB, Laden F, Cohen AJ, </a:t>
            </a:r>
            <a:r>
              <a:rPr lang="en-US" sz="1200" kern="1200" dirty="0" err="1">
                <a:solidFill>
                  <a:schemeClr val="tx1"/>
                </a:solidFill>
                <a:effectLst/>
                <a:latin typeface="+mn-lt"/>
                <a:ea typeface="+mn-ea"/>
                <a:cs typeface="+mn-cs"/>
              </a:rPr>
              <a:t>Raaschou</a:t>
            </a:r>
            <a:r>
              <a:rPr lang="en-US" sz="1200" kern="1200" dirty="0">
                <a:solidFill>
                  <a:schemeClr val="tx1"/>
                </a:solidFill>
                <a:effectLst/>
                <a:latin typeface="+mn-lt"/>
                <a:ea typeface="+mn-ea"/>
                <a:cs typeface="+mn-cs"/>
              </a:rPr>
              <a:t>-Nielsen O, </a:t>
            </a:r>
            <a:r>
              <a:rPr lang="en-US" sz="1200" kern="1200" dirty="0" err="1">
                <a:solidFill>
                  <a:schemeClr val="tx1"/>
                </a:solidFill>
                <a:effectLst/>
                <a:latin typeface="+mn-lt"/>
                <a:ea typeface="+mn-ea"/>
                <a:cs typeface="+mn-cs"/>
              </a:rPr>
              <a:t>Brauer</a:t>
            </a:r>
            <a:r>
              <a:rPr lang="en-US" sz="1200" kern="1200" dirty="0">
                <a:solidFill>
                  <a:schemeClr val="tx1"/>
                </a:solidFill>
                <a:effectLst/>
                <a:latin typeface="+mn-lt"/>
                <a:ea typeface="+mn-ea"/>
                <a:cs typeface="+mn-cs"/>
              </a:rPr>
              <a:t> M, Loomis D. Lung cancer and exposure to nitrogen dioxide and traffic: A systematic review and meta-analysis. </a:t>
            </a:r>
            <a:r>
              <a:rPr lang="en-US" sz="1200" i="1" kern="1200" dirty="0">
                <a:solidFill>
                  <a:schemeClr val="tx1"/>
                </a:solidFill>
                <a:effectLst/>
                <a:latin typeface="+mn-lt"/>
                <a:ea typeface="+mn-ea"/>
                <a:cs typeface="+mn-cs"/>
              </a:rPr>
              <a:t>Environ Health </a:t>
            </a:r>
            <a:r>
              <a:rPr lang="en-US" sz="1200" i="1" kern="1200" dirty="0" err="1">
                <a:solidFill>
                  <a:schemeClr val="tx1"/>
                </a:solidFill>
                <a:effectLst/>
                <a:latin typeface="+mn-lt"/>
                <a:ea typeface="+mn-ea"/>
                <a:cs typeface="+mn-cs"/>
              </a:rPr>
              <a:t>Perspect</a:t>
            </a:r>
            <a:r>
              <a:rPr lang="en-US" sz="1200" kern="1200" dirty="0">
                <a:solidFill>
                  <a:schemeClr val="tx1"/>
                </a:solidFill>
                <a:effectLst/>
                <a:latin typeface="+mn-lt"/>
                <a:ea typeface="+mn-ea"/>
                <a:cs typeface="+mn-cs"/>
              </a:rPr>
              <a:t>. 2015;123(11):1107-1112. </a:t>
            </a:r>
          </a:p>
          <a:p>
            <a:pPr defTabSz="881390">
              <a:defRPr/>
            </a:pPr>
            <a:endParaRPr lang="en-US" sz="1200" kern="1200" dirty="0">
              <a:solidFill>
                <a:schemeClr val="tx1"/>
              </a:solidFill>
              <a:effectLst/>
              <a:latin typeface="+mn-lt"/>
              <a:ea typeface="+mn-ea"/>
              <a:cs typeface="+mn-cs"/>
            </a:endParaRPr>
          </a:p>
          <a:p>
            <a:pPr defTabSz="881390">
              <a:defRPr/>
            </a:pPr>
            <a:r>
              <a:rPr lang="en-US" sz="1200" kern="1200" dirty="0">
                <a:solidFill>
                  <a:schemeClr val="tx1"/>
                </a:solidFill>
                <a:effectLst/>
                <a:latin typeface="+mn-lt"/>
                <a:ea typeface="+mn-ea"/>
                <a:cs typeface="+mn-cs"/>
              </a:rPr>
              <a:t>A meta-analysis of childhood cancer studies found a positive association between postnatal (but not prenatal) TRAP exposure and childhood leukemia. </a:t>
            </a:r>
          </a:p>
          <a:p>
            <a:pPr marL="0" marR="0" lvl="0" indent="0" algn="l" defTabSz="88139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Figure shows forest plot of case-control studies examining the association between residential traffic exposure assessed during the post-natal period and childhood leukemia, and the odds ratio (OR) indicative of increased risk.  Specifically, NO</a:t>
            </a:r>
            <a:r>
              <a:rPr lang="en-US" sz="1200" kern="1200" baseline="-25000" dirty="0">
                <a:solidFill>
                  <a:schemeClr val="tx1"/>
                </a:solidFill>
                <a:effectLst/>
                <a:latin typeface="+mn-lt"/>
                <a:ea typeface="+mn-ea"/>
                <a:cs typeface="+mn-cs"/>
              </a:rPr>
              <a:t>2</a:t>
            </a:r>
            <a:r>
              <a:rPr lang="en-US" sz="1200" kern="1200" dirty="0">
                <a:solidFill>
                  <a:schemeClr val="tx1"/>
                </a:solidFill>
                <a:effectLst/>
                <a:latin typeface="+mn-lt"/>
                <a:ea typeface="+mn-ea"/>
                <a:cs typeface="+mn-cs"/>
              </a:rPr>
              <a:t> and benzene exposures showed an increased leukemia risk. </a:t>
            </a:r>
          </a:p>
          <a:p>
            <a:pPr defTabSz="881390">
              <a:defRPr/>
            </a:pPr>
            <a:r>
              <a:rPr lang="en-US" sz="1200" kern="1200" dirty="0">
                <a:solidFill>
                  <a:schemeClr val="tx1"/>
                </a:solidFill>
                <a:effectLst/>
                <a:latin typeface="+mn-lt"/>
                <a:ea typeface="+mn-ea"/>
                <a:cs typeface="+mn-cs"/>
              </a:rPr>
              <a:t>Boothe VL, Boehmer TK, Wendel AM, Yip FY. Residential traffic exposure and childhood leukemia. </a:t>
            </a:r>
            <a:r>
              <a:rPr lang="en-US" sz="1200" i="1" kern="1200" dirty="0">
                <a:solidFill>
                  <a:schemeClr val="tx1"/>
                </a:solidFill>
                <a:effectLst/>
                <a:latin typeface="+mn-lt"/>
                <a:ea typeface="+mn-ea"/>
                <a:cs typeface="+mn-cs"/>
              </a:rPr>
              <a:t>American Journal of Preventive Medicine</a:t>
            </a:r>
            <a:r>
              <a:rPr lang="en-US" sz="1200" kern="1200" dirty="0">
                <a:solidFill>
                  <a:schemeClr val="tx1"/>
                </a:solidFill>
                <a:effectLst/>
                <a:latin typeface="+mn-lt"/>
                <a:ea typeface="+mn-ea"/>
                <a:cs typeface="+mn-cs"/>
              </a:rPr>
              <a:t>. 2014;46(4):413-422. </a:t>
            </a:r>
            <a:endParaRPr lang="en-US" baseline="0" dirty="0"/>
          </a:p>
        </p:txBody>
      </p:sp>
      <p:sp>
        <p:nvSpPr>
          <p:cNvPr id="4" name="Slide Number Placeholder 3"/>
          <p:cNvSpPr>
            <a:spLocks noGrp="1"/>
          </p:cNvSpPr>
          <p:nvPr>
            <p:ph type="sldNum" sz="quarter" idx="10"/>
          </p:nvPr>
        </p:nvSpPr>
        <p:spPr/>
        <p:txBody>
          <a:bodyPr/>
          <a:lstStyle/>
          <a:p>
            <a:fld id="{8ECC129C-E094-44A9-9990-2FFEB90AEFE5}" type="slidenum">
              <a:rPr lang="en-US" smtClean="0"/>
              <a:t>7</a:t>
            </a:fld>
            <a:endParaRPr lang="en-US" dirty="0"/>
          </a:p>
        </p:txBody>
      </p:sp>
    </p:spTree>
    <p:extLst>
      <p:ext uri="{BB962C8B-B14F-4D97-AF65-F5344CB8AC3E}">
        <p14:creationId xmlns:p14="http://schemas.microsoft.com/office/powerpoint/2010/main" val="25176315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 recent review conducted a meta-analysis of birth cohort studies found an association between TRAP and asthma development up to age 12. The meta-analysis also found an association between TRAP and both food and aero- allergen sensitization. </a:t>
            </a:r>
          </a:p>
          <a:p>
            <a:endParaRPr lang="en-US" sz="1200" kern="1200" dirty="0">
              <a:solidFill>
                <a:schemeClr val="tx1"/>
              </a:solidFill>
              <a:effectLst/>
              <a:latin typeface="+mn-lt"/>
              <a:ea typeface="+mn-ea"/>
              <a:cs typeface="+mn-cs"/>
            </a:endParaRPr>
          </a:p>
          <a:p>
            <a:r>
              <a:rPr lang="en-US" sz="1200" kern="1200" dirty="0" err="1">
                <a:solidFill>
                  <a:schemeClr val="tx1"/>
                </a:solidFill>
                <a:effectLst/>
                <a:latin typeface="+mn-lt"/>
                <a:ea typeface="+mn-ea"/>
                <a:cs typeface="+mn-cs"/>
              </a:rPr>
              <a:t>Bowatte</a:t>
            </a:r>
            <a:r>
              <a:rPr lang="en-US" sz="1200" kern="1200" dirty="0">
                <a:solidFill>
                  <a:schemeClr val="tx1"/>
                </a:solidFill>
                <a:effectLst/>
                <a:latin typeface="+mn-lt"/>
                <a:ea typeface="+mn-ea"/>
                <a:cs typeface="+mn-cs"/>
              </a:rPr>
              <a:t> G, Lodge C, Lowe AJ, et al. The influence of childhood traffic-related air pollution exposure on asthma, allergy and sensitization: A systematic review and a meta-analysis of birth cohort studies. </a:t>
            </a:r>
            <a:r>
              <a:rPr lang="en-US" sz="1200" i="1" kern="1200" dirty="0">
                <a:solidFill>
                  <a:schemeClr val="tx1"/>
                </a:solidFill>
                <a:effectLst/>
                <a:latin typeface="+mn-lt"/>
                <a:ea typeface="+mn-ea"/>
                <a:cs typeface="+mn-cs"/>
              </a:rPr>
              <a:t>Allergy</a:t>
            </a:r>
            <a:r>
              <a:rPr lang="en-US" sz="1200" kern="1200" dirty="0">
                <a:solidFill>
                  <a:schemeClr val="tx1"/>
                </a:solidFill>
                <a:effectLst/>
                <a:latin typeface="+mn-lt"/>
                <a:ea typeface="+mn-ea"/>
                <a:cs typeface="+mn-cs"/>
              </a:rPr>
              <a:t>. 2015;70(3):245-256.</a:t>
            </a:r>
            <a:r>
              <a:rPr lang="en-US" dirty="0">
                <a:effectLst/>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err="1">
                <a:solidFill>
                  <a:schemeClr val="tx1"/>
                </a:solidFill>
                <a:effectLst/>
                <a:latin typeface="+mn-lt"/>
                <a:ea typeface="+mn-ea"/>
                <a:cs typeface="+mn-cs"/>
              </a:rPr>
              <a:t>Khreis</a:t>
            </a:r>
            <a:r>
              <a:rPr lang="en-US" sz="1200" kern="1200" dirty="0">
                <a:solidFill>
                  <a:schemeClr val="tx1"/>
                </a:solidFill>
                <a:effectLst/>
                <a:latin typeface="+mn-lt"/>
                <a:ea typeface="+mn-ea"/>
                <a:cs typeface="+mn-cs"/>
              </a:rPr>
              <a:t>, H., Kelly, C., Tate, J., </a:t>
            </a:r>
            <a:r>
              <a:rPr lang="en-US" sz="1200" kern="1200" dirty="0" err="1">
                <a:solidFill>
                  <a:schemeClr val="tx1"/>
                </a:solidFill>
                <a:effectLst/>
                <a:latin typeface="+mn-lt"/>
                <a:ea typeface="+mn-ea"/>
                <a:cs typeface="+mn-cs"/>
              </a:rPr>
              <a:t>Parslow</a:t>
            </a:r>
            <a:r>
              <a:rPr lang="en-US" sz="1200" kern="1200" dirty="0">
                <a:solidFill>
                  <a:schemeClr val="tx1"/>
                </a:solidFill>
                <a:effectLst/>
                <a:latin typeface="+mn-lt"/>
                <a:ea typeface="+mn-ea"/>
                <a:cs typeface="+mn-cs"/>
              </a:rPr>
              <a:t>, R., Lucas, K., &amp; </a:t>
            </a:r>
            <a:r>
              <a:rPr lang="en-US" sz="1200" kern="1200" dirty="0" err="1">
                <a:solidFill>
                  <a:schemeClr val="tx1"/>
                </a:solidFill>
                <a:effectLst/>
                <a:latin typeface="+mn-lt"/>
                <a:ea typeface="+mn-ea"/>
                <a:cs typeface="+mn-cs"/>
              </a:rPr>
              <a:t>Nieuwenhuijsen</a:t>
            </a:r>
            <a:r>
              <a:rPr lang="en-US" sz="1200" kern="1200" dirty="0">
                <a:solidFill>
                  <a:schemeClr val="tx1"/>
                </a:solidFill>
                <a:effectLst/>
                <a:latin typeface="+mn-lt"/>
                <a:ea typeface="+mn-ea"/>
                <a:cs typeface="+mn-cs"/>
              </a:rPr>
              <a:t>, M. (2017). Exposure to traffic-related air pollution and risk of development of childhood asthma: a systematic review and meta-analysis. Environment international, 100, 1-31.</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figures show forest plots with odds ratios (OR) for black carbon (per 0.5 x 10^-5m^-1 increase), NOx (per 30 </a:t>
            </a:r>
            <a:r>
              <a:rPr lang="en-US" sz="1200" kern="1200" dirty="0" err="1">
                <a:solidFill>
                  <a:schemeClr val="tx1"/>
                </a:solidFill>
                <a:effectLst/>
                <a:latin typeface="+mn-lt"/>
                <a:ea typeface="+mn-ea"/>
                <a:cs typeface="+mn-cs"/>
              </a:rPr>
              <a:t>ug</a:t>
            </a:r>
            <a:r>
              <a:rPr lang="en-US" sz="1200" kern="1200" dirty="0">
                <a:solidFill>
                  <a:schemeClr val="tx1"/>
                </a:solidFill>
                <a:effectLst/>
                <a:latin typeface="+mn-lt"/>
                <a:ea typeface="+mn-ea"/>
                <a:cs typeface="+mn-cs"/>
              </a:rPr>
              <a:t>/m3 increase), and PM2.5 (per 1 </a:t>
            </a:r>
            <a:r>
              <a:rPr lang="en-US" sz="1200" kern="1200" dirty="0" err="1">
                <a:solidFill>
                  <a:schemeClr val="tx1"/>
                </a:solidFill>
                <a:effectLst/>
                <a:latin typeface="+mn-lt"/>
                <a:ea typeface="+mn-ea"/>
                <a:cs typeface="+mn-cs"/>
              </a:rPr>
              <a:t>ug</a:t>
            </a:r>
            <a:r>
              <a:rPr lang="en-US" sz="1200" kern="1200" dirty="0">
                <a:solidFill>
                  <a:schemeClr val="tx1"/>
                </a:solidFill>
                <a:effectLst/>
                <a:latin typeface="+mn-lt"/>
                <a:ea typeface="+mn-ea"/>
                <a:cs typeface="+mn-cs"/>
              </a:rPr>
              <a:t>/m3 increase). </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Exposure to TRAP in early life at school ages was also associated with decrements in childhood lung function that persists at least until adolescence and possibly into adulthood.</a:t>
            </a:r>
          </a:p>
          <a:p>
            <a:r>
              <a:rPr lang="en-US" sz="1200" kern="1200" dirty="0">
                <a:solidFill>
                  <a:schemeClr val="tx1"/>
                </a:solidFill>
                <a:effectLst/>
                <a:latin typeface="+mn-lt"/>
                <a:ea typeface="+mn-ea"/>
                <a:cs typeface="+mn-cs"/>
              </a:rPr>
              <a:t>Schultz ES, </a:t>
            </a:r>
            <a:r>
              <a:rPr lang="en-US" sz="1200" kern="1200" dirty="0" err="1">
                <a:solidFill>
                  <a:schemeClr val="tx1"/>
                </a:solidFill>
                <a:effectLst/>
                <a:latin typeface="+mn-lt"/>
                <a:ea typeface="+mn-ea"/>
                <a:cs typeface="+mn-cs"/>
              </a:rPr>
              <a:t>Litonjua</a:t>
            </a:r>
            <a:r>
              <a:rPr lang="en-US" sz="1200" kern="1200" dirty="0">
                <a:solidFill>
                  <a:schemeClr val="tx1"/>
                </a:solidFill>
                <a:effectLst/>
                <a:latin typeface="+mn-lt"/>
                <a:ea typeface="+mn-ea"/>
                <a:cs typeface="+mn-cs"/>
              </a:rPr>
              <a:t> AA, </a:t>
            </a:r>
            <a:r>
              <a:rPr lang="en-US" sz="1200" kern="1200" dirty="0" err="1">
                <a:solidFill>
                  <a:schemeClr val="tx1"/>
                </a:solidFill>
                <a:effectLst/>
                <a:latin typeface="+mn-lt"/>
                <a:ea typeface="+mn-ea"/>
                <a:cs typeface="+mn-cs"/>
              </a:rPr>
              <a:t>Melén</a:t>
            </a:r>
            <a:r>
              <a:rPr lang="en-US" sz="1200" kern="1200" dirty="0">
                <a:solidFill>
                  <a:schemeClr val="tx1"/>
                </a:solidFill>
                <a:effectLst/>
                <a:latin typeface="+mn-lt"/>
                <a:ea typeface="+mn-ea"/>
                <a:cs typeface="+mn-cs"/>
              </a:rPr>
              <a:t> E. Effects of long-term exposure to traffic-related air pollution on lung function in children. </a:t>
            </a:r>
            <a:r>
              <a:rPr lang="en-US" sz="1200" i="1" kern="1200" dirty="0">
                <a:solidFill>
                  <a:schemeClr val="tx1"/>
                </a:solidFill>
                <a:effectLst/>
                <a:latin typeface="+mn-lt"/>
                <a:ea typeface="+mn-ea"/>
                <a:cs typeface="+mn-cs"/>
              </a:rPr>
              <a:t>Current Allergy and Asthma Reports</a:t>
            </a:r>
            <a:r>
              <a:rPr lang="en-US" sz="1200" kern="1200" dirty="0">
                <a:solidFill>
                  <a:schemeClr val="tx1"/>
                </a:solidFill>
                <a:effectLst/>
                <a:latin typeface="+mn-lt"/>
                <a:ea typeface="+mn-ea"/>
                <a:cs typeface="+mn-cs"/>
              </a:rPr>
              <a:t>. 2017;17(6):41. </a:t>
            </a:r>
          </a:p>
          <a:p>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US" baseline="0" dirty="0"/>
          </a:p>
        </p:txBody>
      </p:sp>
      <p:sp>
        <p:nvSpPr>
          <p:cNvPr id="4" name="Slide Number Placeholder 3"/>
          <p:cNvSpPr>
            <a:spLocks noGrp="1"/>
          </p:cNvSpPr>
          <p:nvPr>
            <p:ph type="sldNum" sz="quarter" idx="10"/>
          </p:nvPr>
        </p:nvSpPr>
        <p:spPr/>
        <p:txBody>
          <a:bodyPr/>
          <a:lstStyle/>
          <a:p>
            <a:fld id="{8ECC129C-E094-44A9-9990-2FFEB90AEFE5}" type="slidenum">
              <a:rPr lang="en-US" smtClean="0"/>
              <a:t>8</a:t>
            </a:fld>
            <a:endParaRPr lang="en-US" dirty="0"/>
          </a:p>
        </p:txBody>
      </p:sp>
    </p:spTree>
    <p:extLst>
      <p:ext uri="{BB962C8B-B14F-4D97-AF65-F5344CB8AC3E}">
        <p14:creationId xmlns:p14="http://schemas.microsoft.com/office/powerpoint/2010/main" val="35450307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TRAP has emerged as an important exposure impacting numerous reproductive health endpoints. </a:t>
            </a:r>
          </a:p>
          <a:p>
            <a:endParaRPr lang="en-US" sz="1200" kern="1200" baseline="0" dirty="0">
              <a:solidFill>
                <a:schemeClr val="tx1"/>
              </a:solidFill>
              <a:effectLst/>
              <a:latin typeface="+mn-lt"/>
              <a:ea typeface="+mn-ea"/>
              <a:cs typeface="+mn-cs"/>
            </a:endParaRPr>
          </a:p>
          <a:p>
            <a:r>
              <a:rPr lang="en-US" sz="1200" kern="1200" dirty="0" err="1">
                <a:solidFill>
                  <a:schemeClr val="tx1"/>
                </a:solidFill>
                <a:effectLst/>
                <a:latin typeface="+mn-lt"/>
                <a:ea typeface="+mn-ea"/>
                <a:cs typeface="+mn-cs"/>
              </a:rPr>
              <a:t>Carré</a:t>
            </a:r>
            <a:r>
              <a:rPr lang="en-US" sz="1200" kern="1200" dirty="0">
                <a:solidFill>
                  <a:schemeClr val="tx1"/>
                </a:solidFill>
                <a:effectLst/>
                <a:latin typeface="+mn-lt"/>
                <a:ea typeface="+mn-ea"/>
                <a:cs typeface="+mn-cs"/>
              </a:rPr>
              <a:t> et al. recently reviewed the role of air pollution in infertility. Overall, exposures focused on PM, O</a:t>
            </a:r>
            <a:r>
              <a:rPr lang="en-US" sz="1200" kern="1200" baseline="-25000" dirty="0">
                <a:solidFill>
                  <a:schemeClr val="tx1"/>
                </a:solidFill>
                <a:effectLst/>
                <a:latin typeface="+mn-lt"/>
                <a:ea typeface="+mn-ea"/>
                <a:cs typeface="+mn-cs"/>
              </a:rPr>
              <a:t>3</a:t>
            </a:r>
            <a:r>
              <a:rPr lang="en-US" sz="1200" kern="1200" dirty="0">
                <a:solidFill>
                  <a:schemeClr val="tx1"/>
                </a:solidFill>
                <a:effectLst/>
                <a:latin typeface="+mn-lt"/>
                <a:ea typeface="+mn-ea"/>
                <a:cs typeface="+mn-cs"/>
              </a:rPr>
              <a:t>, polycyclic aromatic hydrocarbons (PAHs) and NO</a:t>
            </a:r>
            <a:r>
              <a:rPr lang="en-US" sz="1200" kern="1200" baseline="-25000" dirty="0">
                <a:solidFill>
                  <a:schemeClr val="tx1"/>
                </a:solidFill>
                <a:effectLst/>
                <a:latin typeface="+mn-lt"/>
                <a:ea typeface="+mn-ea"/>
                <a:cs typeface="+mn-cs"/>
              </a:rPr>
              <a:t>2</a:t>
            </a:r>
            <a:r>
              <a:rPr lang="en-US" sz="1200" kern="1200" dirty="0">
                <a:solidFill>
                  <a:schemeClr val="tx1"/>
                </a:solidFill>
                <a:effectLst/>
                <a:latin typeface="+mn-lt"/>
                <a:ea typeface="+mn-ea"/>
                <a:cs typeface="+mn-cs"/>
              </a:rPr>
              <a:t>, representing pollutants emitted from both transportation and industry. </a:t>
            </a:r>
            <a:endParaRPr lang="en-US" sz="1200" kern="1200" baseline="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Most pertinent to TRAP, this review highlighted 3 studies showing a positive association between traffic-related air pollution metrics (i.e., PM</a:t>
            </a:r>
            <a:r>
              <a:rPr lang="en-US" sz="1200" kern="1200" baseline="-25000" dirty="0">
                <a:solidFill>
                  <a:schemeClr val="tx1"/>
                </a:solidFill>
                <a:effectLst/>
                <a:latin typeface="+mn-lt"/>
                <a:ea typeface="+mn-ea"/>
                <a:cs typeface="+mn-cs"/>
              </a:rPr>
              <a:t>2.5</a:t>
            </a:r>
            <a:r>
              <a:rPr lang="en-US" sz="1200" kern="1200" dirty="0">
                <a:solidFill>
                  <a:schemeClr val="tx1"/>
                </a:solidFill>
                <a:effectLst/>
                <a:latin typeface="+mn-lt"/>
                <a:ea typeface="+mn-ea"/>
                <a:cs typeface="+mn-cs"/>
              </a:rPr>
              <a:t>, coarse PM, NO</a:t>
            </a:r>
            <a:r>
              <a:rPr lang="en-US" sz="1200" kern="1200" baseline="-25000" dirty="0">
                <a:solidFill>
                  <a:schemeClr val="tx1"/>
                </a:solidFill>
                <a:effectLst/>
                <a:latin typeface="+mn-lt"/>
                <a:ea typeface="+mn-ea"/>
                <a:cs typeface="+mn-cs"/>
              </a:rPr>
              <a:t>2</a:t>
            </a:r>
            <a:r>
              <a:rPr lang="en-US" sz="1200" kern="1200" dirty="0">
                <a:solidFill>
                  <a:schemeClr val="tx1"/>
                </a:solidFill>
                <a:effectLst/>
                <a:latin typeface="+mn-lt"/>
                <a:ea typeface="+mn-ea"/>
                <a:cs typeface="+mn-cs"/>
              </a:rPr>
              <a:t>, and proximity to major roads) and reduced fertility rates</a:t>
            </a:r>
            <a:r>
              <a:rPr lang="en-US" sz="1200" kern="1200" baseline="30000" dirty="0">
                <a:solidFill>
                  <a:schemeClr val="tx1"/>
                </a:solidFill>
                <a:effectLst/>
                <a:latin typeface="+mn-lt"/>
                <a:ea typeface="+mn-ea"/>
                <a:cs typeface="+mn-cs"/>
              </a:rPr>
              <a:t>. </a:t>
            </a:r>
            <a:r>
              <a:rPr lang="en-US" dirty="0">
                <a:effectLst/>
              </a:rPr>
              <a:t> </a:t>
            </a:r>
          </a:p>
          <a:p>
            <a:endParaRPr lang="en-US" baseline="0" dirty="0">
              <a:effectLst/>
            </a:endParaRPr>
          </a:p>
          <a:p>
            <a:r>
              <a:rPr lang="en-US" sz="1200" kern="1200" dirty="0" err="1">
                <a:solidFill>
                  <a:schemeClr val="tx1"/>
                </a:solidFill>
                <a:effectLst/>
                <a:latin typeface="+mn-lt"/>
                <a:ea typeface="+mn-ea"/>
                <a:cs typeface="+mn-cs"/>
              </a:rPr>
              <a:t>Carre</a:t>
            </a:r>
            <a:r>
              <a:rPr lang="en-US" sz="1200" kern="1200" dirty="0">
                <a:solidFill>
                  <a:schemeClr val="tx1"/>
                </a:solidFill>
                <a:effectLst/>
                <a:latin typeface="+mn-lt"/>
                <a:ea typeface="+mn-ea"/>
                <a:cs typeface="+mn-cs"/>
              </a:rPr>
              <a:t> J, </a:t>
            </a:r>
            <a:r>
              <a:rPr lang="en-US" sz="1200" kern="1200" dirty="0" err="1">
                <a:solidFill>
                  <a:schemeClr val="tx1"/>
                </a:solidFill>
                <a:effectLst/>
                <a:latin typeface="+mn-lt"/>
                <a:ea typeface="+mn-ea"/>
                <a:cs typeface="+mn-cs"/>
              </a:rPr>
              <a:t>Gatimel</a:t>
            </a:r>
            <a:r>
              <a:rPr lang="en-US" sz="1200" kern="1200" dirty="0">
                <a:solidFill>
                  <a:schemeClr val="tx1"/>
                </a:solidFill>
                <a:effectLst/>
                <a:latin typeface="+mn-lt"/>
                <a:ea typeface="+mn-ea"/>
                <a:cs typeface="+mn-cs"/>
              </a:rPr>
              <a:t> N, Moreau J, Parinaud J, </a:t>
            </a:r>
            <a:r>
              <a:rPr lang="en-US" sz="1200" kern="1200" dirty="0" err="1">
                <a:solidFill>
                  <a:schemeClr val="tx1"/>
                </a:solidFill>
                <a:effectLst/>
                <a:latin typeface="+mn-lt"/>
                <a:ea typeface="+mn-ea"/>
                <a:cs typeface="+mn-cs"/>
              </a:rPr>
              <a:t>Leandri</a:t>
            </a:r>
            <a:r>
              <a:rPr lang="en-US" sz="1200" kern="1200" dirty="0">
                <a:solidFill>
                  <a:schemeClr val="tx1"/>
                </a:solidFill>
                <a:effectLst/>
                <a:latin typeface="+mn-lt"/>
                <a:ea typeface="+mn-ea"/>
                <a:cs typeface="+mn-cs"/>
              </a:rPr>
              <a:t> R. Does air pollution play a role in infertility?: A systematic review. </a:t>
            </a:r>
            <a:r>
              <a:rPr lang="en-US" sz="1200" i="1" kern="1200" dirty="0">
                <a:solidFill>
                  <a:schemeClr val="tx1"/>
                </a:solidFill>
                <a:effectLst/>
                <a:latin typeface="+mn-lt"/>
                <a:ea typeface="+mn-ea"/>
                <a:cs typeface="+mn-cs"/>
              </a:rPr>
              <a:t>Environ Health</a:t>
            </a:r>
            <a:r>
              <a:rPr lang="en-US" sz="1200" kern="1200" dirty="0">
                <a:solidFill>
                  <a:schemeClr val="tx1"/>
                </a:solidFill>
                <a:effectLst/>
                <a:latin typeface="+mn-lt"/>
                <a:ea typeface="+mn-ea"/>
                <a:cs typeface="+mn-cs"/>
              </a:rPr>
              <a:t>. 2017;16(1):8. </a:t>
            </a:r>
          </a:p>
          <a:p>
            <a:r>
              <a:rPr lang="es-ES" sz="1200" kern="1200" dirty="0" err="1">
                <a:solidFill>
                  <a:schemeClr val="tx1"/>
                </a:solidFill>
                <a:effectLst/>
                <a:latin typeface="+mn-lt"/>
                <a:ea typeface="+mn-ea"/>
                <a:cs typeface="+mn-cs"/>
              </a:rPr>
              <a:t>Nieuwenhuijsen</a:t>
            </a:r>
            <a:r>
              <a:rPr lang="es-ES" sz="1200" kern="1200" dirty="0">
                <a:solidFill>
                  <a:schemeClr val="tx1"/>
                </a:solidFill>
                <a:effectLst/>
                <a:latin typeface="+mn-lt"/>
                <a:ea typeface="+mn-ea"/>
                <a:cs typeface="+mn-cs"/>
              </a:rPr>
              <a:t> MJ, </a:t>
            </a:r>
            <a:r>
              <a:rPr lang="es-ES" sz="1200" kern="1200" dirty="0" err="1">
                <a:solidFill>
                  <a:schemeClr val="tx1"/>
                </a:solidFill>
                <a:effectLst/>
                <a:latin typeface="+mn-lt"/>
                <a:ea typeface="+mn-ea"/>
                <a:cs typeface="+mn-cs"/>
              </a:rPr>
              <a:t>Basagana</a:t>
            </a:r>
            <a:r>
              <a:rPr lang="es-ES" sz="1200" kern="1200" dirty="0">
                <a:solidFill>
                  <a:schemeClr val="tx1"/>
                </a:solidFill>
                <a:effectLst/>
                <a:latin typeface="+mn-lt"/>
                <a:ea typeface="+mn-ea"/>
                <a:cs typeface="+mn-cs"/>
              </a:rPr>
              <a:t> X, </a:t>
            </a:r>
            <a:r>
              <a:rPr lang="es-ES" sz="1200" kern="1200" dirty="0" err="1">
                <a:solidFill>
                  <a:schemeClr val="tx1"/>
                </a:solidFill>
                <a:effectLst/>
                <a:latin typeface="+mn-lt"/>
                <a:ea typeface="+mn-ea"/>
                <a:cs typeface="+mn-cs"/>
              </a:rPr>
              <a:t>Dadvand</a:t>
            </a:r>
            <a:r>
              <a:rPr lang="es-ES" sz="1200" kern="1200" dirty="0">
                <a:solidFill>
                  <a:schemeClr val="tx1"/>
                </a:solidFill>
                <a:effectLst/>
                <a:latin typeface="+mn-lt"/>
                <a:ea typeface="+mn-ea"/>
                <a:cs typeface="+mn-cs"/>
              </a:rPr>
              <a:t> P, et al. </a:t>
            </a:r>
            <a:r>
              <a:rPr lang="en-US" sz="1200" kern="1200" dirty="0">
                <a:solidFill>
                  <a:schemeClr val="tx1"/>
                </a:solidFill>
                <a:effectLst/>
                <a:latin typeface="+mn-lt"/>
                <a:ea typeface="+mn-ea"/>
                <a:cs typeface="+mn-cs"/>
              </a:rPr>
              <a:t>Air pollution and human fertility rates. </a:t>
            </a:r>
            <a:r>
              <a:rPr lang="en-US" sz="1200" i="1" kern="1200" dirty="0">
                <a:solidFill>
                  <a:schemeClr val="tx1"/>
                </a:solidFill>
                <a:effectLst/>
                <a:latin typeface="+mn-lt"/>
                <a:ea typeface="+mn-ea"/>
                <a:cs typeface="+mn-cs"/>
              </a:rPr>
              <a:t>Environ Int</a:t>
            </a:r>
            <a:r>
              <a:rPr lang="en-US" sz="1200" kern="1200" dirty="0">
                <a:solidFill>
                  <a:schemeClr val="tx1"/>
                </a:solidFill>
                <a:effectLst/>
                <a:latin typeface="+mn-lt"/>
                <a:ea typeface="+mn-ea"/>
                <a:cs typeface="+mn-cs"/>
              </a:rPr>
              <a:t>. 2014;70:9-14.</a:t>
            </a:r>
            <a:r>
              <a:rPr lang="en-US" dirty="0">
                <a:effectLst/>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Figure 1 shows </a:t>
            </a:r>
            <a:r>
              <a:rPr lang="en-US" sz="1200" kern="1200" dirty="0">
                <a:solidFill>
                  <a:schemeClr val="tx1"/>
                </a:solidFill>
                <a:effectLst/>
                <a:latin typeface="+mn-lt"/>
                <a:ea typeface="+mn-ea"/>
                <a:cs typeface="+mn-cs"/>
              </a:rPr>
              <a:t>fertility rates declined with increasing air pollution levels. </a:t>
            </a:r>
          </a:p>
          <a:p>
            <a:endParaRPr lang="en-US" baseline="0" dirty="0">
              <a:effectLst/>
            </a:endParaRPr>
          </a:p>
          <a:p>
            <a:r>
              <a:rPr lang="en-US" sz="1200" kern="1200" dirty="0">
                <a:solidFill>
                  <a:schemeClr val="tx1"/>
                </a:solidFill>
                <a:effectLst/>
                <a:latin typeface="+mn-lt"/>
                <a:ea typeface="+mn-ea"/>
                <a:cs typeface="+mn-cs"/>
              </a:rPr>
              <a:t>Well-characterized cohorts of women undergoing in vitro fertilization (IVF) have recently afforded the opportunity to investigate tighter windows of exposure and well-defined reproductive outcomes. </a:t>
            </a:r>
            <a:r>
              <a:rPr lang="en-US" sz="1200" kern="1200" dirty="0" err="1">
                <a:solidFill>
                  <a:schemeClr val="tx1"/>
                </a:solidFill>
                <a:effectLst/>
                <a:latin typeface="+mn-lt"/>
                <a:ea typeface="+mn-ea"/>
                <a:cs typeface="+mn-cs"/>
              </a:rPr>
              <a:t>Legro</a:t>
            </a:r>
            <a:r>
              <a:rPr lang="en-US" sz="1200" kern="1200" dirty="0">
                <a:solidFill>
                  <a:schemeClr val="tx1"/>
                </a:solidFill>
                <a:effectLst/>
                <a:latin typeface="+mn-lt"/>
                <a:ea typeface="+mn-ea"/>
                <a:cs typeface="+mn-cs"/>
              </a:rPr>
              <a:t> et al. found increased NO</a:t>
            </a:r>
            <a:r>
              <a:rPr lang="en-US" sz="1200" kern="1200" baseline="-25000" dirty="0">
                <a:solidFill>
                  <a:schemeClr val="tx1"/>
                </a:solidFill>
                <a:effectLst/>
                <a:latin typeface="+mn-lt"/>
                <a:ea typeface="+mn-ea"/>
                <a:cs typeface="+mn-cs"/>
              </a:rPr>
              <a:t>2</a:t>
            </a:r>
            <a:r>
              <a:rPr lang="en-US" sz="1200" kern="1200" dirty="0">
                <a:solidFill>
                  <a:schemeClr val="tx1"/>
                </a:solidFill>
                <a:effectLst/>
                <a:latin typeface="+mn-lt"/>
                <a:ea typeface="+mn-ea"/>
                <a:cs typeface="+mn-cs"/>
              </a:rPr>
              <a:t> concentrations consistently associated with lower live birth rates. Using residential proximity to major roadways and traffic as proxies for TRAP, Gaskins et al. identified residential proximity to major roadways was related to reduced likelihood of live births following IVF treatment.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Figure A shows map of geographical distribution of residential distance to nearest major roadway among 423 women enrolled in the Environmental and Reproductive Health Study (2004–2017). </a:t>
            </a:r>
            <a:endParaRPr lang="en-US" dirty="0"/>
          </a:p>
          <a:p>
            <a:endParaRPr lang="en-US" sz="1200" kern="1200" dirty="0">
              <a:solidFill>
                <a:schemeClr val="tx1"/>
              </a:solidFill>
              <a:effectLst/>
              <a:latin typeface="+mn-lt"/>
              <a:ea typeface="+mn-ea"/>
              <a:cs typeface="+mn-cs"/>
            </a:endParaRPr>
          </a:p>
          <a:p>
            <a:r>
              <a:rPr lang="en-US" sz="1200" kern="1200" dirty="0" err="1">
                <a:solidFill>
                  <a:schemeClr val="tx1"/>
                </a:solidFill>
                <a:effectLst/>
                <a:latin typeface="+mn-lt"/>
                <a:ea typeface="+mn-ea"/>
                <a:cs typeface="+mn-cs"/>
              </a:rPr>
              <a:t>Legro</a:t>
            </a:r>
            <a:r>
              <a:rPr lang="en-US" sz="1200" kern="1200" dirty="0">
                <a:solidFill>
                  <a:schemeClr val="tx1"/>
                </a:solidFill>
                <a:effectLst/>
                <a:latin typeface="+mn-lt"/>
                <a:ea typeface="+mn-ea"/>
                <a:cs typeface="+mn-cs"/>
              </a:rPr>
              <a:t> RS, Sauer MV, </a:t>
            </a:r>
            <a:r>
              <a:rPr lang="en-US" sz="1200" kern="1200" dirty="0" err="1">
                <a:solidFill>
                  <a:schemeClr val="tx1"/>
                </a:solidFill>
                <a:effectLst/>
                <a:latin typeface="+mn-lt"/>
                <a:ea typeface="+mn-ea"/>
                <a:cs typeface="+mn-cs"/>
              </a:rPr>
              <a:t>Mottla</a:t>
            </a:r>
            <a:r>
              <a:rPr lang="en-US" sz="1200" kern="1200" dirty="0">
                <a:solidFill>
                  <a:schemeClr val="tx1"/>
                </a:solidFill>
                <a:effectLst/>
                <a:latin typeface="+mn-lt"/>
                <a:ea typeface="+mn-ea"/>
                <a:cs typeface="+mn-cs"/>
              </a:rPr>
              <a:t> GL, et al. Effect of air quality on assisted human reproduction. </a:t>
            </a:r>
            <a:r>
              <a:rPr lang="en-US" sz="1200" i="1" kern="1200" dirty="0">
                <a:solidFill>
                  <a:schemeClr val="tx1"/>
                </a:solidFill>
                <a:effectLst/>
                <a:latin typeface="+mn-lt"/>
                <a:ea typeface="+mn-ea"/>
                <a:cs typeface="+mn-cs"/>
              </a:rPr>
              <a:t>Hum </a:t>
            </a:r>
            <a:r>
              <a:rPr lang="en-US" sz="1200" i="1" kern="1200" dirty="0" err="1">
                <a:solidFill>
                  <a:schemeClr val="tx1"/>
                </a:solidFill>
                <a:effectLst/>
                <a:latin typeface="+mn-lt"/>
                <a:ea typeface="+mn-ea"/>
                <a:cs typeface="+mn-cs"/>
              </a:rPr>
              <a:t>Reprod</a:t>
            </a:r>
            <a:r>
              <a:rPr lang="en-US" sz="1200" kern="1200" dirty="0">
                <a:solidFill>
                  <a:schemeClr val="tx1"/>
                </a:solidFill>
                <a:effectLst/>
                <a:latin typeface="+mn-lt"/>
                <a:ea typeface="+mn-ea"/>
                <a:cs typeface="+mn-cs"/>
              </a:rPr>
              <a:t>. 2010;25(5):1317-1324.</a:t>
            </a:r>
            <a:r>
              <a:rPr lang="en-US" dirty="0">
                <a:effectLst/>
              </a:rPr>
              <a:t> </a:t>
            </a:r>
          </a:p>
          <a:p>
            <a:r>
              <a:rPr lang="en-US" sz="1200" kern="1200" dirty="0">
                <a:solidFill>
                  <a:schemeClr val="tx1"/>
                </a:solidFill>
                <a:effectLst/>
                <a:latin typeface="+mn-lt"/>
                <a:ea typeface="+mn-ea"/>
                <a:cs typeface="+mn-cs"/>
              </a:rPr>
              <a:t>Gaskins AJ, Hart JE, </a:t>
            </a:r>
            <a:r>
              <a:rPr lang="en-US" sz="1200" kern="1200" dirty="0" err="1">
                <a:solidFill>
                  <a:schemeClr val="tx1"/>
                </a:solidFill>
                <a:effectLst/>
                <a:latin typeface="+mn-lt"/>
                <a:ea typeface="+mn-ea"/>
                <a:cs typeface="+mn-cs"/>
              </a:rPr>
              <a:t>Minguez</a:t>
            </a:r>
            <a:r>
              <a:rPr lang="en-US" sz="1200" kern="1200" dirty="0">
                <a:solidFill>
                  <a:schemeClr val="tx1"/>
                </a:solidFill>
                <a:effectLst/>
                <a:latin typeface="+mn-lt"/>
                <a:ea typeface="+mn-ea"/>
                <a:cs typeface="+mn-cs"/>
              </a:rPr>
              <a:t>-Alarcon L, et al. Residential proximity to major roadways and traffic in relation to outcomes of in vitro fertilization. </a:t>
            </a:r>
            <a:r>
              <a:rPr lang="en-US" sz="1200" i="1" kern="1200" dirty="0">
                <a:solidFill>
                  <a:schemeClr val="tx1"/>
                </a:solidFill>
                <a:effectLst/>
                <a:latin typeface="+mn-lt"/>
                <a:ea typeface="+mn-ea"/>
                <a:cs typeface="+mn-cs"/>
              </a:rPr>
              <a:t>Environ Int</a:t>
            </a:r>
            <a:r>
              <a:rPr lang="en-US" sz="1200" kern="1200" dirty="0">
                <a:solidFill>
                  <a:schemeClr val="tx1"/>
                </a:solidFill>
                <a:effectLst/>
                <a:latin typeface="+mn-lt"/>
                <a:ea typeface="+mn-ea"/>
                <a:cs typeface="+mn-cs"/>
              </a:rPr>
              <a:t>. 2018;115:239-246.</a:t>
            </a:r>
            <a:r>
              <a:rPr lang="en-US" dirty="0">
                <a:effectLst/>
              </a:rPr>
              <a:t> </a:t>
            </a:r>
            <a:r>
              <a:rPr lang="en-US" sz="1200" kern="1200" dirty="0">
                <a:solidFill>
                  <a:schemeClr val="tx1"/>
                </a:solidFill>
                <a:effectLst/>
                <a:latin typeface="+mn-lt"/>
                <a:ea typeface="+mn-ea"/>
                <a:cs typeface="+mn-cs"/>
              </a:rPr>
              <a:t> </a:t>
            </a:r>
            <a:endParaRPr lang="en-US" baseline="0" dirty="0"/>
          </a:p>
        </p:txBody>
      </p:sp>
      <p:sp>
        <p:nvSpPr>
          <p:cNvPr id="4" name="Slide Number Placeholder 3"/>
          <p:cNvSpPr>
            <a:spLocks noGrp="1"/>
          </p:cNvSpPr>
          <p:nvPr>
            <p:ph type="sldNum" sz="quarter" idx="10"/>
          </p:nvPr>
        </p:nvSpPr>
        <p:spPr/>
        <p:txBody>
          <a:bodyPr/>
          <a:lstStyle/>
          <a:p>
            <a:fld id="{8ECC129C-E094-44A9-9990-2FFEB90AEFE5}" type="slidenum">
              <a:rPr lang="en-US" smtClean="0"/>
              <a:t>9</a:t>
            </a:fld>
            <a:endParaRPr lang="en-US" dirty="0"/>
          </a:p>
        </p:txBody>
      </p:sp>
    </p:spTree>
    <p:extLst>
      <p:ext uri="{BB962C8B-B14F-4D97-AF65-F5344CB8AC3E}">
        <p14:creationId xmlns:p14="http://schemas.microsoft.com/office/powerpoint/2010/main" val="65716300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2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print">
            <a:alphaModFix amt="41000"/>
            <a:extLst>
              <a:ext uri="{28A0092B-C50C-407E-A947-70E740481C1C}">
                <a14:useLocalDpi xmlns:a14="http://schemas.microsoft.com/office/drawing/2010/main"/>
              </a:ext>
            </a:extLst>
          </a:blip>
          <a:srcRect/>
          <a:stretch/>
        </p:blipFill>
        <p:spPr>
          <a:xfrm>
            <a:off x="0" y="1164831"/>
            <a:ext cx="12192000" cy="5715625"/>
          </a:xfrm>
          <a:prstGeom prst="rect">
            <a:avLst/>
          </a:prstGeom>
          <a:solidFill>
            <a:schemeClr val="bg1">
              <a:alpha val="13000"/>
            </a:schemeClr>
          </a:solidFill>
        </p:spPr>
      </p:pic>
      <p:sp>
        <p:nvSpPr>
          <p:cNvPr id="22" name="Rectangle 21"/>
          <p:cNvSpPr/>
          <p:nvPr userDrawn="1"/>
        </p:nvSpPr>
        <p:spPr>
          <a:xfrm>
            <a:off x="0" y="0"/>
            <a:ext cx="12192000" cy="1142374"/>
          </a:xfrm>
          <a:prstGeom prst="rect">
            <a:avLst/>
          </a:prstGeom>
          <a:solidFill>
            <a:srgbClr val="ADC341">
              <a:alpha val="73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idx="1"/>
          </p:nvPr>
        </p:nvSpPr>
        <p:spPr>
          <a:xfrm>
            <a:off x="816935" y="1585220"/>
            <a:ext cx="10515600" cy="4771129"/>
          </a:xfrm>
        </p:spPr>
        <p:txBody>
          <a:bodyPr/>
          <a:lstStyle>
            <a:lvl1pPr>
              <a:buClr>
                <a:schemeClr val="tx2"/>
              </a:buClr>
              <a:defRPr/>
            </a:lvl1pPr>
            <a:lvl2pPr>
              <a:buClr>
                <a:schemeClr val="tx2"/>
              </a:buClr>
              <a:defRPr/>
            </a:lvl2pPr>
            <a:lvl3pPr>
              <a:buClr>
                <a:schemeClr val="tx2"/>
              </a:buClr>
              <a:defRPr/>
            </a:lvl3pPr>
            <a:lvl4pPr>
              <a:buClr>
                <a:schemeClr val="tx2"/>
              </a:buClr>
              <a:defRPr/>
            </a:lvl4pPr>
            <a:lvl5pPr>
              <a:buClr>
                <a:schemeClr val="tx2"/>
              </a:buCl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Title 20"/>
          <p:cNvSpPr>
            <a:spLocks noGrp="1"/>
          </p:cNvSpPr>
          <p:nvPr>
            <p:ph type="title"/>
          </p:nvPr>
        </p:nvSpPr>
        <p:spPr>
          <a:xfrm>
            <a:off x="838200" y="211167"/>
            <a:ext cx="10515600" cy="931207"/>
          </a:xfrm>
        </p:spPr>
        <p:txBody>
          <a:bodyPr/>
          <a:lstStyle>
            <a:lvl1pPr>
              <a:defRPr b="1">
                <a:solidFill>
                  <a:schemeClr val="tx2"/>
                </a:solidFill>
              </a:defRPr>
            </a:lvl1pPr>
          </a:lstStyle>
          <a:p>
            <a:r>
              <a:rPr lang="en-US" dirty="0"/>
              <a:t>Click to edit Master title style</a:t>
            </a:r>
          </a:p>
        </p:txBody>
      </p:sp>
      <p:sp>
        <p:nvSpPr>
          <p:cNvPr id="25" name="Right Triangle 24"/>
          <p:cNvSpPr/>
          <p:nvPr userDrawn="1"/>
        </p:nvSpPr>
        <p:spPr>
          <a:xfrm flipV="1">
            <a:off x="0" y="0"/>
            <a:ext cx="1205799" cy="1154880"/>
          </a:xfrm>
          <a:prstGeom prst="rtTriangle">
            <a:avLst/>
          </a:prstGeom>
          <a:solidFill>
            <a:srgbClr val="77862A">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p:cNvSpPr/>
          <p:nvPr userDrawn="1"/>
        </p:nvSpPr>
        <p:spPr>
          <a:xfrm>
            <a:off x="0" y="1142374"/>
            <a:ext cx="12192000" cy="45719"/>
          </a:xfrm>
          <a:prstGeom prst="rect">
            <a:avLst/>
          </a:prstGeom>
          <a:solidFill>
            <a:srgbClr val="425C2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ight Triangle 7"/>
          <p:cNvSpPr/>
          <p:nvPr userDrawn="1"/>
        </p:nvSpPr>
        <p:spPr>
          <a:xfrm flipH="1">
            <a:off x="10718800" y="5469467"/>
            <a:ext cx="1473200" cy="1410989"/>
          </a:xfrm>
          <a:prstGeom prst="rtTriangle">
            <a:avLst/>
          </a:prstGeom>
          <a:solidFill>
            <a:srgbClr val="ADC341">
              <a:alpha val="3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Slide Number Placeholder 5"/>
          <p:cNvSpPr txBox="1">
            <a:spLocks/>
          </p:cNvSpPr>
          <p:nvPr userDrawn="1"/>
        </p:nvSpPr>
        <p:spPr>
          <a:xfrm>
            <a:off x="9965268" y="6361469"/>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D317CB3-E76C-B946-8325-59DF0D7BBADC}" type="slidenum">
              <a:rPr lang="en-US" sz="1800" smtClean="0"/>
              <a:pPr/>
              <a:t>‹#›</a:t>
            </a:fld>
            <a:endParaRPr lang="en-US" sz="1400" dirty="0"/>
          </a:p>
        </p:txBody>
      </p:sp>
      <p:sp>
        <p:nvSpPr>
          <p:cNvPr id="11" name="Rectangle 10"/>
          <p:cNvSpPr/>
          <p:nvPr userDrawn="1"/>
        </p:nvSpPr>
        <p:spPr>
          <a:xfrm>
            <a:off x="0" y="6812281"/>
            <a:ext cx="12192000" cy="45719"/>
          </a:xfrm>
          <a:prstGeom prst="rect">
            <a:avLst/>
          </a:prstGeom>
          <a:solidFill>
            <a:srgbClr val="425C2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058160" y="5611211"/>
            <a:ext cx="794479" cy="805279"/>
          </a:xfrm>
          <a:prstGeom prst="rect">
            <a:avLst/>
          </a:prstGeom>
        </p:spPr>
      </p:pic>
    </p:spTree>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0" name="Picture 19"/>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1"/>
            <a:ext cx="12192000" cy="6857999"/>
          </a:xfrm>
          <a:prstGeom prst="rect">
            <a:avLst/>
          </a:prstGeom>
        </p:spPr>
      </p:pic>
      <p:sp>
        <p:nvSpPr>
          <p:cNvPr id="18" name="Rectangle 17"/>
          <p:cNvSpPr/>
          <p:nvPr userDrawn="1"/>
        </p:nvSpPr>
        <p:spPr>
          <a:xfrm>
            <a:off x="0" y="5715626"/>
            <a:ext cx="12192000" cy="1142374"/>
          </a:xfrm>
          <a:prstGeom prst="rect">
            <a:avLst/>
          </a:prstGeom>
          <a:solidFill>
            <a:srgbClr val="ADC341">
              <a:alpha val="73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TextBox 7"/>
          <p:cNvSpPr txBox="1"/>
          <p:nvPr userDrawn="1"/>
        </p:nvSpPr>
        <p:spPr>
          <a:xfrm>
            <a:off x="4251940" y="1709411"/>
            <a:ext cx="7472354" cy="1938992"/>
          </a:xfrm>
          <a:prstGeom prst="rect">
            <a:avLst/>
          </a:prstGeom>
          <a:noFill/>
        </p:spPr>
        <p:txBody>
          <a:bodyPr wrap="square" rtlCol="0">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4000" b="1" i="0" dirty="0">
                <a:solidFill>
                  <a:srgbClr val="425C2A"/>
                </a:solidFill>
                <a:latin typeface="Calibri" charset="0"/>
                <a:ea typeface="Calibri" charset="0"/>
                <a:cs typeface="Calibri" charset="0"/>
              </a:rPr>
              <a:t>Center</a:t>
            </a:r>
            <a:r>
              <a:rPr lang="en-US" sz="4000" b="1" i="0" baseline="0" dirty="0">
                <a:solidFill>
                  <a:srgbClr val="425C2A"/>
                </a:solidFill>
                <a:latin typeface="Calibri" charset="0"/>
                <a:ea typeface="Calibri" charset="0"/>
                <a:cs typeface="Calibri" charset="0"/>
              </a:rPr>
              <a:t> for Advancing Research</a:t>
            </a:r>
          </a:p>
          <a:p>
            <a:pPr marL="0" marR="0" indent="0" algn="l" defTabSz="457200" rtl="0" eaLnBrk="1" fontAlgn="auto" latinLnBrk="0" hangingPunct="1">
              <a:lnSpc>
                <a:spcPct val="100000"/>
              </a:lnSpc>
              <a:spcBef>
                <a:spcPts val="0"/>
              </a:spcBef>
              <a:spcAft>
                <a:spcPts val="0"/>
              </a:spcAft>
              <a:buClrTx/>
              <a:buSzTx/>
              <a:buFontTx/>
              <a:buNone/>
              <a:tabLst/>
              <a:defRPr/>
            </a:pPr>
            <a:r>
              <a:rPr lang="en-US" sz="4000" b="1" i="0" baseline="0" dirty="0">
                <a:solidFill>
                  <a:srgbClr val="425C2A"/>
                </a:solidFill>
                <a:latin typeface="Calibri" charset="0"/>
                <a:ea typeface="Calibri" charset="0"/>
                <a:cs typeface="Calibri" charset="0"/>
              </a:rPr>
              <a:t>in Transportation Emissions, Energy, and Health</a:t>
            </a:r>
            <a:endParaRPr lang="en-US" sz="4000" b="1" i="0" dirty="0">
              <a:solidFill>
                <a:srgbClr val="425C2A"/>
              </a:solidFill>
              <a:latin typeface="Calibri" charset="0"/>
              <a:ea typeface="Calibri" charset="0"/>
              <a:cs typeface="Calibri" charset="0"/>
            </a:endParaRPr>
          </a:p>
        </p:txBody>
      </p:sp>
      <p:sp>
        <p:nvSpPr>
          <p:cNvPr id="9" name="TextBox 8"/>
          <p:cNvSpPr txBox="1"/>
          <p:nvPr userDrawn="1"/>
        </p:nvSpPr>
        <p:spPr>
          <a:xfrm>
            <a:off x="4296441" y="3852163"/>
            <a:ext cx="7158183" cy="584775"/>
          </a:xfrm>
          <a:prstGeom prst="rect">
            <a:avLst/>
          </a:prstGeom>
          <a:noFill/>
        </p:spPr>
        <p:txBody>
          <a:bodyPr wrap="square" rtlCol="0">
            <a:spAutoFit/>
          </a:bodyPr>
          <a:lstStyle/>
          <a:p>
            <a:r>
              <a:rPr lang="en-US" sz="3200" b="0" i="0" kern="1200" dirty="0">
                <a:solidFill>
                  <a:srgbClr val="5E734A"/>
                </a:solidFill>
                <a:effectLst/>
                <a:latin typeface="+mn-lt"/>
                <a:ea typeface="+mn-ea"/>
                <a:cs typeface="+mn-cs"/>
              </a:rPr>
              <a:t>A USDOT University Transportation Center</a:t>
            </a:r>
            <a:endParaRPr lang="en-US" sz="4000" dirty="0">
              <a:solidFill>
                <a:srgbClr val="5E734A"/>
              </a:solidFill>
            </a:endParaRPr>
          </a:p>
        </p:txBody>
      </p:sp>
      <p:cxnSp>
        <p:nvCxnSpPr>
          <p:cNvPr id="10" name="Straight Connector 9"/>
          <p:cNvCxnSpPr/>
          <p:nvPr userDrawn="1"/>
        </p:nvCxnSpPr>
        <p:spPr>
          <a:xfrm>
            <a:off x="3937766" y="1857192"/>
            <a:ext cx="0" cy="2698837"/>
          </a:xfrm>
          <a:prstGeom prst="line">
            <a:avLst/>
          </a:prstGeom>
          <a:ln w="57150" cmpd="sng">
            <a:solidFill>
              <a:srgbClr val="91AC2C"/>
            </a:solidFill>
          </a:ln>
          <a:effectLst/>
        </p:spPr>
        <p:style>
          <a:lnRef idx="2">
            <a:schemeClr val="accent1"/>
          </a:lnRef>
          <a:fillRef idx="0">
            <a:schemeClr val="accent1"/>
          </a:fillRef>
          <a:effectRef idx="1">
            <a:schemeClr val="accent1"/>
          </a:effectRef>
          <a:fontRef idx="minor">
            <a:schemeClr val="tx1"/>
          </a:fontRef>
        </p:style>
      </p:cxnSp>
      <p:sp>
        <p:nvSpPr>
          <p:cNvPr id="19" name="Rectangle 18"/>
          <p:cNvSpPr/>
          <p:nvPr userDrawn="1"/>
        </p:nvSpPr>
        <p:spPr>
          <a:xfrm>
            <a:off x="0" y="5562664"/>
            <a:ext cx="12192000" cy="182811"/>
          </a:xfrm>
          <a:prstGeom prst="rect">
            <a:avLst/>
          </a:prstGeom>
          <a:solidFill>
            <a:srgbClr val="425C2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34530" y="1592199"/>
            <a:ext cx="2835530" cy="2874076"/>
          </a:xfrm>
          <a:prstGeom prst="rect">
            <a:avLst/>
          </a:prstGeom>
        </p:spPr>
      </p:pic>
    </p:spTree>
    <p:extLst>
      <p:ext uri="{BB962C8B-B14F-4D97-AF65-F5344CB8AC3E}">
        <p14:creationId xmlns:p14="http://schemas.microsoft.com/office/powerpoint/2010/main" val="276323082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alpha val="2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12" name="Right Triangle 11"/>
          <p:cNvSpPr/>
          <p:nvPr userDrawn="1"/>
        </p:nvSpPr>
        <p:spPr>
          <a:xfrm flipH="1">
            <a:off x="10718800" y="5469467"/>
            <a:ext cx="1473200" cy="1410989"/>
          </a:xfrm>
          <a:prstGeom prst="rtTriangle">
            <a:avLst/>
          </a:prstGeom>
          <a:solidFill>
            <a:srgbClr val="ADC341">
              <a:alpha val="3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txBox="1">
            <a:spLocks/>
          </p:cNvSpPr>
          <p:nvPr userDrawn="1"/>
        </p:nvSpPr>
        <p:spPr>
          <a:xfrm>
            <a:off x="9965268" y="6361469"/>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D317CB3-E76C-B946-8325-59DF0D7BBADC}" type="slidenum">
              <a:rPr lang="en-US" sz="1800" smtClean="0"/>
              <a:pPr/>
              <a:t>‹#›</a:t>
            </a:fld>
            <a:endParaRPr lang="en-US" sz="1400" dirty="0"/>
          </a:p>
        </p:txBody>
      </p:sp>
      <p:sp>
        <p:nvSpPr>
          <p:cNvPr id="9" name="Rectangle 8"/>
          <p:cNvSpPr/>
          <p:nvPr userDrawn="1"/>
        </p:nvSpPr>
        <p:spPr>
          <a:xfrm>
            <a:off x="0" y="6841090"/>
            <a:ext cx="12192000" cy="56300"/>
          </a:xfrm>
          <a:prstGeom prst="rect">
            <a:avLst/>
          </a:prstGeom>
          <a:solidFill>
            <a:srgbClr val="425C2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4" name="Picture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058160" y="5611211"/>
            <a:ext cx="794479" cy="805279"/>
          </a:xfrm>
          <a:prstGeom prst="rect">
            <a:avLst/>
          </a:prstGeom>
        </p:spPr>
      </p:pic>
    </p:spTree>
    <p:extLst>
      <p:ext uri="{BB962C8B-B14F-4D97-AF65-F5344CB8AC3E}">
        <p14:creationId xmlns:p14="http://schemas.microsoft.com/office/powerpoint/2010/main" val="3139607942"/>
      </p:ext>
    </p:extLst>
  </p:cSld>
  <p:clrMap bg1="lt1" tx1="dk1" bg2="lt2" tx2="dk2" accent1="accent1" accent2="accent2" accent3="accent3" accent4="accent4" accent5="accent5" accent6="accent6" hlink="hlink" folHlink="folHlink"/>
  <p:sldLayoutIdLst>
    <p:sldLayoutId id="2147483662" r:id="rId1"/>
    <p:sldLayoutId id="2147483649"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24.tiff"/><Relationship Id="rId4" Type="http://schemas.openxmlformats.org/officeDocument/2006/relationships/image" Target="../media/image23.tiff"/></Relationships>
</file>

<file path=ppt/slides/_rels/slide11.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27.tiff"/><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hyperlink" Target="https://www.healtheffects.org/publication/traffic-related-air-pollution-critical-review-literature-emissions-exposure-and-health" TargetMode="External"/><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8.tiff"/><Relationship Id="rId3" Type="http://schemas.openxmlformats.org/officeDocument/2006/relationships/notesSlide" Target="../notesSlides/notesSlide2.xml"/><Relationship Id="rId7" Type="http://schemas.openxmlformats.org/officeDocument/2006/relationships/image" Target="../media/image7.tiff"/><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image" Target="../media/image5.emf"/><Relationship Id="rId5" Type="http://schemas.openxmlformats.org/officeDocument/2006/relationships/oleObject" Target="../embeddings/oleObject1.bin"/><Relationship Id="rId4" Type="http://schemas.openxmlformats.org/officeDocument/2006/relationships/image" Target="../media/image6.tiff"/></Relationships>
</file>

<file path=ppt/slides/_rels/slide3.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10.tiff"/></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5.tiff"/></Relationships>
</file>

<file path=ppt/slides/_rels/slide8.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18.tiff"/><Relationship Id="rId4" Type="http://schemas.openxmlformats.org/officeDocument/2006/relationships/image" Target="../media/image17.tiff"/></Relationships>
</file>

<file path=ppt/slides/_rels/slide9.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21.tiff"/><Relationship Id="rId4" Type="http://schemas.openxmlformats.org/officeDocument/2006/relationships/image" Target="../media/image20.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200" y="211167"/>
            <a:ext cx="10755489" cy="931207"/>
          </a:xfrm>
        </p:spPr>
        <p:txBody>
          <a:bodyPr>
            <a:normAutofit fontScale="90000"/>
          </a:bodyPr>
          <a:lstStyle/>
          <a:p>
            <a:r>
              <a:rPr lang="en-US" dirty="0"/>
              <a:t>Lecture #32: Effects of Traffic-Related Air Pollution on Human Health—Emerging Evidence</a:t>
            </a:r>
          </a:p>
        </p:txBody>
      </p:sp>
      <p:sp>
        <p:nvSpPr>
          <p:cNvPr id="4" name="Rectangle 3">
            <a:extLst>
              <a:ext uri="{FF2B5EF4-FFF2-40B4-BE49-F238E27FC236}">
                <a16:creationId xmlns:a16="http://schemas.microsoft.com/office/drawing/2014/main" id="{17F630E7-C28D-491C-BDA4-DB81C6329D6F}"/>
              </a:ext>
            </a:extLst>
          </p:cNvPr>
          <p:cNvSpPr/>
          <p:nvPr/>
        </p:nvSpPr>
        <p:spPr>
          <a:xfrm>
            <a:off x="651164" y="1741162"/>
            <a:ext cx="10432472" cy="584775"/>
          </a:xfrm>
          <a:prstGeom prst="rect">
            <a:avLst/>
          </a:prstGeom>
        </p:spPr>
        <p:txBody>
          <a:bodyPr wrap="square">
            <a:spAutoFit/>
          </a:bodyPr>
          <a:lstStyle/>
          <a:p>
            <a:endParaRPr lang="en-US" sz="3200" b="1" dirty="0"/>
          </a:p>
        </p:txBody>
      </p:sp>
      <p:sp>
        <p:nvSpPr>
          <p:cNvPr id="7" name="TextBox 6">
            <a:extLst>
              <a:ext uri="{FF2B5EF4-FFF2-40B4-BE49-F238E27FC236}">
                <a16:creationId xmlns:a16="http://schemas.microsoft.com/office/drawing/2014/main" id="{5E5B6D5D-5836-487B-869C-1F1BA08F3CB0}"/>
              </a:ext>
            </a:extLst>
          </p:cNvPr>
          <p:cNvSpPr txBox="1"/>
          <p:nvPr/>
        </p:nvSpPr>
        <p:spPr>
          <a:xfrm>
            <a:off x="946639" y="2459504"/>
            <a:ext cx="10298723" cy="1938992"/>
          </a:xfrm>
          <a:prstGeom prst="rect">
            <a:avLst/>
          </a:prstGeom>
          <a:noFill/>
        </p:spPr>
        <p:txBody>
          <a:bodyPr wrap="square" rtlCol="0">
            <a:spAutoFit/>
          </a:bodyPr>
          <a:lstStyle/>
          <a:p>
            <a:pPr algn="ctr"/>
            <a:r>
              <a:rPr lang="en-US" sz="2400" b="1" dirty="0"/>
              <a:t>Natalie M. Johnson, Ph.D. </a:t>
            </a:r>
          </a:p>
          <a:p>
            <a:pPr algn="ctr"/>
            <a:r>
              <a:rPr lang="en-US" sz="2400" b="1" dirty="0"/>
              <a:t>Texas A&amp;M University School of Public Health </a:t>
            </a:r>
          </a:p>
          <a:p>
            <a:pPr algn="ctr"/>
            <a:r>
              <a:rPr lang="en-US" sz="2400" b="1" dirty="0"/>
              <a:t>Email: </a:t>
            </a:r>
            <a:r>
              <a:rPr lang="en-US" sz="2400" b="1" dirty="0" err="1"/>
              <a:t>nmjohnson@tamu.edu</a:t>
            </a:r>
            <a:r>
              <a:rPr lang="en-US" sz="2400" b="1" dirty="0"/>
              <a:t>; Office phone: 1-979-436-9325</a:t>
            </a:r>
          </a:p>
          <a:p>
            <a:pPr algn="ctr"/>
            <a:r>
              <a:rPr lang="en-US" sz="2400" b="1" dirty="0"/>
              <a:t>The author declares that there is no conflict </a:t>
            </a:r>
            <a:r>
              <a:rPr lang="en-US" sz="2400" b="1"/>
              <a:t>of interest</a:t>
            </a:r>
          </a:p>
          <a:p>
            <a:pPr algn="ctr"/>
            <a:r>
              <a:rPr lang="en-US" sz="2400" b="1"/>
              <a:t>Lecture </a:t>
            </a:r>
            <a:r>
              <a:rPr lang="en-US" sz="2400" b="1" dirty="0"/>
              <a:t>Track(s): HT</a:t>
            </a:r>
            <a:endParaRPr lang="en-US" sz="2400" b="1" dirty="0">
              <a:solidFill>
                <a:srgbClr val="FF0000"/>
              </a:solidFill>
            </a:endParaRPr>
          </a:p>
        </p:txBody>
      </p:sp>
    </p:spTree>
    <p:extLst>
      <p:ext uri="{BB962C8B-B14F-4D97-AF65-F5344CB8AC3E}">
        <p14:creationId xmlns:p14="http://schemas.microsoft.com/office/powerpoint/2010/main" val="19941406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16935" y="1360170"/>
            <a:ext cx="10515600" cy="5286663"/>
          </a:xfrm>
        </p:spPr>
        <p:txBody>
          <a:bodyPr>
            <a:normAutofit/>
          </a:bodyPr>
          <a:lstStyle/>
          <a:p>
            <a:pPr lvl="0">
              <a:buClr>
                <a:srgbClr val="425B2A"/>
              </a:buClr>
              <a:buFont typeface="Wingdings" pitchFamily="2" charset="2"/>
              <a:buChar char="Ø"/>
            </a:pPr>
            <a:r>
              <a:rPr lang="en-US" sz="3400" dirty="0"/>
              <a:t> Pregnancy and birth outcomes following TRAP exposure</a:t>
            </a:r>
          </a:p>
          <a:p>
            <a:pPr lvl="1">
              <a:buClr>
                <a:srgbClr val="425B2A"/>
              </a:buClr>
              <a:buFont typeface="Wingdings" pitchFamily="2" charset="2"/>
              <a:buChar char="Ø"/>
            </a:pPr>
            <a:r>
              <a:rPr lang="en-US" sz="3000" dirty="0"/>
              <a:t> Maternal risks include preeclampsia (high blood pressure)</a:t>
            </a:r>
          </a:p>
          <a:p>
            <a:pPr lvl="1">
              <a:buClr>
                <a:srgbClr val="425B2A"/>
              </a:buClr>
              <a:buFont typeface="Wingdings" pitchFamily="2" charset="2"/>
              <a:buChar char="Ø"/>
            </a:pPr>
            <a:r>
              <a:rPr lang="en-US" sz="3000" dirty="0"/>
              <a:t> Infant risks include preterm birth and low birthweight, which may underlie a variety of long-term health outcomes    </a:t>
            </a:r>
          </a:p>
        </p:txBody>
      </p:sp>
      <p:sp>
        <p:nvSpPr>
          <p:cNvPr id="3" name="Title 2"/>
          <p:cNvSpPr>
            <a:spLocks noGrp="1"/>
          </p:cNvSpPr>
          <p:nvPr>
            <p:ph type="title"/>
          </p:nvPr>
        </p:nvSpPr>
        <p:spPr>
          <a:xfrm>
            <a:off x="838200" y="211167"/>
            <a:ext cx="11353800" cy="931207"/>
          </a:xfrm>
        </p:spPr>
        <p:txBody>
          <a:bodyPr>
            <a:normAutofit/>
          </a:bodyPr>
          <a:lstStyle/>
          <a:p>
            <a:r>
              <a:rPr lang="en-US" dirty="0"/>
              <a:t>Emerging health effects </a:t>
            </a:r>
          </a:p>
        </p:txBody>
      </p:sp>
      <p:sp>
        <p:nvSpPr>
          <p:cNvPr id="4" name="Rectangle 3">
            <a:extLst>
              <a:ext uri="{FF2B5EF4-FFF2-40B4-BE49-F238E27FC236}">
                <a16:creationId xmlns:a16="http://schemas.microsoft.com/office/drawing/2014/main" id="{17F630E7-C28D-491C-BDA4-DB81C6329D6F}"/>
              </a:ext>
            </a:extLst>
          </p:cNvPr>
          <p:cNvSpPr/>
          <p:nvPr/>
        </p:nvSpPr>
        <p:spPr>
          <a:xfrm>
            <a:off x="651164" y="1741162"/>
            <a:ext cx="10432472" cy="584775"/>
          </a:xfrm>
          <a:prstGeom prst="rect">
            <a:avLst/>
          </a:prstGeom>
        </p:spPr>
        <p:txBody>
          <a:bodyPr wrap="square">
            <a:spAutoFit/>
          </a:bodyPr>
          <a:lstStyle/>
          <a:p>
            <a:endParaRPr lang="en-US" sz="3200" b="1" dirty="0"/>
          </a:p>
        </p:txBody>
      </p:sp>
      <p:pic>
        <p:nvPicPr>
          <p:cNvPr id="5" name="Picture 4">
            <a:extLst>
              <a:ext uri="{FF2B5EF4-FFF2-40B4-BE49-F238E27FC236}">
                <a16:creationId xmlns:a16="http://schemas.microsoft.com/office/drawing/2014/main" id="{E201FBBE-5392-6442-BDEE-9CCF110191C2}"/>
              </a:ext>
            </a:extLst>
          </p:cNvPr>
          <p:cNvPicPr>
            <a:picLocks noChangeAspect="1"/>
          </p:cNvPicPr>
          <p:nvPr/>
        </p:nvPicPr>
        <p:blipFill rotWithShape="1">
          <a:blip r:embed="rId3"/>
          <a:srcRect t="49855"/>
          <a:stretch/>
        </p:blipFill>
        <p:spPr>
          <a:xfrm>
            <a:off x="1157689" y="3749901"/>
            <a:ext cx="4108174" cy="2896932"/>
          </a:xfrm>
          <a:prstGeom prst="rect">
            <a:avLst/>
          </a:prstGeom>
        </p:spPr>
      </p:pic>
      <p:pic>
        <p:nvPicPr>
          <p:cNvPr id="6" name="Picture 5">
            <a:extLst>
              <a:ext uri="{FF2B5EF4-FFF2-40B4-BE49-F238E27FC236}">
                <a16:creationId xmlns:a16="http://schemas.microsoft.com/office/drawing/2014/main" id="{781D721F-8A54-4D46-BBD9-3D667F86C48B}"/>
              </a:ext>
            </a:extLst>
          </p:cNvPr>
          <p:cNvPicPr>
            <a:picLocks noChangeAspect="1"/>
          </p:cNvPicPr>
          <p:nvPr/>
        </p:nvPicPr>
        <p:blipFill>
          <a:blip r:embed="rId4"/>
          <a:stretch>
            <a:fillRect/>
          </a:stretch>
        </p:blipFill>
        <p:spPr>
          <a:xfrm>
            <a:off x="5910058" y="3429000"/>
            <a:ext cx="2172133" cy="3204921"/>
          </a:xfrm>
          <a:prstGeom prst="rect">
            <a:avLst/>
          </a:prstGeom>
        </p:spPr>
      </p:pic>
      <p:pic>
        <p:nvPicPr>
          <p:cNvPr id="7" name="Picture 6">
            <a:extLst>
              <a:ext uri="{FF2B5EF4-FFF2-40B4-BE49-F238E27FC236}">
                <a16:creationId xmlns:a16="http://schemas.microsoft.com/office/drawing/2014/main" id="{C8BF3EA8-8007-8545-AFF0-5CD7C7554CD0}"/>
              </a:ext>
            </a:extLst>
          </p:cNvPr>
          <p:cNvPicPr>
            <a:picLocks noChangeAspect="1"/>
          </p:cNvPicPr>
          <p:nvPr/>
        </p:nvPicPr>
        <p:blipFill>
          <a:blip r:embed="rId5"/>
          <a:stretch>
            <a:fillRect/>
          </a:stretch>
        </p:blipFill>
        <p:spPr>
          <a:xfrm>
            <a:off x="8285206" y="3429000"/>
            <a:ext cx="3213100" cy="2108200"/>
          </a:xfrm>
          <a:prstGeom prst="rect">
            <a:avLst/>
          </a:prstGeom>
        </p:spPr>
      </p:pic>
    </p:spTree>
    <p:extLst>
      <p:ext uri="{BB962C8B-B14F-4D97-AF65-F5344CB8AC3E}">
        <p14:creationId xmlns:p14="http://schemas.microsoft.com/office/powerpoint/2010/main" val="29320770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16935" y="1360170"/>
            <a:ext cx="6272978" cy="5286663"/>
          </a:xfrm>
        </p:spPr>
        <p:txBody>
          <a:bodyPr>
            <a:normAutofit/>
          </a:bodyPr>
          <a:lstStyle/>
          <a:p>
            <a:pPr lvl="0">
              <a:buClr>
                <a:srgbClr val="425B2A"/>
              </a:buClr>
              <a:buFont typeface="Wingdings" pitchFamily="2" charset="2"/>
              <a:buChar char="Ø"/>
            </a:pPr>
            <a:r>
              <a:rPr lang="en-US" sz="3400" dirty="0"/>
              <a:t> Neurological diseases</a:t>
            </a:r>
          </a:p>
          <a:p>
            <a:pPr lvl="1">
              <a:buClr>
                <a:srgbClr val="425B2A"/>
              </a:buClr>
              <a:buFont typeface="Wingdings" pitchFamily="2" charset="2"/>
              <a:buChar char="Ø"/>
            </a:pPr>
            <a:r>
              <a:rPr lang="en-US" sz="3000" dirty="0"/>
              <a:t> Ultrafine PM can cross into CNS and placenta </a:t>
            </a:r>
          </a:p>
          <a:p>
            <a:pPr lvl="1">
              <a:buClr>
                <a:srgbClr val="425B2A"/>
              </a:buClr>
              <a:buFont typeface="Wingdings" pitchFamily="2" charset="2"/>
              <a:buChar char="Ø"/>
            </a:pPr>
            <a:r>
              <a:rPr lang="en-US" sz="3000" dirty="0"/>
              <a:t> Associated with </a:t>
            </a:r>
            <a:r>
              <a:rPr lang="en-US" sz="3200" dirty="0"/>
              <a:t>decreased cognitive function and Alzheimer's Disease in older adults.</a:t>
            </a:r>
          </a:p>
          <a:p>
            <a:pPr lvl="1">
              <a:buClr>
                <a:srgbClr val="425B2A"/>
              </a:buClr>
              <a:buFont typeface="Wingdings" pitchFamily="2" charset="2"/>
              <a:buChar char="Ø"/>
            </a:pPr>
            <a:r>
              <a:rPr lang="en-US" sz="3000" dirty="0"/>
              <a:t> Emerging evidence Parkinson’s disease</a:t>
            </a:r>
          </a:p>
          <a:p>
            <a:pPr lvl="1">
              <a:buClr>
                <a:srgbClr val="425B2A"/>
              </a:buClr>
              <a:buFont typeface="Wingdings" pitchFamily="2" charset="2"/>
              <a:buChar char="Ø"/>
            </a:pPr>
            <a:r>
              <a:rPr lang="en-US" sz="3000" dirty="0"/>
              <a:t> Emerging evidence for developmental delay, ADHD, ASD. </a:t>
            </a:r>
          </a:p>
        </p:txBody>
      </p:sp>
      <p:sp>
        <p:nvSpPr>
          <p:cNvPr id="3" name="Title 2"/>
          <p:cNvSpPr>
            <a:spLocks noGrp="1"/>
          </p:cNvSpPr>
          <p:nvPr>
            <p:ph type="title"/>
          </p:nvPr>
        </p:nvSpPr>
        <p:spPr>
          <a:xfrm>
            <a:off x="838200" y="211167"/>
            <a:ext cx="11353800" cy="931207"/>
          </a:xfrm>
        </p:spPr>
        <p:txBody>
          <a:bodyPr>
            <a:normAutofit/>
          </a:bodyPr>
          <a:lstStyle/>
          <a:p>
            <a:r>
              <a:rPr lang="en-US" dirty="0"/>
              <a:t>Emerging health effects </a:t>
            </a:r>
          </a:p>
        </p:txBody>
      </p:sp>
      <p:sp>
        <p:nvSpPr>
          <p:cNvPr id="4" name="Rectangle 3">
            <a:extLst>
              <a:ext uri="{FF2B5EF4-FFF2-40B4-BE49-F238E27FC236}">
                <a16:creationId xmlns:a16="http://schemas.microsoft.com/office/drawing/2014/main" id="{17F630E7-C28D-491C-BDA4-DB81C6329D6F}"/>
              </a:ext>
            </a:extLst>
          </p:cNvPr>
          <p:cNvSpPr/>
          <p:nvPr/>
        </p:nvSpPr>
        <p:spPr>
          <a:xfrm>
            <a:off x="651164" y="1741162"/>
            <a:ext cx="10432472" cy="584775"/>
          </a:xfrm>
          <a:prstGeom prst="rect">
            <a:avLst/>
          </a:prstGeom>
        </p:spPr>
        <p:txBody>
          <a:bodyPr wrap="square">
            <a:spAutoFit/>
          </a:bodyPr>
          <a:lstStyle/>
          <a:p>
            <a:endParaRPr lang="en-US" sz="3200" b="1" dirty="0"/>
          </a:p>
        </p:txBody>
      </p:sp>
      <p:pic>
        <p:nvPicPr>
          <p:cNvPr id="5" name="Picture 4">
            <a:extLst>
              <a:ext uri="{FF2B5EF4-FFF2-40B4-BE49-F238E27FC236}">
                <a16:creationId xmlns:a16="http://schemas.microsoft.com/office/drawing/2014/main" id="{586728C5-3FA7-2C46-ADE6-2B4FA2B23308}"/>
              </a:ext>
            </a:extLst>
          </p:cNvPr>
          <p:cNvPicPr>
            <a:picLocks noChangeAspect="1"/>
          </p:cNvPicPr>
          <p:nvPr/>
        </p:nvPicPr>
        <p:blipFill>
          <a:blip r:embed="rId3"/>
          <a:stretch>
            <a:fillRect/>
          </a:stretch>
        </p:blipFill>
        <p:spPr>
          <a:xfrm>
            <a:off x="7923218" y="1243122"/>
            <a:ext cx="3094383" cy="2376044"/>
          </a:xfrm>
          <a:prstGeom prst="rect">
            <a:avLst/>
          </a:prstGeom>
        </p:spPr>
      </p:pic>
      <p:pic>
        <p:nvPicPr>
          <p:cNvPr id="3073" name="Picture 1" descr="page4image2331646160">
            <a:extLst>
              <a:ext uri="{FF2B5EF4-FFF2-40B4-BE49-F238E27FC236}">
                <a16:creationId xmlns:a16="http://schemas.microsoft.com/office/drawing/2014/main" id="{9B9BE6DA-A28A-DD46-85AA-138FA199F55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70407" y="3750083"/>
            <a:ext cx="2908300" cy="21844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6C14A639-D398-D540-8456-DEFAB4D4F21B}"/>
              </a:ext>
            </a:extLst>
          </p:cNvPr>
          <p:cNvPicPr>
            <a:picLocks noChangeAspect="1"/>
          </p:cNvPicPr>
          <p:nvPr/>
        </p:nvPicPr>
        <p:blipFill>
          <a:blip r:embed="rId5"/>
          <a:stretch>
            <a:fillRect/>
          </a:stretch>
        </p:blipFill>
        <p:spPr>
          <a:xfrm>
            <a:off x="9553295" y="3728064"/>
            <a:ext cx="2479531" cy="2228439"/>
          </a:xfrm>
          <a:prstGeom prst="rect">
            <a:avLst/>
          </a:prstGeom>
        </p:spPr>
      </p:pic>
    </p:spTree>
    <p:extLst>
      <p:ext uri="{BB962C8B-B14F-4D97-AF65-F5344CB8AC3E}">
        <p14:creationId xmlns:p14="http://schemas.microsoft.com/office/powerpoint/2010/main" val="31734063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C950E73-8740-47EE-BCBE-F8CE20A3A3B8}"/>
              </a:ext>
            </a:extLst>
          </p:cNvPr>
          <p:cNvSpPr>
            <a:spLocks noGrp="1"/>
          </p:cNvSpPr>
          <p:nvPr>
            <p:ph idx="1"/>
          </p:nvPr>
        </p:nvSpPr>
        <p:spPr/>
        <p:txBody>
          <a:bodyPr/>
          <a:lstStyle/>
          <a:p>
            <a:pPr lvl="0"/>
            <a:r>
              <a:rPr lang="en-US" dirty="0"/>
              <a:t>TRAP continues to be an important contributor to environmental exposures and has been associated with a wide-range of human health effects. </a:t>
            </a:r>
          </a:p>
          <a:p>
            <a:pPr lvl="0"/>
            <a:r>
              <a:rPr lang="en-US" dirty="0"/>
              <a:t>Populations more highly exposed include those living or working near major roadways.</a:t>
            </a:r>
          </a:p>
          <a:p>
            <a:pPr lvl="1">
              <a:buFont typeface="Wingdings" pitchFamily="2" charset="2"/>
              <a:buChar char="v"/>
            </a:pPr>
            <a:r>
              <a:rPr lang="en-US" dirty="0"/>
              <a:t> Low SES correlated with likelihood of living near major roadway leading to disproportionate exposure burden (environmental injustice issue) </a:t>
            </a:r>
          </a:p>
          <a:p>
            <a:pPr lvl="0"/>
            <a:r>
              <a:rPr lang="en-US" dirty="0"/>
              <a:t>Populations that may be more sensitive to TRAP exposures include pregnant women and the developing fetus; those with pre-existing health conditions such as asthma, heart disease, and diabetes.</a:t>
            </a:r>
          </a:p>
          <a:p>
            <a:pPr marL="0" indent="0">
              <a:buNone/>
            </a:pPr>
            <a:endParaRPr lang="en-US" dirty="0"/>
          </a:p>
        </p:txBody>
      </p:sp>
      <p:sp>
        <p:nvSpPr>
          <p:cNvPr id="3" name="Title 2">
            <a:extLst>
              <a:ext uri="{FF2B5EF4-FFF2-40B4-BE49-F238E27FC236}">
                <a16:creationId xmlns:a16="http://schemas.microsoft.com/office/drawing/2014/main" id="{3F3E36C2-D878-444C-A000-115D55492DF2}"/>
              </a:ext>
            </a:extLst>
          </p:cNvPr>
          <p:cNvSpPr>
            <a:spLocks noGrp="1"/>
          </p:cNvSpPr>
          <p:nvPr>
            <p:ph type="title"/>
          </p:nvPr>
        </p:nvSpPr>
        <p:spPr/>
        <p:txBody>
          <a:bodyPr/>
          <a:lstStyle/>
          <a:p>
            <a:r>
              <a:rPr lang="en-US" dirty="0"/>
              <a:t>Discussion</a:t>
            </a:r>
          </a:p>
        </p:txBody>
      </p:sp>
    </p:spTree>
    <p:extLst>
      <p:ext uri="{BB962C8B-B14F-4D97-AF65-F5344CB8AC3E}">
        <p14:creationId xmlns:p14="http://schemas.microsoft.com/office/powerpoint/2010/main" val="37929816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C950E73-8740-47EE-BCBE-F8CE20A3A3B8}"/>
              </a:ext>
            </a:extLst>
          </p:cNvPr>
          <p:cNvSpPr>
            <a:spLocks noGrp="1"/>
          </p:cNvSpPr>
          <p:nvPr>
            <p:ph idx="1"/>
          </p:nvPr>
        </p:nvSpPr>
        <p:spPr/>
        <p:txBody>
          <a:bodyPr/>
          <a:lstStyle/>
          <a:p>
            <a:r>
              <a:rPr lang="en-US" dirty="0"/>
              <a:t>There is a continued need for additional evidence from epidemiological studies on associations with emerging health effects </a:t>
            </a:r>
          </a:p>
          <a:p>
            <a:pPr lvl="1"/>
            <a:r>
              <a:rPr lang="en-US" dirty="0"/>
              <a:t>Need to control for confounding variables and continue to improve exposure assessment </a:t>
            </a:r>
          </a:p>
          <a:p>
            <a:r>
              <a:rPr lang="en-US" dirty="0"/>
              <a:t>Couple human evidence with data from experimental models to inform risk assessment, i.e., determine threshold effects </a:t>
            </a:r>
          </a:p>
          <a:p>
            <a:r>
              <a:rPr lang="en-US" dirty="0"/>
              <a:t> Address environmental injustices with respect to TRAP continues to be an active area of exposure research and prevention practice for development of interventions. </a:t>
            </a:r>
          </a:p>
          <a:p>
            <a:endParaRPr lang="en-US" b="1" dirty="0">
              <a:solidFill>
                <a:srgbClr val="FF0000"/>
              </a:solidFill>
            </a:endParaRPr>
          </a:p>
        </p:txBody>
      </p:sp>
      <p:sp>
        <p:nvSpPr>
          <p:cNvPr id="3" name="Title 2">
            <a:extLst>
              <a:ext uri="{FF2B5EF4-FFF2-40B4-BE49-F238E27FC236}">
                <a16:creationId xmlns:a16="http://schemas.microsoft.com/office/drawing/2014/main" id="{3F3E36C2-D878-444C-A000-115D55492DF2}"/>
              </a:ext>
            </a:extLst>
          </p:cNvPr>
          <p:cNvSpPr>
            <a:spLocks noGrp="1"/>
          </p:cNvSpPr>
          <p:nvPr>
            <p:ph type="title"/>
          </p:nvPr>
        </p:nvSpPr>
        <p:spPr>
          <a:xfrm>
            <a:off x="838200" y="211167"/>
            <a:ext cx="11353800" cy="931207"/>
          </a:xfrm>
        </p:spPr>
        <p:txBody>
          <a:bodyPr>
            <a:normAutofit/>
          </a:bodyPr>
          <a:lstStyle/>
          <a:p>
            <a:r>
              <a:rPr lang="en-US" dirty="0"/>
              <a:t>Research Gaps and Future Directions</a:t>
            </a:r>
          </a:p>
        </p:txBody>
      </p:sp>
    </p:spTree>
    <p:extLst>
      <p:ext uri="{BB962C8B-B14F-4D97-AF65-F5344CB8AC3E}">
        <p14:creationId xmlns:p14="http://schemas.microsoft.com/office/powerpoint/2010/main" val="9232542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C950E73-8740-47EE-BCBE-F8CE20A3A3B8}"/>
              </a:ext>
            </a:extLst>
          </p:cNvPr>
          <p:cNvSpPr>
            <a:spLocks noGrp="1"/>
          </p:cNvSpPr>
          <p:nvPr>
            <p:ph idx="1"/>
          </p:nvPr>
        </p:nvSpPr>
        <p:spPr/>
        <p:txBody>
          <a:bodyPr>
            <a:normAutofit lnSpcReduction="10000"/>
          </a:bodyPr>
          <a:lstStyle/>
          <a:p>
            <a:r>
              <a:rPr lang="en-US" dirty="0"/>
              <a:t>TRAP exposure has been consistently associated with</a:t>
            </a:r>
          </a:p>
          <a:p>
            <a:pPr lvl="1">
              <a:buFont typeface="Wingdings" pitchFamily="2" charset="2"/>
              <a:buChar char="Ø"/>
            </a:pPr>
            <a:r>
              <a:rPr lang="en-US" dirty="0"/>
              <a:t> Respiratory disease, mainly asthma </a:t>
            </a:r>
          </a:p>
          <a:p>
            <a:pPr lvl="1">
              <a:buFont typeface="Wingdings" pitchFamily="2" charset="2"/>
              <a:buChar char="Ø"/>
            </a:pPr>
            <a:r>
              <a:rPr lang="en-US" dirty="0"/>
              <a:t> Cardiovascular disease, linked with high blood pressure, heart attack and stroke</a:t>
            </a:r>
          </a:p>
          <a:p>
            <a:pPr lvl="1">
              <a:buFont typeface="Wingdings" pitchFamily="2" charset="2"/>
              <a:buChar char="Ø"/>
            </a:pPr>
            <a:r>
              <a:rPr lang="en-US" dirty="0"/>
              <a:t> Lung cancer</a:t>
            </a:r>
          </a:p>
          <a:p>
            <a:r>
              <a:rPr lang="en-US" dirty="0"/>
              <a:t>Emerging evidence </a:t>
            </a:r>
          </a:p>
          <a:p>
            <a:pPr lvl="1">
              <a:buFont typeface="Wingdings" pitchFamily="2" charset="2"/>
              <a:buChar char="Ø"/>
            </a:pPr>
            <a:r>
              <a:rPr lang="en-US" dirty="0"/>
              <a:t> Metabolic disease, namely diabetes</a:t>
            </a:r>
          </a:p>
          <a:p>
            <a:pPr lvl="1">
              <a:buFont typeface="Wingdings" pitchFamily="2" charset="2"/>
              <a:buChar char="Ø"/>
            </a:pPr>
            <a:r>
              <a:rPr lang="en-US" dirty="0"/>
              <a:t> Adverse pregnancy and birth-related outcomes </a:t>
            </a:r>
          </a:p>
          <a:p>
            <a:pPr lvl="1">
              <a:buFont typeface="Wingdings" pitchFamily="2" charset="2"/>
              <a:buChar char="Ø"/>
            </a:pPr>
            <a:r>
              <a:rPr lang="en-US" dirty="0"/>
              <a:t> Impact on brain health in terms of aging and childhood-related cognitive diseases  </a:t>
            </a:r>
          </a:p>
          <a:p>
            <a:r>
              <a:rPr lang="en-US" dirty="0"/>
              <a:t>At-risk populations include lower SES groups and windows of biological susceptibility, during pregnancy and fetal development </a:t>
            </a:r>
          </a:p>
          <a:p>
            <a:pPr marL="0" indent="0">
              <a:buNone/>
            </a:pPr>
            <a:endParaRPr lang="en-US" dirty="0"/>
          </a:p>
        </p:txBody>
      </p:sp>
      <p:sp>
        <p:nvSpPr>
          <p:cNvPr id="3" name="Title 2">
            <a:extLst>
              <a:ext uri="{FF2B5EF4-FFF2-40B4-BE49-F238E27FC236}">
                <a16:creationId xmlns:a16="http://schemas.microsoft.com/office/drawing/2014/main" id="{3F3E36C2-D878-444C-A000-115D55492DF2}"/>
              </a:ext>
            </a:extLst>
          </p:cNvPr>
          <p:cNvSpPr>
            <a:spLocks noGrp="1"/>
          </p:cNvSpPr>
          <p:nvPr>
            <p:ph type="title"/>
          </p:nvPr>
        </p:nvSpPr>
        <p:spPr>
          <a:xfrm>
            <a:off x="838200" y="211167"/>
            <a:ext cx="11353800" cy="931207"/>
          </a:xfrm>
        </p:spPr>
        <p:txBody>
          <a:bodyPr>
            <a:normAutofit/>
          </a:bodyPr>
          <a:lstStyle/>
          <a:p>
            <a:r>
              <a:rPr lang="en-US" dirty="0"/>
              <a:t>Take-Home Messages</a:t>
            </a:r>
          </a:p>
        </p:txBody>
      </p:sp>
    </p:spTree>
    <p:extLst>
      <p:ext uri="{BB962C8B-B14F-4D97-AF65-F5344CB8AC3E}">
        <p14:creationId xmlns:p14="http://schemas.microsoft.com/office/powerpoint/2010/main" val="1975437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C950E73-8740-47EE-BCBE-F8CE20A3A3B8}"/>
              </a:ext>
            </a:extLst>
          </p:cNvPr>
          <p:cNvSpPr>
            <a:spLocks noGrp="1"/>
          </p:cNvSpPr>
          <p:nvPr>
            <p:ph idx="1"/>
          </p:nvPr>
        </p:nvSpPr>
        <p:spPr/>
        <p:txBody>
          <a:bodyPr>
            <a:normAutofit fontScale="62500" lnSpcReduction="20000"/>
          </a:bodyPr>
          <a:lstStyle/>
          <a:p>
            <a:r>
              <a:rPr lang="en-US" dirty="0"/>
              <a:t>TRAP	Traffic-related air pollution</a:t>
            </a:r>
          </a:p>
          <a:p>
            <a:r>
              <a:rPr lang="en-US" dirty="0"/>
              <a:t>CO		Carbon monoxide </a:t>
            </a:r>
          </a:p>
          <a:p>
            <a:r>
              <a:rPr lang="en-US" dirty="0"/>
              <a:t>NOx		Nitrogen oxides	</a:t>
            </a:r>
          </a:p>
          <a:p>
            <a:r>
              <a:rPr lang="en-US" dirty="0"/>
              <a:t>PM		Particulate matter</a:t>
            </a:r>
          </a:p>
          <a:p>
            <a:r>
              <a:rPr lang="en-US" dirty="0"/>
              <a:t>BC		Black carbon</a:t>
            </a:r>
          </a:p>
          <a:p>
            <a:r>
              <a:rPr lang="en-US" dirty="0"/>
              <a:t>PAHs		Polycyclic aromatic hydrocarbons </a:t>
            </a:r>
          </a:p>
          <a:p>
            <a:r>
              <a:rPr lang="en-US" dirty="0"/>
              <a:t>RR		Relative risk</a:t>
            </a:r>
          </a:p>
          <a:p>
            <a:r>
              <a:rPr lang="en-US" dirty="0"/>
              <a:t>OR		Odds ratio </a:t>
            </a:r>
          </a:p>
          <a:p>
            <a:r>
              <a:rPr lang="en-US" dirty="0"/>
              <a:t>CVD		Cardiovascular disease</a:t>
            </a:r>
          </a:p>
          <a:p>
            <a:r>
              <a:rPr lang="en-US" dirty="0"/>
              <a:t>PTB		Pre-term birth</a:t>
            </a:r>
          </a:p>
          <a:p>
            <a:r>
              <a:rPr lang="en-US" dirty="0"/>
              <a:t>LBW		Low birth weight </a:t>
            </a:r>
          </a:p>
          <a:p>
            <a:r>
              <a:rPr lang="en-US" dirty="0"/>
              <a:t>CNS 		Central nervous system </a:t>
            </a:r>
          </a:p>
          <a:p>
            <a:r>
              <a:rPr lang="en-US" dirty="0"/>
              <a:t>AD		Alzheimer’s Disease	</a:t>
            </a:r>
          </a:p>
          <a:p>
            <a:r>
              <a:rPr lang="en-US" dirty="0"/>
              <a:t>ASD		Autism spectrum disorder</a:t>
            </a:r>
          </a:p>
          <a:p>
            <a:r>
              <a:rPr lang="en-US" dirty="0"/>
              <a:t>ADHD		Attention deficit hyperactivity disorder</a:t>
            </a:r>
          </a:p>
        </p:txBody>
      </p:sp>
      <p:sp>
        <p:nvSpPr>
          <p:cNvPr id="3" name="Title 2">
            <a:extLst>
              <a:ext uri="{FF2B5EF4-FFF2-40B4-BE49-F238E27FC236}">
                <a16:creationId xmlns:a16="http://schemas.microsoft.com/office/drawing/2014/main" id="{3F3E36C2-D878-444C-A000-115D55492DF2}"/>
              </a:ext>
            </a:extLst>
          </p:cNvPr>
          <p:cNvSpPr>
            <a:spLocks noGrp="1"/>
          </p:cNvSpPr>
          <p:nvPr>
            <p:ph type="title"/>
          </p:nvPr>
        </p:nvSpPr>
        <p:spPr>
          <a:xfrm>
            <a:off x="838200" y="211167"/>
            <a:ext cx="11353800" cy="931207"/>
          </a:xfrm>
        </p:spPr>
        <p:txBody>
          <a:bodyPr>
            <a:normAutofit/>
          </a:bodyPr>
          <a:lstStyle/>
          <a:p>
            <a:r>
              <a:rPr lang="en-US" dirty="0"/>
              <a:t>List of Abbreviations</a:t>
            </a:r>
          </a:p>
        </p:txBody>
      </p:sp>
    </p:spTree>
    <p:extLst>
      <p:ext uri="{BB962C8B-B14F-4D97-AF65-F5344CB8AC3E}">
        <p14:creationId xmlns:p14="http://schemas.microsoft.com/office/powerpoint/2010/main" val="15730858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C950E73-8740-47EE-BCBE-F8CE20A3A3B8}"/>
              </a:ext>
            </a:extLst>
          </p:cNvPr>
          <p:cNvSpPr>
            <a:spLocks noGrp="1"/>
          </p:cNvSpPr>
          <p:nvPr>
            <p:ph idx="1"/>
          </p:nvPr>
        </p:nvSpPr>
        <p:spPr/>
        <p:txBody>
          <a:bodyPr/>
          <a:lstStyle/>
          <a:p>
            <a:pPr marL="0" lvl="0" indent="0">
              <a:lnSpc>
                <a:spcPct val="100000"/>
              </a:lnSpc>
              <a:spcBef>
                <a:spcPts val="0"/>
              </a:spcBef>
              <a:buClrTx/>
              <a:buNone/>
              <a:defRPr/>
            </a:pPr>
            <a:r>
              <a:rPr lang="en-US" dirty="0"/>
              <a:t>Health Effects Institute. (2010). Traffic-related air pollution: A critical review of the literature on emissions, exposure, and health effects. </a:t>
            </a:r>
            <a:r>
              <a:rPr lang="en-US" u="sng" dirty="0">
                <a:hlinkClick r:id="rId3"/>
              </a:rPr>
              <a:t>https://www.healtheffects.org/publication/traffic-related-air-pollution-critical-review-literature-emissions-exposure-and-health</a:t>
            </a:r>
            <a:endParaRPr lang="en-US" dirty="0"/>
          </a:p>
          <a:p>
            <a:pPr marL="0" indent="0">
              <a:buNone/>
            </a:pPr>
            <a:endParaRPr lang="en-US" dirty="0"/>
          </a:p>
        </p:txBody>
      </p:sp>
      <p:sp>
        <p:nvSpPr>
          <p:cNvPr id="3" name="Title 2">
            <a:extLst>
              <a:ext uri="{FF2B5EF4-FFF2-40B4-BE49-F238E27FC236}">
                <a16:creationId xmlns:a16="http://schemas.microsoft.com/office/drawing/2014/main" id="{3F3E36C2-D878-444C-A000-115D55492DF2}"/>
              </a:ext>
            </a:extLst>
          </p:cNvPr>
          <p:cNvSpPr>
            <a:spLocks noGrp="1"/>
          </p:cNvSpPr>
          <p:nvPr>
            <p:ph type="title"/>
          </p:nvPr>
        </p:nvSpPr>
        <p:spPr>
          <a:xfrm>
            <a:off x="838200" y="211167"/>
            <a:ext cx="11353800" cy="931207"/>
          </a:xfrm>
        </p:spPr>
        <p:txBody>
          <a:bodyPr>
            <a:normAutofit/>
          </a:bodyPr>
          <a:lstStyle/>
          <a:p>
            <a:r>
              <a:rPr lang="en-US" dirty="0"/>
              <a:t>References </a:t>
            </a:r>
          </a:p>
        </p:txBody>
      </p:sp>
    </p:spTree>
    <p:extLst>
      <p:ext uri="{BB962C8B-B14F-4D97-AF65-F5344CB8AC3E}">
        <p14:creationId xmlns:p14="http://schemas.microsoft.com/office/powerpoint/2010/main" val="981079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C950E73-8740-47EE-BCBE-F8CE20A3A3B8}"/>
              </a:ext>
            </a:extLst>
          </p:cNvPr>
          <p:cNvSpPr>
            <a:spLocks noGrp="1"/>
          </p:cNvSpPr>
          <p:nvPr>
            <p:ph idx="1"/>
          </p:nvPr>
        </p:nvSpPr>
        <p:spPr/>
        <p:txBody>
          <a:bodyPr/>
          <a:lstStyle/>
          <a:p>
            <a:r>
              <a:rPr lang="en-US" cap="small" dirty="0"/>
              <a:t>Chapter 9: Established and Emerging Effects of Traffic</a:t>
            </a:r>
            <a:r>
              <a:rPr lang="en-US" dirty="0"/>
              <a:t> </a:t>
            </a:r>
            <a:r>
              <a:rPr lang="en-US" cap="small" dirty="0"/>
              <a:t>-related Air Pollution</a:t>
            </a:r>
            <a:endParaRPr lang="en-US" dirty="0"/>
          </a:p>
        </p:txBody>
      </p:sp>
      <p:sp>
        <p:nvSpPr>
          <p:cNvPr id="3" name="Title 2">
            <a:extLst>
              <a:ext uri="{FF2B5EF4-FFF2-40B4-BE49-F238E27FC236}">
                <a16:creationId xmlns:a16="http://schemas.microsoft.com/office/drawing/2014/main" id="{3F3E36C2-D878-444C-A000-115D55492DF2}"/>
              </a:ext>
            </a:extLst>
          </p:cNvPr>
          <p:cNvSpPr>
            <a:spLocks noGrp="1"/>
          </p:cNvSpPr>
          <p:nvPr>
            <p:ph type="title"/>
          </p:nvPr>
        </p:nvSpPr>
        <p:spPr>
          <a:xfrm>
            <a:off x="838200" y="211167"/>
            <a:ext cx="11353800" cy="931207"/>
          </a:xfrm>
        </p:spPr>
        <p:txBody>
          <a:bodyPr>
            <a:normAutofit/>
          </a:bodyPr>
          <a:lstStyle/>
          <a:p>
            <a:r>
              <a:rPr lang="en-US" dirty="0"/>
              <a:t>Reading List </a:t>
            </a:r>
          </a:p>
        </p:txBody>
      </p:sp>
    </p:spTree>
    <p:extLst>
      <p:ext uri="{BB962C8B-B14F-4D97-AF65-F5344CB8AC3E}">
        <p14:creationId xmlns:p14="http://schemas.microsoft.com/office/powerpoint/2010/main" val="30726752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C950E73-8740-47EE-BCBE-F8CE20A3A3B8}"/>
              </a:ext>
            </a:extLst>
          </p:cNvPr>
          <p:cNvSpPr>
            <a:spLocks noGrp="1"/>
          </p:cNvSpPr>
          <p:nvPr>
            <p:ph idx="1"/>
          </p:nvPr>
        </p:nvSpPr>
        <p:spPr/>
        <p:txBody>
          <a:bodyPr/>
          <a:lstStyle/>
          <a:p>
            <a:r>
              <a:rPr lang="en-US" dirty="0"/>
              <a:t>Mary  Fox, Department of Health Policy and Management, Johns Hopkins Bloomberg School of Public Health, Baltimore, MD, 21205. mfox9@jhu.edu</a:t>
            </a:r>
          </a:p>
          <a:p>
            <a:r>
              <a:rPr lang="en-US" dirty="0"/>
              <a:t>Kirsten Koehler, Department of Environmental Health and Engineering, Johns Hopkins Bloomberg School of Public Health, Baltimore, MD, 21231. </a:t>
            </a:r>
            <a:r>
              <a:rPr lang="en-US" dirty="0" err="1"/>
              <a:t>Kirsten.koehler@jhu.edu</a:t>
            </a:r>
            <a:endParaRPr lang="en-US" dirty="0"/>
          </a:p>
          <a:p>
            <a:pPr marL="0" indent="0">
              <a:buNone/>
            </a:pPr>
            <a:endParaRPr lang="en-US" dirty="0"/>
          </a:p>
        </p:txBody>
      </p:sp>
      <p:sp>
        <p:nvSpPr>
          <p:cNvPr id="3" name="Title 2">
            <a:extLst>
              <a:ext uri="{FF2B5EF4-FFF2-40B4-BE49-F238E27FC236}">
                <a16:creationId xmlns:a16="http://schemas.microsoft.com/office/drawing/2014/main" id="{3F3E36C2-D878-444C-A000-115D55492DF2}"/>
              </a:ext>
            </a:extLst>
          </p:cNvPr>
          <p:cNvSpPr>
            <a:spLocks noGrp="1"/>
          </p:cNvSpPr>
          <p:nvPr>
            <p:ph type="title"/>
          </p:nvPr>
        </p:nvSpPr>
        <p:spPr>
          <a:xfrm>
            <a:off x="838200" y="211167"/>
            <a:ext cx="11353800" cy="931207"/>
          </a:xfrm>
        </p:spPr>
        <p:txBody>
          <a:bodyPr>
            <a:normAutofit/>
          </a:bodyPr>
          <a:lstStyle/>
          <a:p>
            <a:r>
              <a:rPr lang="en-US" dirty="0"/>
              <a:t>Acknowledgements</a:t>
            </a:r>
          </a:p>
        </p:txBody>
      </p:sp>
    </p:spTree>
    <p:extLst>
      <p:ext uri="{BB962C8B-B14F-4D97-AF65-F5344CB8AC3E}">
        <p14:creationId xmlns:p14="http://schemas.microsoft.com/office/powerpoint/2010/main" val="32412212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C950E73-8740-47EE-BCBE-F8CE20A3A3B8}"/>
              </a:ext>
            </a:extLst>
          </p:cNvPr>
          <p:cNvSpPr>
            <a:spLocks noGrp="1"/>
          </p:cNvSpPr>
          <p:nvPr>
            <p:ph idx="1"/>
          </p:nvPr>
        </p:nvSpPr>
        <p:spPr/>
        <p:txBody>
          <a:bodyPr/>
          <a:lstStyle/>
          <a:p>
            <a:r>
              <a:rPr lang="en-US" b="1" dirty="0"/>
              <a:t>A range of health effects have been associated with traffic-related air pollution (TRAP)</a:t>
            </a:r>
          </a:p>
          <a:p>
            <a:pPr lvl="1"/>
            <a:r>
              <a:rPr lang="en-US" b="1" dirty="0">
                <a:solidFill>
                  <a:srgbClr val="004758"/>
                </a:solidFill>
              </a:rPr>
              <a:t>Composed of criteria air pollutants CO, NO</a:t>
            </a:r>
            <a:r>
              <a:rPr lang="en-US" b="1" baseline="-25000" dirty="0">
                <a:solidFill>
                  <a:srgbClr val="004758"/>
                </a:solidFill>
              </a:rPr>
              <a:t>2</a:t>
            </a:r>
            <a:r>
              <a:rPr lang="en-US" b="1" dirty="0">
                <a:solidFill>
                  <a:srgbClr val="004758"/>
                </a:solidFill>
              </a:rPr>
              <a:t>, and PM, including BC</a:t>
            </a:r>
          </a:p>
          <a:p>
            <a:pPr lvl="1"/>
            <a:r>
              <a:rPr lang="en-US" b="1" dirty="0">
                <a:solidFill>
                  <a:srgbClr val="004758"/>
                </a:solidFill>
              </a:rPr>
              <a:t>Polycyclic aromatic hydrocarbons (PAHs) </a:t>
            </a:r>
          </a:p>
          <a:p>
            <a:pPr lvl="1"/>
            <a:r>
              <a:rPr lang="en-US" b="1" dirty="0">
                <a:solidFill>
                  <a:srgbClr val="004758"/>
                </a:solidFill>
              </a:rPr>
              <a:t>Air toxics</a:t>
            </a:r>
            <a:endParaRPr lang="en-US" dirty="0"/>
          </a:p>
          <a:p>
            <a:endParaRPr lang="en-US" b="1" dirty="0"/>
          </a:p>
          <a:p>
            <a:endParaRPr lang="en-US" b="1" dirty="0"/>
          </a:p>
          <a:p>
            <a:endParaRPr lang="en-US" b="1" dirty="0"/>
          </a:p>
          <a:p>
            <a:endParaRPr lang="en-US" b="1" dirty="0"/>
          </a:p>
          <a:p>
            <a:endParaRPr lang="en-US" b="1" dirty="0"/>
          </a:p>
          <a:p>
            <a:endParaRPr lang="en-US" b="1" dirty="0"/>
          </a:p>
          <a:p>
            <a:endParaRPr lang="en-US" b="1" dirty="0"/>
          </a:p>
        </p:txBody>
      </p:sp>
      <p:sp>
        <p:nvSpPr>
          <p:cNvPr id="3" name="Title 2">
            <a:extLst>
              <a:ext uri="{FF2B5EF4-FFF2-40B4-BE49-F238E27FC236}">
                <a16:creationId xmlns:a16="http://schemas.microsoft.com/office/drawing/2014/main" id="{3F3E36C2-D878-444C-A000-115D55492DF2}"/>
              </a:ext>
            </a:extLst>
          </p:cNvPr>
          <p:cNvSpPr>
            <a:spLocks noGrp="1"/>
          </p:cNvSpPr>
          <p:nvPr>
            <p:ph type="title"/>
          </p:nvPr>
        </p:nvSpPr>
        <p:spPr/>
        <p:txBody>
          <a:bodyPr/>
          <a:lstStyle/>
          <a:p>
            <a:r>
              <a:rPr lang="en-US" dirty="0"/>
              <a:t>Introduction</a:t>
            </a:r>
          </a:p>
        </p:txBody>
      </p:sp>
      <p:pic>
        <p:nvPicPr>
          <p:cNvPr id="9" name="Picture 8">
            <a:extLst>
              <a:ext uri="{FF2B5EF4-FFF2-40B4-BE49-F238E27FC236}">
                <a16:creationId xmlns:a16="http://schemas.microsoft.com/office/drawing/2014/main" id="{E663AB3D-3126-5E46-A83F-5FFB91E54C66}"/>
              </a:ext>
            </a:extLst>
          </p:cNvPr>
          <p:cNvPicPr>
            <a:picLocks noChangeAspect="1"/>
          </p:cNvPicPr>
          <p:nvPr/>
        </p:nvPicPr>
        <p:blipFill>
          <a:blip r:embed="rId4"/>
          <a:stretch>
            <a:fillRect/>
          </a:stretch>
        </p:blipFill>
        <p:spPr>
          <a:xfrm>
            <a:off x="1089166" y="3640584"/>
            <a:ext cx="6890659" cy="2294643"/>
          </a:xfrm>
          <a:prstGeom prst="rect">
            <a:avLst/>
          </a:prstGeom>
        </p:spPr>
      </p:pic>
      <p:graphicFrame>
        <p:nvGraphicFramePr>
          <p:cNvPr id="12" name="Object 7">
            <a:extLst>
              <a:ext uri="{FF2B5EF4-FFF2-40B4-BE49-F238E27FC236}">
                <a16:creationId xmlns:a16="http://schemas.microsoft.com/office/drawing/2014/main" id="{CCF5120F-E662-D049-83F6-F0135D83AE83}"/>
              </a:ext>
            </a:extLst>
          </p:cNvPr>
          <p:cNvGraphicFramePr>
            <a:graphicFrameLocks noChangeAspect="1"/>
          </p:cNvGraphicFramePr>
          <p:nvPr>
            <p:extLst>
              <p:ext uri="{D42A27DB-BD31-4B8C-83A1-F6EECF244321}">
                <p14:modId xmlns:p14="http://schemas.microsoft.com/office/powerpoint/2010/main" val="759010678"/>
              </p:ext>
            </p:extLst>
          </p:nvPr>
        </p:nvGraphicFramePr>
        <p:xfrm>
          <a:off x="10149845" y="2437384"/>
          <a:ext cx="1877056" cy="1171646"/>
        </p:xfrm>
        <a:graphic>
          <a:graphicData uri="http://schemas.openxmlformats.org/presentationml/2006/ole">
            <mc:AlternateContent xmlns:mc="http://schemas.openxmlformats.org/markup-compatibility/2006">
              <mc:Choice xmlns:v="urn:schemas-microsoft-com:vml" Requires="v">
                <p:oleObj spid="_x0000_s1056" name="MDLDrawObject Class" r:id="rId5" imgW="1724143" imgH="1076257" progId="">
                  <p:embed/>
                </p:oleObj>
              </mc:Choice>
              <mc:Fallback>
                <p:oleObj name="MDLDrawObject Class" r:id="rId5" imgW="1724143" imgH="1076257" progId="">
                  <p:embed/>
                  <p:pic>
                    <p:nvPicPr>
                      <p:cNvPr id="11" name="Object 7">
                        <a:extLst>
                          <a:ext uri="{FF2B5EF4-FFF2-40B4-BE49-F238E27FC236}">
                            <a16:creationId xmlns:a16="http://schemas.microsoft.com/office/drawing/2014/main" id="{18027A7F-459F-DD4A-A58A-BFDC851850F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149845" y="2437384"/>
                        <a:ext cx="1877056" cy="1171646"/>
                      </a:xfrm>
                      <a:prstGeom prst="rect">
                        <a:avLst/>
                      </a:prstGeom>
                      <a:solidFill>
                        <a:schemeClr val="bg1"/>
                      </a:solidFill>
                      <a:ln>
                        <a:noFill/>
                      </a:ln>
                      <a:effectLst/>
                      <a:extLst/>
                    </p:spPr>
                  </p:pic>
                </p:oleObj>
              </mc:Fallback>
            </mc:AlternateContent>
          </a:graphicData>
        </a:graphic>
      </p:graphicFrame>
      <p:sp>
        <p:nvSpPr>
          <p:cNvPr id="13" name="Rectangle 16">
            <a:extLst>
              <a:ext uri="{FF2B5EF4-FFF2-40B4-BE49-F238E27FC236}">
                <a16:creationId xmlns:a16="http://schemas.microsoft.com/office/drawing/2014/main" id="{BCB47151-ADF7-AE4C-9F6C-B3D0051EC32B}"/>
              </a:ext>
            </a:extLst>
          </p:cNvPr>
          <p:cNvSpPr>
            <a:spLocks noChangeArrowheads="1"/>
          </p:cNvSpPr>
          <p:nvPr/>
        </p:nvSpPr>
        <p:spPr bwMode="auto">
          <a:xfrm>
            <a:off x="10149845" y="3602484"/>
            <a:ext cx="1877056" cy="400110"/>
          </a:xfrm>
          <a:prstGeom prst="rect">
            <a:avLst/>
          </a:prstGeom>
          <a:solidFill>
            <a:schemeClr val="bg1"/>
          </a:solidFill>
          <a:ln w="9525">
            <a:noFill/>
            <a:miter lim="800000"/>
            <a:headEnd/>
            <a:tailEnd/>
          </a:ln>
        </p:spPr>
        <p:txBody>
          <a:bodyPr wrap="square">
            <a:spAutoFit/>
          </a:bodyPr>
          <a:lstStyle/>
          <a:p>
            <a:pPr algn="ctr"/>
            <a:r>
              <a:rPr lang="en-US" sz="2000" dirty="0">
                <a:cs typeface="Arial" charset="0"/>
              </a:rPr>
              <a:t>Benzo[</a:t>
            </a:r>
            <a:r>
              <a:rPr lang="en-US" sz="2000" i="1" dirty="0">
                <a:cs typeface="Arial" charset="0"/>
              </a:rPr>
              <a:t>a</a:t>
            </a:r>
            <a:r>
              <a:rPr lang="en-US" sz="2000" dirty="0">
                <a:cs typeface="Arial" charset="0"/>
              </a:rPr>
              <a:t>]pyrene</a:t>
            </a:r>
          </a:p>
        </p:txBody>
      </p:sp>
      <p:pic>
        <p:nvPicPr>
          <p:cNvPr id="15" name="Picture 14">
            <a:extLst>
              <a:ext uri="{FF2B5EF4-FFF2-40B4-BE49-F238E27FC236}">
                <a16:creationId xmlns:a16="http://schemas.microsoft.com/office/drawing/2014/main" id="{17CE0F8D-D544-B14C-9AE1-01F6D75F315A}"/>
              </a:ext>
            </a:extLst>
          </p:cNvPr>
          <p:cNvPicPr>
            <a:picLocks noChangeAspect="1"/>
          </p:cNvPicPr>
          <p:nvPr/>
        </p:nvPicPr>
        <p:blipFill>
          <a:blip r:embed="rId7"/>
          <a:stretch>
            <a:fillRect/>
          </a:stretch>
        </p:blipFill>
        <p:spPr>
          <a:xfrm>
            <a:off x="9048045" y="4436574"/>
            <a:ext cx="1797753" cy="1847798"/>
          </a:xfrm>
          <a:prstGeom prst="rect">
            <a:avLst/>
          </a:prstGeom>
        </p:spPr>
      </p:pic>
      <p:sp>
        <p:nvSpPr>
          <p:cNvPr id="16" name="Rectangle 16">
            <a:extLst>
              <a:ext uri="{FF2B5EF4-FFF2-40B4-BE49-F238E27FC236}">
                <a16:creationId xmlns:a16="http://schemas.microsoft.com/office/drawing/2014/main" id="{1FA5D496-FB59-B448-AA65-6A3BBA350CD7}"/>
              </a:ext>
            </a:extLst>
          </p:cNvPr>
          <p:cNvSpPr>
            <a:spLocks noChangeArrowheads="1"/>
          </p:cNvSpPr>
          <p:nvPr/>
        </p:nvSpPr>
        <p:spPr bwMode="auto">
          <a:xfrm>
            <a:off x="9048046" y="6276196"/>
            <a:ext cx="1797753" cy="400110"/>
          </a:xfrm>
          <a:prstGeom prst="rect">
            <a:avLst/>
          </a:prstGeom>
          <a:solidFill>
            <a:schemeClr val="bg1"/>
          </a:solidFill>
          <a:ln w="9525">
            <a:noFill/>
            <a:miter lim="800000"/>
            <a:headEnd/>
            <a:tailEnd/>
          </a:ln>
        </p:spPr>
        <p:txBody>
          <a:bodyPr wrap="square">
            <a:spAutoFit/>
          </a:bodyPr>
          <a:lstStyle/>
          <a:p>
            <a:pPr algn="ctr"/>
            <a:r>
              <a:rPr lang="en-US" sz="2000" dirty="0">
                <a:cs typeface="Arial" charset="0"/>
              </a:rPr>
              <a:t>1-nitropyrene</a:t>
            </a:r>
          </a:p>
        </p:txBody>
      </p:sp>
      <p:sp>
        <p:nvSpPr>
          <p:cNvPr id="18" name="Rectangle 16">
            <a:extLst>
              <a:ext uri="{FF2B5EF4-FFF2-40B4-BE49-F238E27FC236}">
                <a16:creationId xmlns:a16="http://schemas.microsoft.com/office/drawing/2014/main" id="{C502CD4F-6E43-3847-84BB-4723FD8B8C8E}"/>
              </a:ext>
            </a:extLst>
          </p:cNvPr>
          <p:cNvSpPr>
            <a:spLocks noChangeArrowheads="1"/>
          </p:cNvSpPr>
          <p:nvPr/>
        </p:nvSpPr>
        <p:spPr bwMode="auto">
          <a:xfrm>
            <a:off x="8252055" y="3907419"/>
            <a:ext cx="1107845" cy="400110"/>
          </a:xfrm>
          <a:prstGeom prst="rect">
            <a:avLst/>
          </a:prstGeom>
          <a:solidFill>
            <a:schemeClr val="bg1"/>
          </a:solidFill>
          <a:ln w="9525">
            <a:noFill/>
            <a:miter lim="800000"/>
            <a:headEnd/>
            <a:tailEnd/>
          </a:ln>
        </p:spPr>
        <p:txBody>
          <a:bodyPr wrap="square">
            <a:spAutoFit/>
          </a:bodyPr>
          <a:lstStyle/>
          <a:p>
            <a:pPr algn="ctr"/>
            <a:r>
              <a:rPr lang="en-US" sz="2000" dirty="0">
                <a:cs typeface="Arial" charset="0"/>
              </a:rPr>
              <a:t>Benzene</a:t>
            </a:r>
          </a:p>
        </p:txBody>
      </p:sp>
      <p:pic>
        <p:nvPicPr>
          <p:cNvPr id="19" name="Picture 18">
            <a:extLst>
              <a:ext uri="{FF2B5EF4-FFF2-40B4-BE49-F238E27FC236}">
                <a16:creationId xmlns:a16="http://schemas.microsoft.com/office/drawing/2014/main" id="{56D1C78E-6F90-A34C-B7A3-F1020552242F}"/>
              </a:ext>
            </a:extLst>
          </p:cNvPr>
          <p:cNvPicPr>
            <a:picLocks noChangeAspect="1"/>
          </p:cNvPicPr>
          <p:nvPr/>
        </p:nvPicPr>
        <p:blipFill>
          <a:blip r:embed="rId8"/>
          <a:stretch>
            <a:fillRect/>
          </a:stretch>
        </p:blipFill>
        <p:spPr>
          <a:xfrm>
            <a:off x="8252055" y="2798767"/>
            <a:ext cx="1107845" cy="1112791"/>
          </a:xfrm>
          <a:prstGeom prst="rect">
            <a:avLst/>
          </a:prstGeom>
        </p:spPr>
      </p:pic>
    </p:spTree>
    <p:extLst>
      <p:ext uri="{BB962C8B-B14F-4D97-AF65-F5344CB8AC3E}">
        <p14:creationId xmlns:p14="http://schemas.microsoft.com/office/powerpoint/2010/main" val="41751396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C950E73-8740-47EE-BCBE-F8CE20A3A3B8}"/>
              </a:ext>
            </a:extLst>
          </p:cNvPr>
          <p:cNvSpPr>
            <a:spLocks noGrp="1"/>
          </p:cNvSpPr>
          <p:nvPr>
            <p:ph idx="1"/>
          </p:nvPr>
        </p:nvSpPr>
        <p:spPr>
          <a:xfrm>
            <a:off x="816935" y="1585220"/>
            <a:ext cx="5566091" cy="4771129"/>
          </a:xfrm>
        </p:spPr>
        <p:txBody>
          <a:bodyPr/>
          <a:lstStyle/>
          <a:p>
            <a:r>
              <a:rPr lang="en-US" b="1" dirty="0"/>
              <a:t>Great Smog of London (1952) research spurs field of air pollution epidemiology</a:t>
            </a:r>
          </a:p>
          <a:p>
            <a:r>
              <a:rPr lang="en-US" b="1" dirty="0"/>
              <a:t>The study of TRAP requires careful attention to exposure characterization and ruling out of confounding effects   </a:t>
            </a:r>
          </a:p>
        </p:txBody>
      </p:sp>
      <p:sp>
        <p:nvSpPr>
          <p:cNvPr id="3" name="Title 2">
            <a:extLst>
              <a:ext uri="{FF2B5EF4-FFF2-40B4-BE49-F238E27FC236}">
                <a16:creationId xmlns:a16="http://schemas.microsoft.com/office/drawing/2014/main" id="{3F3E36C2-D878-444C-A000-115D55492DF2}"/>
              </a:ext>
            </a:extLst>
          </p:cNvPr>
          <p:cNvSpPr>
            <a:spLocks noGrp="1"/>
          </p:cNvSpPr>
          <p:nvPr>
            <p:ph type="title"/>
          </p:nvPr>
        </p:nvSpPr>
        <p:spPr/>
        <p:txBody>
          <a:bodyPr/>
          <a:lstStyle/>
          <a:p>
            <a:r>
              <a:rPr lang="en-US" dirty="0"/>
              <a:t>Introduction</a:t>
            </a:r>
          </a:p>
        </p:txBody>
      </p:sp>
      <p:pic>
        <p:nvPicPr>
          <p:cNvPr id="5" name="Picture 4">
            <a:extLst>
              <a:ext uri="{FF2B5EF4-FFF2-40B4-BE49-F238E27FC236}">
                <a16:creationId xmlns:a16="http://schemas.microsoft.com/office/drawing/2014/main" id="{E5A7B991-D3EA-9F42-A067-C7514CE1B89E}"/>
              </a:ext>
            </a:extLst>
          </p:cNvPr>
          <p:cNvPicPr>
            <a:picLocks noChangeAspect="1"/>
          </p:cNvPicPr>
          <p:nvPr/>
        </p:nvPicPr>
        <p:blipFill>
          <a:blip r:embed="rId3"/>
          <a:stretch>
            <a:fillRect/>
          </a:stretch>
        </p:blipFill>
        <p:spPr>
          <a:xfrm>
            <a:off x="8121843" y="3428999"/>
            <a:ext cx="2995729" cy="3370195"/>
          </a:xfrm>
          <a:prstGeom prst="rect">
            <a:avLst/>
          </a:prstGeom>
        </p:spPr>
      </p:pic>
      <p:pic>
        <p:nvPicPr>
          <p:cNvPr id="6" name="Picture 5">
            <a:extLst>
              <a:ext uri="{FF2B5EF4-FFF2-40B4-BE49-F238E27FC236}">
                <a16:creationId xmlns:a16="http://schemas.microsoft.com/office/drawing/2014/main" id="{D766CB47-F50D-F04C-BA2E-3C20F9D63486}"/>
              </a:ext>
            </a:extLst>
          </p:cNvPr>
          <p:cNvPicPr>
            <a:picLocks noChangeAspect="1"/>
          </p:cNvPicPr>
          <p:nvPr/>
        </p:nvPicPr>
        <p:blipFill>
          <a:blip r:embed="rId4"/>
          <a:stretch>
            <a:fillRect/>
          </a:stretch>
        </p:blipFill>
        <p:spPr>
          <a:xfrm>
            <a:off x="6383026" y="1449851"/>
            <a:ext cx="4734546" cy="2114517"/>
          </a:xfrm>
          <a:prstGeom prst="rect">
            <a:avLst/>
          </a:prstGeom>
        </p:spPr>
      </p:pic>
      <p:pic>
        <p:nvPicPr>
          <p:cNvPr id="9" name="Picture 1">
            <a:extLst>
              <a:ext uri="{FF2B5EF4-FFF2-40B4-BE49-F238E27FC236}">
                <a16:creationId xmlns:a16="http://schemas.microsoft.com/office/drawing/2014/main" id="{372419A2-5435-2642-B4DB-C1233389F3C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83263" y="4007214"/>
            <a:ext cx="2084387" cy="26797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 name="Rectangle 16">
            <a:extLst>
              <a:ext uri="{FF2B5EF4-FFF2-40B4-BE49-F238E27FC236}">
                <a16:creationId xmlns:a16="http://schemas.microsoft.com/office/drawing/2014/main" id="{A6334F08-FD70-6244-9445-4F962F92CD66}"/>
              </a:ext>
            </a:extLst>
          </p:cNvPr>
          <p:cNvSpPr>
            <a:spLocks noChangeArrowheads="1"/>
          </p:cNvSpPr>
          <p:nvPr/>
        </p:nvSpPr>
        <p:spPr bwMode="auto">
          <a:xfrm>
            <a:off x="2096563" y="5114096"/>
            <a:ext cx="3859737" cy="707886"/>
          </a:xfrm>
          <a:prstGeom prst="rect">
            <a:avLst/>
          </a:prstGeom>
          <a:solidFill>
            <a:schemeClr val="bg1"/>
          </a:solidFill>
          <a:ln w="9525">
            <a:noFill/>
            <a:miter lim="800000"/>
            <a:headEnd/>
            <a:tailEnd/>
          </a:ln>
        </p:spPr>
        <p:txBody>
          <a:bodyPr wrap="square">
            <a:spAutoFit/>
          </a:bodyPr>
          <a:lstStyle/>
          <a:p>
            <a:pPr algn="ctr"/>
            <a:r>
              <a:rPr lang="en-US" sz="2000" dirty="0">
                <a:cs typeface="Arial" charset="0"/>
              </a:rPr>
              <a:t>Figure highlighting residential proximity to major roadway </a:t>
            </a:r>
          </a:p>
        </p:txBody>
      </p:sp>
    </p:spTree>
    <p:extLst>
      <p:ext uri="{BB962C8B-B14F-4D97-AF65-F5344CB8AC3E}">
        <p14:creationId xmlns:p14="http://schemas.microsoft.com/office/powerpoint/2010/main" val="23037188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F3E36C2-D878-444C-A000-115D55492DF2}"/>
              </a:ext>
            </a:extLst>
          </p:cNvPr>
          <p:cNvSpPr>
            <a:spLocks noGrp="1"/>
          </p:cNvSpPr>
          <p:nvPr>
            <p:ph type="title"/>
          </p:nvPr>
        </p:nvSpPr>
        <p:spPr/>
        <p:txBody>
          <a:bodyPr/>
          <a:lstStyle/>
          <a:p>
            <a:r>
              <a:rPr lang="en-US" dirty="0"/>
              <a:t>Introduction</a:t>
            </a:r>
          </a:p>
        </p:txBody>
      </p:sp>
      <p:graphicFrame>
        <p:nvGraphicFramePr>
          <p:cNvPr id="4" name="Table 3">
            <a:extLst>
              <a:ext uri="{FF2B5EF4-FFF2-40B4-BE49-F238E27FC236}">
                <a16:creationId xmlns:a16="http://schemas.microsoft.com/office/drawing/2014/main" id="{7E18EA9E-5D33-4944-926D-91A08CDDF924}"/>
              </a:ext>
            </a:extLst>
          </p:cNvPr>
          <p:cNvGraphicFramePr>
            <a:graphicFrameLocks noGrp="1"/>
          </p:cNvGraphicFramePr>
          <p:nvPr>
            <p:extLst>
              <p:ext uri="{D42A27DB-BD31-4B8C-83A1-F6EECF244321}">
                <p14:modId xmlns:p14="http://schemas.microsoft.com/office/powerpoint/2010/main" val="2950948392"/>
              </p:ext>
            </p:extLst>
          </p:nvPr>
        </p:nvGraphicFramePr>
        <p:xfrm>
          <a:off x="533401" y="3876686"/>
          <a:ext cx="10259568" cy="2660142"/>
        </p:xfrm>
        <a:graphic>
          <a:graphicData uri="http://schemas.openxmlformats.org/drawingml/2006/table">
            <a:tbl>
              <a:tblPr firstRow="1" firstCol="1" bandRow="1">
                <a:tableStyleId>{5C22544A-7EE6-4342-B048-85BDC9FD1C3A}</a:tableStyleId>
              </a:tblPr>
              <a:tblGrid>
                <a:gridCol w="1709928">
                  <a:extLst>
                    <a:ext uri="{9D8B030D-6E8A-4147-A177-3AD203B41FA5}">
                      <a16:colId xmlns:a16="http://schemas.microsoft.com/office/drawing/2014/main" val="2531547238"/>
                    </a:ext>
                  </a:extLst>
                </a:gridCol>
                <a:gridCol w="1709928">
                  <a:extLst>
                    <a:ext uri="{9D8B030D-6E8A-4147-A177-3AD203B41FA5}">
                      <a16:colId xmlns:a16="http://schemas.microsoft.com/office/drawing/2014/main" val="2193762870"/>
                    </a:ext>
                  </a:extLst>
                </a:gridCol>
                <a:gridCol w="1709928">
                  <a:extLst>
                    <a:ext uri="{9D8B030D-6E8A-4147-A177-3AD203B41FA5}">
                      <a16:colId xmlns:a16="http://schemas.microsoft.com/office/drawing/2014/main" val="2710223266"/>
                    </a:ext>
                  </a:extLst>
                </a:gridCol>
                <a:gridCol w="1709928">
                  <a:extLst>
                    <a:ext uri="{9D8B030D-6E8A-4147-A177-3AD203B41FA5}">
                      <a16:colId xmlns:a16="http://schemas.microsoft.com/office/drawing/2014/main" val="3023905733"/>
                    </a:ext>
                  </a:extLst>
                </a:gridCol>
                <a:gridCol w="1709928">
                  <a:extLst>
                    <a:ext uri="{9D8B030D-6E8A-4147-A177-3AD203B41FA5}">
                      <a16:colId xmlns:a16="http://schemas.microsoft.com/office/drawing/2014/main" val="3274429539"/>
                    </a:ext>
                  </a:extLst>
                </a:gridCol>
                <a:gridCol w="1709928">
                  <a:extLst>
                    <a:ext uri="{9D8B030D-6E8A-4147-A177-3AD203B41FA5}">
                      <a16:colId xmlns:a16="http://schemas.microsoft.com/office/drawing/2014/main" val="2015684326"/>
                    </a:ext>
                  </a:extLst>
                </a:gridCol>
              </a:tblGrid>
              <a:tr h="0">
                <a:tc>
                  <a:txBody>
                    <a:bodyPr/>
                    <a:lstStyle/>
                    <a:p>
                      <a:pPr marL="0" marR="0" algn="ctr">
                        <a:lnSpc>
                          <a:spcPct val="115000"/>
                        </a:lnSpc>
                        <a:spcBef>
                          <a:spcPts val="0"/>
                        </a:spcBef>
                        <a:spcAft>
                          <a:spcPts val="0"/>
                        </a:spcAft>
                      </a:pPr>
                      <a:r>
                        <a:rPr lang="en-US" sz="2000" dirty="0">
                          <a:effectLst/>
                        </a:rPr>
                        <a:t>Year</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2000">
                          <a:effectLst/>
                        </a:rPr>
                        <a:t>Respiratory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2000">
                          <a:effectLst/>
                        </a:rPr>
                        <a:t>CVD</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2000" dirty="0">
                          <a:effectLst/>
                        </a:rPr>
                        <a:t>Cancer</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2000" dirty="0">
                          <a:effectLst/>
                        </a:rPr>
                        <a:t>Birth outcomes</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2000" dirty="0">
                          <a:effectLst/>
                        </a:rPr>
                        <a:t>Neurological Diseases</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351166310"/>
                  </a:ext>
                </a:extLst>
              </a:tr>
              <a:tr h="0">
                <a:tc>
                  <a:txBody>
                    <a:bodyPr/>
                    <a:lstStyle/>
                    <a:p>
                      <a:pPr marL="0" marR="0">
                        <a:lnSpc>
                          <a:spcPct val="115000"/>
                        </a:lnSpc>
                        <a:spcBef>
                          <a:spcPts val="0"/>
                        </a:spcBef>
                        <a:spcAft>
                          <a:spcPts val="0"/>
                        </a:spcAft>
                      </a:pPr>
                      <a:r>
                        <a:rPr lang="en-US" sz="2000">
                          <a:effectLst/>
                        </a:rPr>
                        <a:t>’09-10</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2000">
                          <a:effectLst/>
                        </a:rPr>
                        <a:t>√</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2000">
                          <a:effectLst/>
                        </a:rPr>
                        <a:t>√</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2000" dirty="0">
                          <a:effectLst/>
                        </a:rPr>
                        <a: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2000">
                          <a:effectLst/>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2000" dirty="0">
                          <a:effectLst/>
                        </a:rPr>
                        <a: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658660589"/>
                  </a:ext>
                </a:extLst>
              </a:tr>
              <a:tr h="0">
                <a:tc>
                  <a:txBody>
                    <a:bodyPr/>
                    <a:lstStyle/>
                    <a:p>
                      <a:pPr marL="0" marR="0">
                        <a:lnSpc>
                          <a:spcPct val="115000"/>
                        </a:lnSpc>
                        <a:spcBef>
                          <a:spcPts val="0"/>
                        </a:spcBef>
                        <a:spcAft>
                          <a:spcPts val="0"/>
                        </a:spcAft>
                      </a:pPr>
                      <a:r>
                        <a:rPr lang="en-US" sz="2000">
                          <a:effectLst/>
                        </a:rPr>
                        <a:t>’11-12</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2000">
                          <a:effectLst/>
                        </a:rPr>
                        <a:t>√</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2000">
                          <a:effectLst/>
                        </a:rPr>
                        <a:t>√</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2000" dirty="0">
                          <a:effectLst/>
                        </a:rPr>
                        <a: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2000" dirty="0">
                          <a:effectLst/>
                        </a:rPr>
                        <a: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2000" dirty="0">
                          <a:effectLst/>
                        </a:rPr>
                        <a: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743814398"/>
                  </a:ext>
                </a:extLst>
              </a:tr>
              <a:tr h="0">
                <a:tc>
                  <a:txBody>
                    <a:bodyPr/>
                    <a:lstStyle/>
                    <a:p>
                      <a:pPr marL="0" marR="0">
                        <a:lnSpc>
                          <a:spcPct val="115000"/>
                        </a:lnSpc>
                        <a:spcBef>
                          <a:spcPts val="0"/>
                        </a:spcBef>
                        <a:spcAft>
                          <a:spcPts val="0"/>
                        </a:spcAft>
                      </a:pPr>
                      <a:r>
                        <a:rPr lang="en-US" sz="2000">
                          <a:effectLst/>
                        </a:rPr>
                        <a:t>’13-14</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2000">
                          <a:effectLst/>
                        </a:rPr>
                        <a:t>√</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2000" dirty="0">
                          <a:effectLst/>
                        </a:rPr>
                        <a: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2000">
                          <a:effectLst/>
                        </a:rPr>
                        <a:t>√</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2000">
                          <a:effectLst/>
                        </a:rPr>
                        <a:t>√</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2000" dirty="0">
                          <a:effectLst/>
                        </a:rPr>
                        <a: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16505213"/>
                  </a:ext>
                </a:extLst>
              </a:tr>
              <a:tr h="0">
                <a:tc>
                  <a:txBody>
                    <a:bodyPr/>
                    <a:lstStyle/>
                    <a:p>
                      <a:pPr marL="0" marR="0">
                        <a:lnSpc>
                          <a:spcPct val="115000"/>
                        </a:lnSpc>
                        <a:spcBef>
                          <a:spcPts val="0"/>
                        </a:spcBef>
                        <a:spcAft>
                          <a:spcPts val="0"/>
                        </a:spcAft>
                      </a:pPr>
                      <a:r>
                        <a:rPr lang="en-US" sz="2000">
                          <a:effectLst/>
                        </a:rPr>
                        <a:t> ’15-16</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2000">
                          <a:effectLst/>
                        </a:rPr>
                        <a:t>√</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2000" dirty="0">
                          <a:effectLst/>
                        </a:rPr>
                        <a: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2000">
                          <a:effectLst/>
                        </a:rPr>
                        <a:t>√</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2000">
                          <a:effectLst/>
                        </a:rPr>
                        <a:t>√</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2000" dirty="0">
                          <a:effectLst/>
                        </a:rPr>
                        <a: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560741650"/>
                  </a:ext>
                </a:extLst>
              </a:tr>
              <a:tr h="0">
                <a:tc>
                  <a:txBody>
                    <a:bodyPr/>
                    <a:lstStyle/>
                    <a:p>
                      <a:pPr marL="0" marR="0">
                        <a:lnSpc>
                          <a:spcPct val="115000"/>
                        </a:lnSpc>
                        <a:spcBef>
                          <a:spcPts val="0"/>
                        </a:spcBef>
                        <a:spcAft>
                          <a:spcPts val="0"/>
                        </a:spcAft>
                      </a:pPr>
                      <a:r>
                        <a:rPr lang="en-US" sz="2000">
                          <a:effectLst/>
                        </a:rPr>
                        <a:t>’17-18</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2000" dirty="0">
                          <a:effectLst/>
                        </a:rPr>
                        <a: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2000" dirty="0">
                          <a:effectLst/>
                        </a:rPr>
                        <a: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2000" dirty="0">
                          <a:effectLst/>
                        </a:rPr>
                        <a: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2000" dirty="0">
                          <a:effectLst/>
                        </a:rPr>
                        <a: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2000" dirty="0">
                          <a:effectLst/>
                        </a:rPr>
                        <a: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52007159"/>
                  </a:ext>
                </a:extLst>
              </a:tr>
              <a:tr h="0">
                <a:tc>
                  <a:txBody>
                    <a:bodyPr/>
                    <a:lstStyle/>
                    <a:p>
                      <a:pPr marL="0" marR="0">
                        <a:lnSpc>
                          <a:spcPct val="115000"/>
                        </a:lnSpc>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’19-20</a:t>
                      </a:r>
                    </a:p>
                  </a:txBody>
                  <a:tcPr marL="68580" marR="68580" marT="0" marB="0"/>
                </a:tc>
                <a:tc>
                  <a:txBody>
                    <a:bodyPr/>
                    <a:lstStyle/>
                    <a:p>
                      <a:pPr marL="0" marR="0" algn="ctr">
                        <a:lnSpc>
                          <a:spcPct val="115000"/>
                        </a:lnSpc>
                        <a:spcBef>
                          <a:spcPts val="0"/>
                        </a:spcBef>
                        <a:spcAft>
                          <a:spcPts val="0"/>
                        </a:spcAft>
                      </a:pPr>
                      <a:r>
                        <a:rPr lang="en-US" sz="2000" dirty="0">
                          <a:effectLst/>
                        </a:rPr>
                        <a: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2000" dirty="0">
                          <a:effectLst/>
                        </a:rPr>
                        <a: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2000" dirty="0">
                          <a:effectLst/>
                        </a:rPr>
                        <a: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2000" dirty="0">
                          <a:effectLst/>
                        </a:rPr>
                        <a: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2000" dirty="0">
                          <a:effectLst/>
                        </a:rPr>
                        <a: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8539875"/>
                  </a:ext>
                </a:extLst>
              </a:tr>
            </a:tbl>
          </a:graphicData>
        </a:graphic>
      </p:graphicFrame>
      <p:sp>
        <p:nvSpPr>
          <p:cNvPr id="8" name="Content Placeholder 7">
            <a:extLst>
              <a:ext uri="{FF2B5EF4-FFF2-40B4-BE49-F238E27FC236}">
                <a16:creationId xmlns:a16="http://schemas.microsoft.com/office/drawing/2014/main" id="{64D6FBFE-4BAB-5D4A-AFED-8283E74E1C85}"/>
              </a:ext>
            </a:extLst>
          </p:cNvPr>
          <p:cNvSpPr>
            <a:spLocks noGrp="1"/>
          </p:cNvSpPr>
          <p:nvPr>
            <p:ph idx="1"/>
          </p:nvPr>
        </p:nvSpPr>
        <p:spPr>
          <a:xfrm>
            <a:off x="816935" y="1585221"/>
            <a:ext cx="10515600" cy="2046980"/>
          </a:xfrm>
        </p:spPr>
        <p:txBody>
          <a:bodyPr/>
          <a:lstStyle/>
          <a:p>
            <a:r>
              <a:rPr lang="en-US" dirty="0"/>
              <a:t>In this lecture, we will…</a:t>
            </a:r>
          </a:p>
          <a:p>
            <a:pPr lvl="1"/>
            <a:r>
              <a:rPr lang="en-US" dirty="0"/>
              <a:t>Review established health outcomes associated with TRAP </a:t>
            </a:r>
          </a:p>
          <a:p>
            <a:pPr lvl="1"/>
            <a:r>
              <a:rPr lang="en-US" dirty="0"/>
              <a:t>Examine emerging health effects from TRAP exposure</a:t>
            </a:r>
          </a:p>
          <a:p>
            <a:pPr lvl="1"/>
            <a:r>
              <a:rPr lang="en-US" dirty="0"/>
              <a:t>Discuss vulnerable populations </a:t>
            </a:r>
          </a:p>
          <a:p>
            <a:pPr lvl="1"/>
            <a:endParaRPr lang="en-US" dirty="0"/>
          </a:p>
          <a:p>
            <a:pPr lvl="1"/>
            <a:endParaRPr lang="en-US" dirty="0"/>
          </a:p>
        </p:txBody>
      </p:sp>
      <p:sp>
        <p:nvSpPr>
          <p:cNvPr id="9" name="Rectangle 16">
            <a:extLst>
              <a:ext uri="{FF2B5EF4-FFF2-40B4-BE49-F238E27FC236}">
                <a16:creationId xmlns:a16="http://schemas.microsoft.com/office/drawing/2014/main" id="{97FB498C-FD4E-8348-B63A-E7C8086B883A}"/>
              </a:ext>
            </a:extLst>
          </p:cNvPr>
          <p:cNvSpPr>
            <a:spLocks noChangeArrowheads="1"/>
          </p:cNvSpPr>
          <p:nvPr/>
        </p:nvSpPr>
        <p:spPr bwMode="auto">
          <a:xfrm>
            <a:off x="533401" y="3432146"/>
            <a:ext cx="10259568" cy="400110"/>
          </a:xfrm>
          <a:prstGeom prst="rect">
            <a:avLst/>
          </a:prstGeom>
          <a:noFill/>
          <a:ln w="9525">
            <a:noFill/>
            <a:miter lim="800000"/>
            <a:headEnd/>
            <a:tailEnd/>
          </a:ln>
        </p:spPr>
        <p:txBody>
          <a:bodyPr wrap="square">
            <a:spAutoFit/>
          </a:bodyPr>
          <a:lstStyle/>
          <a:p>
            <a:r>
              <a:rPr lang="en-US" sz="2000" b="1" dirty="0">
                <a:cs typeface="Arial" charset="0"/>
              </a:rPr>
              <a:t>Health effects by category found in PubMed search</a:t>
            </a:r>
          </a:p>
        </p:txBody>
      </p:sp>
    </p:spTree>
    <p:extLst>
      <p:ext uri="{BB962C8B-B14F-4D97-AF65-F5344CB8AC3E}">
        <p14:creationId xmlns:p14="http://schemas.microsoft.com/office/powerpoint/2010/main" val="9029034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16935" y="1360170"/>
            <a:ext cx="7831765" cy="5286663"/>
          </a:xfrm>
        </p:spPr>
        <p:txBody>
          <a:bodyPr>
            <a:normAutofit fontScale="85000" lnSpcReduction="20000"/>
          </a:bodyPr>
          <a:lstStyle/>
          <a:p>
            <a:pPr>
              <a:lnSpc>
                <a:spcPct val="100000"/>
              </a:lnSpc>
              <a:spcBef>
                <a:spcPts val="0"/>
              </a:spcBef>
              <a:buClrTx/>
              <a:buFont typeface="Wingdings" pitchFamily="2" charset="2"/>
              <a:buChar char="Ø"/>
              <a:defRPr/>
            </a:pPr>
            <a:r>
              <a:rPr lang="en-US" sz="3600" dirty="0"/>
              <a:t> Strength of association rated as: </a:t>
            </a:r>
          </a:p>
          <a:p>
            <a:pPr marL="457200" lvl="1" indent="0">
              <a:lnSpc>
                <a:spcPct val="100000"/>
              </a:lnSpc>
              <a:spcBef>
                <a:spcPts val="0"/>
              </a:spcBef>
              <a:buClrTx/>
              <a:buNone/>
              <a:defRPr/>
            </a:pPr>
            <a:r>
              <a:rPr lang="en-US" sz="2000" dirty="0"/>
              <a:t>A. Sufficient evidence to infer a causal association  </a:t>
            </a:r>
          </a:p>
          <a:p>
            <a:pPr marL="457200" lvl="1" indent="0">
              <a:lnSpc>
                <a:spcPct val="100000"/>
              </a:lnSpc>
              <a:spcBef>
                <a:spcPts val="0"/>
              </a:spcBef>
              <a:buClrTx/>
              <a:buNone/>
              <a:defRPr/>
            </a:pPr>
            <a:r>
              <a:rPr lang="en-US" sz="2000" dirty="0"/>
              <a:t>B. Suggestive but not sufficient evidence to infer a causal association  </a:t>
            </a:r>
          </a:p>
          <a:p>
            <a:pPr marL="457200" lvl="1" indent="0">
              <a:lnSpc>
                <a:spcPct val="100000"/>
              </a:lnSpc>
              <a:spcBef>
                <a:spcPts val="0"/>
              </a:spcBef>
              <a:buClrTx/>
              <a:buNone/>
              <a:defRPr/>
            </a:pPr>
            <a:r>
              <a:rPr lang="en-US" sz="2000" dirty="0"/>
              <a:t>C. Inadequate and insufficient evidence to infer the presence or absence of a causal association  </a:t>
            </a:r>
          </a:p>
          <a:p>
            <a:pPr marL="914400" lvl="1" indent="-457200">
              <a:lnSpc>
                <a:spcPct val="100000"/>
              </a:lnSpc>
              <a:spcBef>
                <a:spcPts val="0"/>
              </a:spcBef>
              <a:buClrTx/>
              <a:buAutoNum type="alphaUcPeriod" startAt="4"/>
              <a:defRPr/>
            </a:pPr>
            <a:r>
              <a:rPr lang="en-US" sz="2000" dirty="0"/>
              <a:t>Evidence is suggestive of no casual association </a:t>
            </a:r>
          </a:p>
          <a:p>
            <a:pPr marL="0" lvl="0" indent="0">
              <a:lnSpc>
                <a:spcPct val="100000"/>
              </a:lnSpc>
              <a:spcBef>
                <a:spcPts val="0"/>
              </a:spcBef>
              <a:buClrTx/>
              <a:buNone/>
              <a:defRPr/>
            </a:pPr>
            <a:endParaRPr lang="en-US" sz="3600" dirty="0"/>
          </a:p>
          <a:p>
            <a:pPr lvl="0">
              <a:lnSpc>
                <a:spcPct val="100000"/>
              </a:lnSpc>
              <a:spcBef>
                <a:spcPts val="0"/>
              </a:spcBef>
              <a:buClrTx/>
              <a:buFont typeface="Wingdings" pitchFamily="2" charset="2"/>
              <a:buChar char="Ø"/>
              <a:defRPr/>
            </a:pPr>
            <a:r>
              <a:rPr lang="en-US" sz="3600" dirty="0"/>
              <a:t> </a:t>
            </a:r>
            <a:r>
              <a:rPr lang="en-US" sz="3600" u="sng" dirty="0"/>
              <a:t>Asthma exacerbation </a:t>
            </a:r>
            <a:r>
              <a:rPr lang="en-US" sz="3600" dirty="0"/>
              <a:t>in children with asthma  had sufficient evidence to infer a causal association with TRAP (rating A)</a:t>
            </a:r>
          </a:p>
          <a:p>
            <a:pPr lvl="0">
              <a:lnSpc>
                <a:spcPct val="100000"/>
              </a:lnSpc>
              <a:spcBef>
                <a:spcPts val="0"/>
              </a:spcBef>
              <a:buClrTx/>
              <a:buFont typeface="Wingdings" pitchFamily="2" charset="2"/>
              <a:buChar char="Ø"/>
              <a:defRPr/>
            </a:pPr>
            <a:r>
              <a:rPr lang="en-US" sz="3600" dirty="0"/>
              <a:t> The evidence was suggestive (rating B) for  </a:t>
            </a:r>
            <a:r>
              <a:rPr lang="en-US" sz="3600" u="sng" dirty="0"/>
              <a:t>all-cause mortality, CVD mortality, CVD morbidity, childhood asthma prevalence and incidence, and decreased lung function in children and adults</a:t>
            </a:r>
            <a:endParaRPr lang="en-US" sz="3600" dirty="0"/>
          </a:p>
          <a:p>
            <a:pPr lvl="0">
              <a:lnSpc>
                <a:spcPct val="100000"/>
              </a:lnSpc>
              <a:spcBef>
                <a:spcPts val="0"/>
              </a:spcBef>
              <a:buClrTx/>
              <a:buFont typeface="Wingdings" pitchFamily="2" charset="2"/>
              <a:buChar char="Ø"/>
              <a:defRPr/>
            </a:pPr>
            <a:endParaRPr lang="en-US" sz="3600" dirty="0"/>
          </a:p>
        </p:txBody>
      </p:sp>
      <p:sp>
        <p:nvSpPr>
          <p:cNvPr id="3" name="Title 2"/>
          <p:cNvSpPr>
            <a:spLocks noGrp="1"/>
          </p:cNvSpPr>
          <p:nvPr>
            <p:ph type="title"/>
          </p:nvPr>
        </p:nvSpPr>
        <p:spPr>
          <a:xfrm>
            <a:off x="838200" y="211167"/>
            <a:ext cx="11353800" cy="931207"/>
          </a:xfrm>
        </p:spPr>
        <p:txBody>
          <a:bodyPr>
            <a:normAutofit/>
          </a:bodyPr>
          <a:lstStyle/>
          <a:p>
            <a:r>
              <a:rPr lang="en-US" dirty="0"/>
              <a:t>Established Health Effects </a:t>
            </a:r>
          </a:p>
        </p:txBody>
      </p:sp>
      <p:pic>
        <p:nvPicPr>
          <p:cNvPr id="5" name="Picture 4">
            <a:extLst>
              <a:ext uri="{FF2B5EF4-FFF2-40B4-BE49-F238E27FC236}">
                <a16:creationId xmlns:a16="http://schemas.microsoft.com/office/drawing/2014/main" id="{A209AE2A-7EBD-B540-9C6B-80C961255DD8}"/>
              </a:ext>
            </a:extLst>
          </p:cNvPr>
          <p:cNvPicPr>
            <a:picLocks noChangeAspect="1"/>
          </p:cNvPicPr>
          <p:nvPr/>
        </p:nvPicPr>
        <p:blipFill>
          <a:blip r:embed="rId3"/>
          <a:stretch>
            <a:fillRect/>
          </a:stretch>
        </p:blipFill>
        <p:spPr>
          <a:xfrm>
            <a:off x="8648700" y="1524000"/>
            <a:ext cx="3361073" cy="3581400"/>
          </a:xfrm>
          <a:prstGeom prst="rect">
            <a:avLst/>
          </a:prstGeom>
        </p:spPr>
      </p:pic>
    </p:spTree>
    <p:extLst>
      <p:ext uri="{BB962C8B-B14F-4D97-AF65-F5344CB8AC3E}">
        <p14:creationId xmlns:p14="http://schemas.microsoft.com/office/powerpoint/2010/main" val="22381082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16935" y="1360170"/>
            <a:ext cx="10515600" cy="5286663"/>
          </a:xfrm>
        </p:spPr>
        <p:txBody>
          <a:bodyPr>
            <a:normAutofit/>
          </a:bodyPr>
          <a:lstStyle/>
          <a:p>
            <a:pPr lvl="0">
              <a:buClr>
                <a:srgbClr val="425B2A"/>
              </a:buClr>
              <a:buFont typeface="Wingdings" pitchFamily="2" charset="2"/>
              <a:buChar char="Ø"/>
            </a:pPr>
            <a:r>
              <a:rPr lang="en-US" sz="3400" dirty="0"/>
              <a:t> Cardiovascular disease following TRAP exposure</a:t>
            </a:r>
          </a:p>
          <a:p>
            <a:pPr lvl="1">
              <a:buClr>
                <a:srgbClr val="425B2A"/>
              </a:buClr>
              <a:buFont typeface="Wingdings" pitchFamily="2" charset="2"/>
              <a:buChar char="Ø"/>
            </a:pPr>
            <a:r>
              <a:rPr lang="en-US" sz="3000" dirty="0"/>
              <a:t> Increased blood pressure </a:t>
            </a:r>
          </a:p>
          <a:p>
            <a:pPr lvl="1">
              <a:buClr>
                <a:srgbClr val="425B2A"/>
              </a:buClr>
              <a:buFont typeface="Wingdings" pitchFamily="2" charset="2"/>
              <a:buChar char="Ø"/>
            </a:pPr>
            <a:r>
              <a:rPr lang="en-US" sz="3000" dirty="0"/>
              <a:t> Cardiovascular events </a:t>
            </a:r>
          </a:p>
          <a:p>
            <a:pPr lvl="2">
              <a:buClr>
                <a:srgbClr val="425B2A"/>
              </a:buClr>
              <a:buFont typeface="Wingdings" pitchFamily="2" charset="2"/>
              <a:buChar char="Ø"/>
            </a:pPr>
            <a:r>
              <a:rPr lang="en-US" sz="2600" dirty="0"/>
              <a:t>Heart attacks, stroke</a:t>
            </a:r>
          </a:p>
          <a:p>
            <a:pPr lvl="1">
              <a:buClr>
                <a:srgbClr val="425B2A"/>
              </a:buClr>
              <a:buFont typeface="Wingdings" pitchFamily="2" charset="2"/>
              <a:buChar char="Ø"/>
            </a:pPr>
            <a:endParaRPr lang="en-US" sz="3000" dirty="0"/>
          </a:p>
          <a:p>
            <a:pPr lvl="1">
              <a:buClr>
                <a:srgbClr val="425B2A"/>
              </a:buClr>
              <a:buFont typeface="Wingdings" pitchFamily="2" charset="2"/>
              <a:buChar char="Ø"/>
            </a:pPr>
            <a:endParaRPr lang="en-US" sz="3000" dirty="0"/>
          </a:p>
          <a:p>
            <a:pPr lvl="1">
              <a:buClr>
                <a:srgbClr val="425B2A"/>
              </a:buClr>
              <a:buFont typeface="Wingdings" pitchFamily="2" charset="2"/>
              <a:buChar char="Ø"/>
            </a:pPr>
            <a:endParaRPr lang="en-US" sz="3000" dirty="0"/>
          </a:p>
          <a:p>
            <a:pPr lvl="1">
              <a:buClr>
                <a:srgbClr val="425B2A"/>
              </a:buClr>
              <a:buFont typeface="Wingdings" pitchFamily="2" charset="2"/>
              <a:buChar char="Ø"/>
            </a:pPr>
            <a:endParaRPr lang="en-US" sz="3000" dirty="0"/>
          </a:p>
          <a:p>
            <a:pPr>
              <a:buClr>
                <a:srgbClr val="425B2A"/>
              </a:buClr>
              <a:buFont typeface="Wingdings" pitchFamily="2" charset="2"/>
              <a:buChar char="Ø"/>
            </a:pPr>
            <a:r>
              <a:rPr lang="en-US" sz="3400" dirty="0"/>
              <a:t> Emerging effects related to cardiometabolic disease, i.e., metabolic syndrome and diabetes </a:t>
            </a:r>
          </a:p>
          <a:p>
            <a:pPr marL="457200" lvl="1" indent="0">
              <a:buClr>
                <a:srgbClr val="425B2A"/>
              </a:buClr>
              <a:buNone/>
            </a:pPr>
            <a:endParaRPr lang="en-US" sz="3000" dirty="0"/>
          </a:p>
        </p:txBody>
      </p:sp>
      <p:sp>
        <p:nvSpPr>
          <p:cNvPr id="3" name="Title 2"/>
          <p:cNvSpPr>
            <a:spLocks noGrp="1"/>
          </p:cNvSpPr>
          <p:nvPr>
            <p:ph type="title"/>
          </p:nvPr>
        </p:nvSpPr>
        <p:spPr>
          <a:xfrm>
            <a:off x="838200" y="211167"/>
            <a:ext cx="11353800" cy="931207"/>
          </a:xfrm>
        </p:spPr>
        <p:txBody>
          <a:bodyPr>
            <a:normAutofit/>
          </a:bodyPr>
          <a:lstStyle/>
          <a:p>
            <a:r>
              <a:rPr lang="en-US" dirty="0"/>
              <a:t>Emerging health effects </a:t>
            </a:r>
          </a:p>
        </p:txBody>
      </p:sp>
      <p:sp>
        <p:nvSpPr>
          <p:cNvPr id="4" name="Rectangle 3">
            <a:extLst>
              <a:ext uri="{FF2B5EF4-FFF2-40B4-BE49-F238E27FC236}">
                <a16:creationId xmlns:a16="http://schemas.microsoft.com/office/drawing/2014/main" id="{17F630E7-C28D-491C-BDA4-DB81C6329D6F}"/>
              </a:ext>
            </a:extLst>
          </p:cNvPr>
          <p:cNvSpPr/>
          <p:nvPr/>
        </p:nvSpPr>
        <p:spPr>
          <a:xfrm>
            <a:off x="651164" y="1741162"/>
            <a:ext cx="10432472" cy="584775"/>
          </a:xfrm>
          <a:prstGeom prst="rect">
            <a:avLst/>
          </a:prstGeom>
        </p:spPr>
        <p:txBody>
          <a:bodyPr wrap="square">
            <a:spAutoFit/>
          </a:bodyPr>
          <a:lstStyle/>
          <a:p>
            <a:endParaRPr lang="en-US" sz="3200" b="1" dirty="0"/>
          </a:p>
        </p:txBody>
      </p:sp>
      <p:pic>
        <p:nvPicPr>
          <p:cNvPr id="5" name="Picture 4">
            <a:extLst>
              <a:ext uri="{FF2B5EF4-FFF2-40B4-BE49-F238E27FC236}">
                <a16:creationId xmlns:a16="http://schemas.microsoft.com/office/drawing/2014/main" id="{26304D83-1CDC-854A-BB01-1E3C56D46E6A}"/>
              </a:ext>
            </a:extLst>
          </p:cNvPr>
          <p:cNvPicPr>
            <a:picLocks noChangeAspect="1"/>
          </p:cNvPicPr>
          <p:nvPr/>
        </p:nvPicPr>
        <p:blipFill rotWithShape="1">
          <a:blip r:embed="rId3"/>
          <a:srcRect b="50183"/>
          <a:stretch/>
        </p:blipFill>
        <p:spPr>
          <a:xfrm>
            <a:off x="6003636" y="1948891"/>
            <a:ext cx="5080000" cy="2707861"/>
          </a:xfrm>
          <a:prstGeom prst="rect">
            <a:avLst/>
          </a:prstGeom>
        </p:spPr>
      </p:pic>
    </p:spTree>
    <p:extLst>
      <p:ext uri="{BB962C8B-B14F-4D97-AF65-F5344CB8AC3E}">
        <p14:creationId xmlns:p14="http://schemas.microsoft.com/office/powerpoint/2010/main" val="38982518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16935" y="1360170"/>
            <a:ext cx="10515600" cy="5286663"/>
          </a:xfrm>
        </p:spPr>
        <p:txBody>
          <a:bodyPr>
            <a:normAutofit/>
          </a:bodyPr>
          <a:lstStyle/>
          <a:p>
            <a:pPr lvl="0">
              <a:buClr>
                <a:srgbClr val="425B2A"/>
              </a:buClr>
              <a:buFont typeface="Wingdings" pitchFamily="2" charset="2"/>
              <a:buChar char="Ø"/>
            </a:pPr>
            <a:r>
              <a:rPr lang="en-US" sz="3400" dirty="0"/>
              <a:t> Cancers following TRAP exposure </a:t>
            </a:r>
          </a:p>
          <a:p>
            <a:pPr lvl="1">
              <a:buClr>
                <a:srgbClr val="425B2A"/>
              </a:buClr>
              <a:buFont typeface="Wingdings" pitchFamily="2" charset="2"/>
              <a:buChar char="Ø"/>
            </a:pPr>
            <a:r>
              <a:rPr lang="en-US" sz="3000" dirty="0"/>
              <a:t> Lung cancer</a:t>
            </a:r>
          </a:p>
          <a:p>
            <a:pPr lvl="1">
              <a:buClr>
                <a:srgbClr val="425B2A"/>
              </a:buClr>
              <a:buFont typeface="Wingdings" pitchFamily="2" charset="2"/>
              <a:buChar char="Ø"/>
            </a:pPr>
            <a:endParaRPr lang="en-US" sz="3000" dirty="0"/>
          </a:p>
          <a:p>
            <a:pPr lvl="1">
              <a:buClr>
                <a:srgbClr val="425B2A"/>
              </a:buClr>
              <a:buFont typeface="Wingdings" pitchFamily="2" charset="2"/>
              <a:buChar char="Ø"/>
            </a:pPr>
            <a:endParaRPr lang="en-US" sz="3000" dirty="0"/>
          </a:p>
          <a:p>
            <a:pPr lvl="1">
              <a:buClr>
                <a:srgbClr val="425B2A"/>
              </a:buClr>
              <a:buFont typeface="Wingdings" pitchFamily="2" charset="2"/>
              <a:buChar char="Ø"/>
            </a:pPr>
            <a:endParaRPr lang="en-US" sz="3000" dirty="0"/>
          </a:p>
          <a:p>
            <a:pPr lvl="1">
              <a:buClr>
                <a:srgbClr val="425B2A"/>
              </a:buClr>
              <a:buFont typeface="Wingdings" pitchFamily="2" charset="2"/>
              <a:buChar char="Ø"/>
            </a:pPr>
            <a:endParaRPr lang="en-US" sz="3000" dirty="0"/>
          </a:p>
          <a:p>
            <a:pPr lvl="1">
              <a:buClr>
                <a:srgbClr val="425B2A"/>
              </a:buClr>
              <a:buFont typeface="Wingdings" pitchFamily="2" charset="2"/>
              <a:buChar char="Ø"/>
            </a:pPr>
            <a:endParaRPr lang="en-US" sz="3000" dirty="0"/>
          </a:p>
          <a:p>
            <a:pPr lvl="1">
              <a:buClr>
                <a:srgbClr val="425B2A"/>
              </a:buClr>
              <a:buFont typeface="Wingdings" pitchFamily="2" charset="2"/>
              <a:buChar char="Ø"/>
            </a:pPr>
            <a:endParaRPr lang="en-US" sz="3000" dirty="0"/>
          </a:p>
          <a:p>
            <a:pPr lvl="1">
              <a:buClr>
                <a:srgbClr val="425B2A"/>
              </a:buClr>
              <a:buFont typeface="Wingdings" pitchFamily="2" charset="2"/>
              <a:buChar char="Ø"/>
            </a:pPr>
            <a:endParaRPr lang="en-US" sz="3000" dirty="0"/>
          </a:p>
          <a:p>
            <a:pPr lvl="1">
              <a:buClr>
                <a:srgbClr val="425B2A"/>
              </a:buClr>
              <a:buFont typeface="Wingdings" pitchFamily="2" charset="2"/>
              <a:buChar char="Ø"/>
            </a:pPr>
            <a:r>
              <a:rPr lang="en-US" sz="3000" dirty="0"/>
              <a:t> Childhood leukemia   </a:t>
            </a:r>
          </a:p>
        </p:txBody>
      </p:sp>
      <p:sp>
        <p:nvSpPr>
          <p:cNvPr id="3" name="Title 2"/>
          <p:cNvSpPr>
            <a:spLocks noGrp="1"/>
          </p:cNvSpPr>
          <p:nvPr>
            <p:ph type="title"/>
          </p:nvPr>
        </p:nvSpPr>
        <p:spPr>
          <a:xfrm>
            <a:off x="838200" y="211167"/>
            <a:ext cx="11353800" cy="931207"/>
          </a:xfrm>
        </p:spPr>
        <p:txBody>
          <a:bodyPr>
            <a:normAutofit/>
          </a:bodyPr>
          <a:lstStyle/>
          <a:p>
            <a:r>
              <a:rPr lang="en-US" dirty="0"/>
              <a:t>Emerging health effects </a:t>
            </a:r>
          </a:p>
        </p:txBody>
      </p:sp>
      <p:sp>
        <p:nvSpPr>
          <p:cNvPr id="4" name="Rectangle 3">
            <a:extLst>
              <a:ext uri="{FF2B5EF4-FFF2-40B4-BE49-F238E27FC236}">
                <a16:creationId xmlns:a16="http://schemas.microsoft.com/office/drawing/2014/main" id="{17F630E7-C28D-491C-BDA4-DB81C6329D6F}"/>
              </a:ext>
            </a:extLst>
          </p:cNvPr>
          <p:cNvSpPr/>
          <p:nvPr/>
        </p:nvSpPr>
        <p:spPr>
          <a:xfrm>
            <a:off x="651164" y="1741162"/>
            <a:ext cx="10432472" cy="584775"/>
          </a:xfrm>
          <a:prstGeom prst="rect">
            <a:avLst/>
          </a:prstGeom>
        </p:spPr>
        <p:txBody>
          <a:bodyPr wrap="square">
            <a:spAutoFit/>
          </a:bodyPr>
          <a:lstStyle/>
          <a:p>
            <a:endParaRPr lang="en-US" sz="3200" b="1" dirty="0"/>
          </a:p>
        </p:txBody>
      </p:sp>
      <p:pic>
        <p:nvPicPr>
          <p:cNvPr id="5" name="Picture 4">
            <a:extLst>
              <a:ext uri="{FF2B5EF4-FFF2-40B4-BE49-F238E27FC236}">
                <a16:creationId xmlns:a16="http://schemas.microsoft.com/office/drawing/2014/main" id="{42A92B93-A720-D842-A924-9E427509ED57}"/>
              </a:ext>
            </a:extLst>
          </p:cNvPr>
          <p:cNvPicPr>
            <a:picLocks noChangeAspect="1"/>
          </p:cNvPicPr>
          <p:nvPr/>
        </p:nvPicPr>
        <p:blipFill>
          <a:blip r:embed="rId3"/>
          <a:stretch>
            <a:fillRect/>
          </a:stretch>
        </p:blipFill>
        <p:spPr>
          <a:xfrm>
            <a:off x="3970335" y="1887775"/>
            <a:ext cx="4991100" cy="3822700"/>
          </a:xfrm>
          <a:prstGeom prst="rect">
            <a:avLst/>
          </a:prstGeom>
        </p:spPr>
      </p:pic>
      <p:pic>
        <p:nvPicPr>
          <p:cNvPr id="6" name="Picture 5">
            <a:extLst>
              <a:ext uri="{FF2B5EF4-FFF2-40B4-BE49-F238E27FC236}">
                <a16:creationId xmlns:a16="http://schemas.microsoft.com/office/drawing/2014/main" id="{88070EAA-90D8-5D42-AD69-0B6EB1080D92}"/>
              </a:ext>
            </a:extLst>
          </p:cNvPr>
          <p:cNvPicPr>
            <a:picLocks noChangeAspect="1"/>
          </p:cNvPicPr>
          <p:nvPr/>
        </p:nvPicPr>
        <p:blipFill rotWithShape="1">
          <a:blip r:embed="rId4"/>
          <a:srcRect l="3230"/>
          <a:stretch/>
        </p:blipFill>
        <p:spPr>
          <a:xfrm>
            <a:off x="9382539" y="4622813"/>
            <a:ext cx="1497496" cy="1827131"/>
          </a:xfrm>
          <a:prstGeom prst="rect">
            <a:avLst/>
          </a:prstGeom>
        </p:spPr>
      </p:pic>
    </p:spTree>
    <p:extLst>
      <p:ext uri="{BB962C8B-B14F-4D97-AF65-F5344CB8AC3E}">
        <p14:creationId xmlns:p14="http://schemas.microsoft.com/office/powerpoint/2010/main" val="6587347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16935" y="1360170"/>
            <a:ext cx="10515600" cy="5286663"/>
          </a:xfrm>
        </p:spPr>
        <p:txBody>
          <a:bodyPr>
            <a:normAutofit/>
          </a:bodyPr>
          <a:lstStyle/>
          <a:p>
            <a:pPr lvl="0">
              <a:buClr>
                <a:srgbClr val="425B2A"/>
              </a:buClr>
              <a:buFont typeface="Wingdings" pitchFamily="2" charset="2"/>
              <a:buChar char="Ø"/>
            </a:pPr>
            <a:r>
              <a:rPr lang="en-US" sz="3400" dirty="0"/>
              <a:t> Respiratory disease following TRAP exposure </a:t>
            </a:r>
          </a:p>
          <a:p>
            <a:pPr lvl="1">
              <a:buClr>
                <a:srgbClr val="425B2A"/>
              </a:buClr>
              <a:buFont typeface="Wingdings" pitchFamily="2" charset="2"/>
              <a:buChar char="Ø"/>
            </a:pPr>
            <a:r>
              <a:rPr lang="en-US" sz="3000" dirty="0"/>
              <a:t> Asthma exacerbation among children with asthma is accepted as causal</a:t>
            </a:r>
          </a:p>
          <a:p>
            <a:pPr lvl="1">
              <a:buClr>
                <a:srgbClr val="425B2A"/>
              </a:buClr>
              <a:buFont typeface="Wingdings" pitchFamily="2" charset="2"/>
              <a:buChar char="Ø"/>
            </a:pPr>
            <a:r>
              <a:rPr lang="en-US" sz="3000" dirty="0"/>
              <a:t> Evidence regarding the onset of asthma (i.e., development) following TRAP is accumulating</a:t>
            </a:r>
            <a:endParaRPr lang="en-US" sz="2600" dirty="0"/>
          </a:p>
        </p:txBody>
      </p:sp>
      <p:sp>
        <p:nvSpPr>
          <p:cNvPr id="3" name="Title 2"/>
          <p:cNvSpPr>
            <a:spLocks noGrp="1"/>
          </p:cNvSpPr>
          <p:nvPr>
            <p:ph type="title"/>
          </p:nvPr>
        </p:nvSpPr>
        <p:spPr>
          <a:xfrm>
            <a:off x="838200" y="211167"/>
            <a:ext cx="11353800" cy="931207"/>
          </a:xfrm>
        </p:spPr>
        <p:txBody>
          <a:bodyPr>
            <a:normAutofit/>
          </a:bodyPr>
          <a:lstStyle/>
          <a:p>
            <a:r>
              <a:rPr lang="en-US" dirty="0"/>
              <a:t>Emerging health effects </a:t>
            </a:r>
          </a:p>
        </p:txBody>
      </p:sp>
      <p:sp>
        <p:nvSpPr>
          <p:cNvPr id="4" name="Rectangle 3">
            <a:extLst>
              <a:ext uri="{FF2B5EF4-FFF2-40B4-BE49-F238E27FC236}">
                <a16:creationId xmlns:a16="http://schemas.microsoft.com/office/drawing/2014/main" id="{17F630E7-C28D-491C-BDA4-DB81C6329D6F}"/>
              </a:ext>
            </a:extLst>
          </p:cNvPr>
          <p:cNvSpPr/>
          <p:nvPr/>
        </p:nvSpPr>
        <p:spPr>
          <a:xfrm>
            <a:off x="651164" y="1741162"/>
            <a:ext cx="10432472" cy="584775"/>
          </a:xfrm>
          <a:prstGeom prst="rect">
            <a:avLst/>
          </a:prstGeom>
        </p:spPr>
        <p:txBody>
          <a:bodyPr wrap="square">
            <a:spAutoFit/>
          </a:bodyPr>
          <a:lstStyle/>
          <a:p>
            <a:endParaRPr lang="en-US" sz="3200" b="1" dirty="0"/>
          </a:p>
        </p:txBody>
      </p:sp>
      <p:pic>
        <p:nvPicPr>
          <p:cNvPr id="5" name="Picture 4">
            <a:extLst>
              <a:ext uri="{FF2B5EF4-FFF2-40B4-BE49-F238E27FC236}">
                <a16:creationId xmlns:a16="http://schemas.microsoft.com/office/drawing/2014/main" id="{67670562-AF50-A34F-B6FA-F6D27DF61A9B}"/>
              </a:ext>
            </a:extLst>
          </p:cNvPr>
          <p:cNvPicPr>
            <a:picLocks noChangeAspect="1"/>
          </p:cNvPicPr>
          <p:nvPr/>
        </p:nvPicPr>
        <p:blipFill>
          <a:blip r:embed="rId3"/>
          <a:stretch>
            <a:fillRect/>
          </a:stretch>
        </p:blipFill>
        <p:spPr>
          <a:xfrm>
            <a:off x="1332670" y="4058348"/>
            <a:ext cx="3107605" cy="2494540"/>
          </a:xfrm>
          <a:prstGeom prst="rect">
            <a:avLst/>
          </a:prstGeom>
        </p:spPr>
      </p:pic>
      <p:pic>
        <p:nvPicPr>
          <p:cNvPr id="6" name="Picture 5">
            <a:extLst>
              <a:ext uri="{FF2B5EF4-FFF2-40B4-BE49-F238E27FC236}">
                <a16:creationId xmlns:a16="http://schemas.microsoft.com/office/drawing/2014/main" id="{0DB271D7-6EAC-6F46-A225-971C66EEBFC3}"/>
              </a:ext>
            </a:extLst>
          </p:cNvPr>
          <p:cNvPicPr>
            <a:picLocks noChangeAspect="1"/>
          </p:cNvPicPr>
          <p:nvPr/>
        </p:nvPicPr>
        <p:blipFill>
          <a:blip r:embed="rId4"/>
          <a:stretch>
            <a:fillRect/>
          </a:stretch>
        </p:blipFill>
        <p:spPr>
          <a:xfrm>
            <a:off x="4588990" y="4111356"/>
            <a:ext cx="2896203" cy="2431119"/>
          </a:xfrm>
          <a:prstGeom prst="rect">
            <a:avLst/>
          </a:prstGeom>
        </p:spPr>
      </p:pic>
      <p:pic>
        <p:nvPicPr>
          <p:cNvPr id="7" name="Picture 6">
            <a:extLst>
              <a:ext uri="{FF2B5EF4-FFF2-40B4-BE49-F238E27FC236}">
                <a16:creationId xmlns:a16="http://schemas.microsoft.com/office/drawing/2014/main" id="{B82486B0-84A0-8E4C-BDF0-2B391340534B}"/>
              </a:ext>
            </a:extLst>
          </p:cNvPr>
          <p:cNvPicPr>
            <a:picLocks noChangeAspect="1"/>
          </p:cNvPicPr>
          <p:nvPr/>
        </p:nvPicPr>
        <p:blipFill>
          <a:blip r:embed="rId5"/>
          <a:stretch>
            <a:fillRect/>
          </a:stretch>
        </p:blipFill>
        <p:spPr>
          <a:xfrm>
            <a:off x="7633909" y="3771770"/>
            <a:ext cx="2875063" cy="2875063"/>
          </a:xfrm>
          <a:prstGeom prst="rect">
            <a:avLst/>
          </a:prstGeom>
        </p:spPr>
      </p:pic>
      <p:sp>
        <p:nvSpPr>
          <p:cNvPr id="8" name="Rectangle 16">
            <a:extLst>
              <a:ext uri="{FF2B5EF4-FFF2-40B4-BE49-F238E27FC236}">
                <a16:creationId xmlns:a16="http://schemas.microsoft.com/office/drawing/2014/main" id="{857A00C5-9775-AA42-BC27-CED2888AD2D3}"/>
              </a:ext>
            </a:extLst>
          </p:cNvPr>
          <p:cNvSpPr>
            <a:spLocks noChangeArrowheads="1"/>
          </p:cNvSpPr>
          <p:nvPr/>
        </p:nvSpPr>
        <p:spPr bwMode="auto">
          <a:xfrm>
            <a:off x="1332670" y="3858293"/>
            <a:ext cx="3107604" cy="400110"/>
          </a:xfrm>
          <a:prstGeom prst="rect">
            <a:avLst/>
          </a:prstGeom>
          <a:solidFill>
            <a:schemeClr val="bg1"/>
          </a:solidFill>
          <a:ln w="9525">
            <a:noFill/>
            <a:miter lim="800000"/>
            <a:headEnd/>
            <a:tailEnd/>
          </a:ln>
        </p:spPr>
        <p:txBody>
          <a:bodyPr wrap="square">
            <a:spAutoFit/>
          </a:bodyPr>
          <a:lstStyle/>
          <a:p>
            <a:pPr algn="ctr"/>
            <a:r>
              <a:rPr lang="en-US" sz="2000" dirty="0">
                <a:cs typeface="Arial" charset="0"/>
              </a:rPr>
              <a:t>Black Carbon (BC)</a:t>
            </a:r>
          </a:p>
        </p:txBody>
      </p:sp>
      <p:sp>
        <p:nvSpPr>
          <p:cNvPr id="9" name="Rectangle 16">
            <a:extLst>
              <a:ext uri="{FF2B5EF4-FFF2-40B4-BE49-F238E27FC236}">
                <a16:creationId xmlns:a16="http://schemas.microsoft.com/office/drawing/2014/main" id="{87E021CC-9B8C-AE45-A89C-F588C4AF49EE}"/>
              </a:ext>
            </a:extLst>
          </p:cNvPr>
          <p:cNvSpPr>
            <a:spLocks noChangeArrowheads="1"/>
          </p:cNvSpPr>
          <p:nvPr/>
        </p:nvSpPr>
        <p:spPr bwMode="auto">
          <a:xfrm>
            <a:off x="4588990" y="3781713"/>
            <a:ext cx="2896203" cy="400110"/>
          </a:xfrm>
          <a:prstGeom prst="rect">
            <a:avLst/>
          </a:prstGeom>
          <a:solidFill>
            <a:schemeClr val="bg1"/>
          </a:solidFill>
          <a:ln w="9525">
            <a:noFill/>
            <a:miter lim="800000"/>
            <a:headEnd/>
            <a:tailEnd/>
          </a:ln>
        </p:spPr>
        <p:txBody>
          <a:bodyPr wrap="square">
            <a:spAutoFit/>
          </a:bodyPr>
          <a:lstStyle/>
          <a:p>
            <a:pPr algn="ctr"/>
            <a:r>
              <a:rPr lang="en-US" sz="2000" dirty="0">
                <a:cs typeface="Arial" charset="0"/>
              </a:rPr>
              <a:t>Nitrogen oxides (NO</a:t>
            </a:r>
            <a:r>
              <a:rPr lang="en-US" sz="2000" baseline="-25000" dirty="0">
                <a:cs typeface="Arial" charset="0"/>
              </a:rPr>
              <a:t>x</a:t>
            </a:r>
            <a:r>
              <a:rPr lang="en-US" sz="2000" dirty="0">
                <a:cs typeface="Arial" charset="0"/>
              </a:rPr>
              <a:t>)</a:t>
            </a:r>
          </a:p>
        </p:txBody>
      </p:sp>
      <p:sp>
        <p:nvSpPr>
          <p:cNvPr id="10" name="Rectangle 16">
            <a:extLst>
              <a:ext uri="{FF2B5EF4-FFF2-40B4-BE49-F238E27FC236}">
                <a16:creationId xmlns:a16="http://schemas.microsoft.com/office/drawing/2014/main" id="{6A36B3DF-B052-FB4B-AA0A-3035C58BD0A4}"/>
              </a:ext>
            </a:extLst>
          </p:cNvPr>
          <p:cNvSpPr>
            <a:spLocks noChangeArrowheads="1"/>
          </p:cNvSpPr>
          <p:nvPr/>
        </p:nvSpPr>
        <p:spPr bwMode="auto">
          <a:xfrm>
            <a:off x="7633908" y="3441105"/>
            <a:ext cx="2875064" cy="400110"/>
          </a:xfrm>
          <a:prstGeom prst="rect">
            <a:avLst/>
          </a:prstGeom>
          <a:solidFill>
            <a:schemeClr val="bg1"/>
          </a:solidFill>
          <a:ln w="9525">
            <a:noFill/>
            <a:miter lim="800000"/>
            <a:headEnd/>
            <a:tailEnd/>
          </a:ln>
        </p:spPr>
        <p:txBody>
          <a:bodyPr wrap="square">
            <a:spAutoFit/>
          </a:bodyPr>
          <a:lstStyle/>
          <a:p>
            <a:pPr algn="ctr"/>
            <a:r>
              <a:rPr lang="en-US" sz="2000" dirty="0">
                <a:cs typeface="Arial" charset="0"/>
              </a:rPr>
              <a:t>PM</a:t>
            </a:r>
            <a:r>
              <a:rPr lang="en-US" sz="2000" baseline="-25000" dirty="0">
                <a:cs typeface="Arial" charset="0"/>
              </a:rPr>
              <a:t>2.5</a:t>
            </a:r>
          </a:p>
        </p:txBody>
      </p:sp>
    </p:spTree>
    <p:extLst>
      <p:ext uri="{BB962C8B-B14F-4D97-AF65-F5344CB8AC3E}">
        <p14:creationId xmlns:p14="http://schemas.microsoft.com/office/powerpoint/2010/main" val="40035128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16935" y="1360170"/>
            <a:ext cx="10515600" cy="5286663"/>
          </a:xfrm>
        </p:spPr>
        <p:txBody>
          <a:bodyPr>
            <a:normAutofit/>
          </a:bodyPr>
          <a:lstStyle/>
          <a:p>
            <a:pPr lvl="0">
              <a:buClr>
                <a:srgbClr val="425B2A"/>
              </a:buClr>
              <a:buFont typeface="Wingdings" pitchFamily="2" charset="2"/>
              <a:buChar char="Ø"/>
            </a:pPr>
            <a:r>
              <a:rPr lang="en-US" sz="3400" dirty="0"/>
              <a:t> Fertility and Reproduction </a:t>
            </a:r>
          </a:p>
        </p:txBody>
      </p:sp>
      <p:sp>
        <p:nvSpPr>
          <p:cNvPr id="3" name="Title 2"/>
          <p:cNvSpPr>
            <a:spLocks noGrp="1"/>
          </p:cNvSpPr>
          <p:nvPr>
            <p:ph type="title"/>
          </p:nvPr>
        </p:nvSpPr>
        <p:spPr>
          <a:xfrm>
            <a:off x="838200" y="211167"/>
            <a:ext cx="11353800" cy="931207"/>
          </a:xfrm>
        </p:spPr>
        <p:txBody>
          <a:bodyPr>
            <a:normAutofit/>
          </a:bodyPr>
          <a:lstStyle/>
          <a:p>
            <a:r>
              <a:rPr lang="en-US" dirty="0"/>
              <a:t>Emerging health effects </a:t>
            </a:r>
          </a:p>
        </p:txBody>
      </p:sp>
      <p:sp>
        <p:nvSpPr>
          <p:cNvPr id="4" name="Rectangle 3">
            <a:extLst>
              <a:ext uri="{FF2B5EF4-FFF2-40B4-BE49-F238E27FC236}">
                <a16:creationId xmlns:a16="http://schemas.microsoft.com/office/drawing/2014/main" id="{17F630E7-C28D-491C-BDA4-DB81C6329D6F}"/>
              </a:ext>
            </a:extLst>
          </p:cNvPr>
          <p:cNvSpPr/>
          <p:nvPr/>
        </p:nvSpPr>
        <p:spPr>
          <a:xfrm>
            <a:off x="651164" y="1741162"/>
            <a:ext cx="10432472" cy="584775"/>
          </a:xfrm>
          <a:prstGeom prst="rect">
            <a:avLst/>
          </a:prstGeom>
        </p:spPr>
        <p:txBody>
          <a:bodyPr wrap="square">
            <a:spAutoFit/>
          </a:bodyPr>
          <a:lstStyle/>
          <a:p>
            <a:endParaRPr lang="en-US" sz="3200" b="1" dirty="0"/>
          </a:p>
        </p:txBody>
      </p:sp>
      <p:pic>
        <p:nvPicPr>
          <p:cNvPr id="5" name="Picture 4">
            <a:extLst>
              <a:ext uri="{FF2B5EF4-FFF2-40B4-BE49-F238E27FC236}">
                <a16:creationId xmlns:a16="http://schemas.microsoft.com/office/drawing/2014/main" id="{2D767857-43D1-7044-B57B-61BD1D1F21D6}"/>
              </a:ext>
            </a:extLst>
          </p:cNvPr>
          <p:cNvPicPr>
            <a:picLocks noChangeAspect="1"/>
          </p:cNvPicPr>
          <p:nvPr/>
        </p:nvPicPr>
        <p:blipFill>
          <a:blip r:embed="rId3"/>
          <a:stretch>
            <a:fillRect/>
          </a:stretch>
        </p:blipFill>
        <p:spPr>
          <a:xfrm>
            <a:off x="6074735" y="1375261"/>
            <a:ext cx="5534169" cy="1142927"/>
          </a:xfrm>
          <a:prstGeom prst="rect">
            <a:avLst/>
          </a:prstGeom>
        </p:spPr>
      </p:pic>
      <p:pic>
        <p:nvPicPr>
          <p:cNvPr id="7" name="Picture 6">
            <a:extLst>
              <a:ext uri="{FF2B5EF4-FFF2-40B4-BE49-F238E27FC236}">
                <a16:creationId xmlns:a16="http://schemas.microsoft.com/office/drawing/2014/main" id="{C475AFFE-8B70-A74B-9060-365A138615E3}"/>
              </a:ext>
            </a:extLst>
          </p:cNvPr>
          <p:cNvPicPr>
            <a:picLocks noChangeAspect="1"/>
          </p:cNvPicPr>
          <p:nvPr/>
        </p:nvPicPr>
        <p:blipFill>
          <a:blip r:embed="rId4"/>
          <a:stretch>
            <a:fillRect/>
          </a:stretch>
        </p:blipFill>
        <p:spPr>
          <a:xfrm>
            <a:off x="838200" y="2543733"/>
            <a:ext cx="5804040" cy="3869360"/>
          </a:xfrm>
          <a:prstGeom prst="rect">
            <a:avLst/>
          </a:prstGeom>
        </p:spPr>
      </p:pic>
      <p:pic>
        <p:nvPicPr>
          <p:cNvPr id="8" name="Picture 7">
            <a:extLst>
              <a:ext uri="{FF2B5EF4-FFF2-40B4-BE49-F238E27FC236}">
                <a16:creationId xmlns:a16="http://schemas.microsoft.com/office/drawing/2014/main" id="{4555CE2C-2A9F-B841-8A08-4499621D6613}"/>
              </a:ext>
            </a:extLst>
          </p:cNvPr>
          <p:cNvPicPr>
            <a:picLocks noChangeAspect="1"/>
          </p:cNvPicPr>
          <p:nvPr/>
        </p:nvPicPr>
        <p:blipFill>
          <a:blip r:embed="rId5"/>
          <a:stretch>
            <a:fillRect/>
          </a:stretch>
        </p:blipFill>
        <p:spPr>
          <a:xfrm>
            <a:off x="7095836" y="2899180"/>
            <a:ext cx="3987800" cy="2222500"/>
          </a:xfrm>
          <a:prstGeom prst="rect">
            <a:avLst/>
          </a:prstGeom>
        </p:spPr>
      </p:pic>
    </p:spTree>
    <p:extLst>
      <p:ext uri="{BB962C8B-B14F-4D97-AF65-F5344CB8AC3E}">
        <p14:creationId xmlns:p14="http://schemas.microsoft.com/office/powerpoint/2010/main" val="859163332"/>
      </p:ext>
    </p:extLst>
  </p:cSld>
  <p:clrMapOvr>
    <a:masterClrMapping/>
  </p:clrMapOvr>
</p:sld>
</file>

<file path=ppt/theme/theme1.xml><?xml version="1.0" encoding="utf-8"?>
<a:theme xmlns:a="http://schemas.openxmlformats.org/drawingml/2006/main" name="Office Theme">
  <a:themeElements>
    <a:clrScheme name="Custom 12">
      <a:dk1>
        <a:srgbClr val="000000"/>
      </a:dk1>
      <a:lt1>
        <a:srgbClr val="FFFFFF"/>
      </a:lt1>
      <a:dk2>
        <a:srgbClr val="425B2A"/>
      </a:dk2>
      <a:lt2>
        <a:srgbClr val="E7E6E6"/>
      </a:lt2>
      <a:accent1>
        <a:srgbClr val="AECE3F"/>
      </a:accent1>
      <a:accent2>
        <a:srgbClr val="A0B73A"/>
      </a:accent2>
      <a:accent3>
        <a:srgbClr val="A5A5A5"/>
      </a:accent3>
      <a:accent4>
        <a:srgbClr val="FFC000"/>
      </a:accent4>
      <a:accent5>
        <a:srgbClr val="D4F0FF"/>
      </a:accent5>
      <a:accent6>
        <a:srgbClr val="AAD0D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743</TotalTime>
  <Words>3260</Words>
  <Application>Microsoft Office PowerPoint</Application>
  <PresentationFormat>Widescreen</PresentationFormat>
  <Paragraphs>337</Paragraphs>
  <Slides>18</Slides>
  <Notes>14</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18</vt:i4>
      </vt:variant>
    </vt:vector>
  </HeadingPairs>
  <TitlesOfParts>
    <vt:vector size="24" baseType="lpstr">
      <vt:lpstr>Arial</vt:lpstr>
      <vt:lpstr>Calibri</vt:lpstr>
      <vt:lpstr>Calibri Light</vt:lpstr>
      <vt:lpstr>Wingdings</vt:lpstr>
      <vt:lpstr>Office Theme</vt:lpstr>
      <vt:lpstr>MDLDrawObject Class</vt:lpstr>
      <vt:lpstr>Lecture #32: Effects of Traffic-Related Air Pollution on Human Health—Emerging Evidence</vt:lpstr>
      <vt:lpstr>Introduction</vt:lpstr>
      <vt:lpstr>Introduction</vt:lpstr>
      <vt:lpstr>Introduction</vt:lpstr>
      <vt:lpstr>Established Health Effects </vt:lpstr>
      <vt:lpstr>Emerging health effects </vt:lpstr>
      <vt:lpstr>Emerging health effects </vt:lpstr>
      <vt:lpstr>Emerging health effects </vt:lpstr>
      <vt:lpstr>Emerging health effects </vt:lpstr>
      <vt:lpstr>Emerging health effects </vt:lpstr>
      <vt:lpstr>Emerging health effects </vt:lpstr>
      <vt:lpstr>Discussion</vt:lpstr>
      <vt:lpstr>Research Gaps and Future Directions</vt:lpstr>
      <vt:lpstr>Take-Home Messages</vt:lpstr>
      <vt:lpstr>List of Abbreviations</vt:lpstr>
      <vt:lpstr>References </vt:lpstr>
      <vt:lpstr>Reading List </vt:lpstr>
      <vt:lpstr>Acknowledgements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Glazener, Andrew</dc:creator>
  <cp:lastModifiedBy>Khreis, Haneen</cp:lastModifiedBy>
  <cp:revision>168</cp:revision>
  <dcterms:created xsi:type="dcterms:W3CDTF">2019-05-01T18:04:34Z</dcterms:created>
  <dcterms:modified xsi:type="dcterms:W3CDTF">2020-09-23T00:21:46Z</dcterms:modified>
</cp:coreProperties>
</file>