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45" r:id="rId2"/>
    <p:sldId id="446" r:id="rId3"/>
    <p:sldId id="457" r:id="rId4"/>
    <p:sldId id="473" r:id="rId5"/>
    <p:sldId id="480" r:id="rId6"/>
    <p:sldId id="469" r:id="rId7"/>
    <p:sldId id="483" r:id="rId8"/>
    <p:sldId id="481" r:id="rId9"/>
    <p:sldId id="482" r:id="rId10"/>
    <p:sldId id="484" r:id="rId11"/>
    <p:sldId id="471" r:id="rId12"/>
    <p:sldId id="487" r:id="rId13"/>
    <p:sldId id="475" r:id="rId14"/>
    <p:sldId id="485" r:id="rId15"/>
    <p:sldId id="486" r:id="rId16"/>
    <p:sldId id="488" r:id="rId17"/>
    <p:sldId id="489" r:id="rId18"/>
    <p:sldId id="492" r:id="rId19"/>
    <p:sldId id="491" r:id="rId20"/>
    <p:sldId id="458" r:id="rId21"/>
    <p:sldId id="459" r:id="rId22"/>
    <p:sldId id="460" r:id="rId23"/>
    <p:sldId id="461" r:id="rId24"/>
    <p:sldId id="462" r:id="rId25"/>
    <p:sldId id="4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8213" autoAdjust="0"/>
  </p:normalViewPr>
  <p:slideViewPr>
    <p:cSldViewPr snapToGrid="0">
      <p:cViewPr varScale="1">
        <p:scale>
          <a:sx n="58" d="100"/>
          <a:sy n="58" d="100"/>
        </p:scale>
        <p:origin x="1646" y="6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MOVES is the most widely used emission model in the</a:t>
            </a:r>
            <a:r>
              <a:rPr lang="en-US" baseline="0" dirty="0"/>
              <a:t> U.S., and have also been adapted for use in other countries. So, in this lecture we will discuss about MOVES in more details and use it as an example for understanding emission modeling approach and data inputs.</a:t>
            </a:r>
          </a:p>
          <a:p>
            <a:endParaRPr lang="en-US" baseline="0" dirty="0"/>
          </a:p>
          <a:p>
            <a:r>
              <a:rPr lang="en-US" baseline="0" dirty="0"/>
              <a:t>MOVES consists of a large number of data tables stored in a relational database structure, which allows easy update of individual data tables.</a:t>
            </a:r>
          </a:p>
          <a:p>
            <a:endParaRPr lang="en-US" baseline="0" dirty="0"/>
          </a:p>
          <a:p>
            <a:r>
              <a:rPr lang="en-US" baseline="0" dirty="0"/>
              <a:t>MOVES is a modal model, which means it can estimate emissions associated with different modes of vehicle operations such as accelerating, cruising, idling.</a:t>
            </a:r>
          </a:p>
          <a:p>
            <a:endParaRPr lang="en-US" baseline="0" dirty="0"/>
          </a:p>
          <a:p>
            <a:r>
              <a:rPr lang="en-US" baseline="0" dirty="0"/>
              <a:t>MOVES is a multi-scale model with three scales.</a:t>
            </a:r>
          </a:p>
          <a:p>
            <a:pPr marL="171450" indent="-171450">
              <a:buFont typeface="Arial" panose="020B0604020202020204" pitchFamily="34" charset="0"/>
              <a:buChar char="•"/>
            </a:pPr>
            <a:r>
              <a:rPr lang="en-US" baseline="0" dirty="0"/>
              <a:t>National ~ macro</a:t>
            </a:r>
          </a:p>
          <a:p>
            <a:pPr marL="171450" indent="-171450">
              <a:buFont typeface="Arial" panose="020B0604020202020204" pitchFamily="34" charset="0"/>
              <a:buChar char="•"/>
            </a:pPr>
            <a:r>
              <a:rPr lang="en-US" baseline="0" dirty="0"/>
              <a:t>County ~ </a:t>
            </a:r>
            <a:r>
              <a:rPr lang="en-US" baseline="0" dirty="0" err="1"/>
              <a:t>meso</a:t>
            </a:r>
            <a:endParaRPr lang="en-US" baseline="0" dirty="0"/>
          </a:p>
          <a:p>
            <a:pPr marL="171450" indent="-171450">
              <a:buFont typeface="Arial" panose="020B0604020202020204" pitchFamily="34" charset="0"/>
              <a:buChar char="•"/>
            </a:pPr>
            <a:r>
              <a:rPr lang="en-US" baseline="0" dirty="0"/>
              <a:t>Project ~ micro</a:t>
            </a:r>
          </a:p>
        </p:txBody>
      </p:sp>
      <p:sp>
        <p:nvSpPr>
          <p:cNvPr id="4" name="Slide Number Placeholder 3"/>
          <p:cNvSpPr>
            <a:spLocks noGrp="1"/>
          </p:cNvSpPr>
          <p:nvPr>
            <p:ph type="sldNum" sz="quarter" idx="10"/>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156912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Vehicles produce emissions in more ways than through their</a:t>
            </a:r>
            <a:r>
              <a:rPr lang="en-US" baseline="0" dirty="0"/>
              <a:t> tailpipes when they are running. </a:t>
            </a:r>
            <a:r>
              <a:rPr lang="en-US" dirty="0"/>
              <a:t>MOVES also</a:t>
            </a:r>
            <a:r>
              <a:rPr lang="en-US" baseline="0" dirty="0"/>
              <a:t> estimates emissions from these various processes. For example, start exhaust emissions are additional emissions released during a period after engine starts when the emission control system has not reached the required temperature. Brake wear and tire wear emissions are particles that come off brake pads and tires when the vehicle is running.</a:t>
            </a:r>
          </a:p>
          <a:p>
            <a:endParaRPr lang="en-US" baseline="0" dirty="0"/>
          </a:p>
          <a:p>
            <a:r>
              <a:rPr lang="en-US" baseline="0" dirty="0"/>
              <a:t>The basis of activity for the different emission processes depend on the processes. For example, MOVES characterizes running exhaust emissions per unit time, and thus the activity basis is the number of hours that the vehicle operates (i.e., source hours operating). On the other hand, evaporative emissions can be released when the vehicle is not in use, so the activity basis is simply source hours (rather than source hours operating).</a:t>
            </a:r>
          </a:p>
          <a:p>
            <a:endParaRPr lang="en-US" baseline="0" dirty="0"/>
          </a:p>
          <a:p>
            <a:r>
              <a:rPr lang="en-US" baseline="0" dirty="0"/>
              <a:t>[In MOVES, vehicle is referred to “source” as it is an emission source.]</a:t>
            </a:r>
          </a:p>
          <a:p>
            <a:endParaRPr lang="en-US" baseline="0" dirty="0"/>
          </a:p>
          <a:p>
            <a:r>
              <a:rPr lang="en-US" baseline="0" dirty="0"/>
              <a:t>In addition, MOVES defines operating modes for each emission process by which activity is disaggregated. For example, brake wear emissions depend on the number of hours the vehicle operates in different vehicle specific power and speed bins where as tire wear emissions depend on the number of hours the vehicle operates in different speed bins. </a:t>
            </a:r>
          </a:p>
        </p:txBody>
      </p:sp>
      <p:sp>
        <p:nvSpPr>
          <p:cNvPr id="4" name="Slide Number Placeholder 3"/>
          <p:cNvSpPr>
            <a:spLocks noGrp="1"/>
          </p:cNvSpPr>
          <p:nvPr>
            <p:ph type="sldNum" sz="quarter" idx="10"/>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83968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Vehicle specific power (VSP) is the amount</a:t>
            </a:r>
            <a:r>
              <a:rPr lang="en-US" baseline="0" dirty="0"/>
              <a:t> of power per unit mass of vehicle that the engine exerts to propel the vehicle forward. It is calculated on a second-by-second basis as a function of vehicle speed, vehicle acceleration, vehicle mass, road grade, as well as coefficients associated with air drag, rolling resistance, and rotating friction forces. It has been found that running exhaust emissions are strongly correlated with VSP. So, MOVES defines operating modes for these emissions by a combination of VSP and speed bins, as shown in the left figure. In total, there are 23 operating modes that have different emission rates associated with them, as shown in the right figure. Notice that the emission rate has a similarly increasing trend in three regimes, which correspond to the three speed bins. In each speed bin, the emission rate increases as VSP is higher.</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44727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a:t>
            </a:r>
            <a:r>
              <a:rPr lang="en-US" baseline="0" dirty="0"/>
              <a:t> slides, we will look at some data inputs required by MOVES and potential sources for these data. We will focus on the modeling at the county level and project level, which MOVES is commonly used for. For all of these data inputs, MOVES has embedded default values that represent the national level. Local-specific data should be used as much as possible, but the national default values can be used as a fallback option if local-specific data are not available.</a:t>
            </a:r>
          </a:p>
          <a:p>
            <a:endParaRPr lang="en-US" baseline="0" dirty="0"/>
          </a:p>
          <a:p>
            <a:r>
              <a:rPr lang="en-US" baseline="0" dirty="0"/>
              <a:t>For fleet data at the county level, the key inputs for MOVES are vehicle population by vehicle type and age distribution of each vehicle type. MOVES defines 13 vehicle types as shown in the table.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Vehicle population is not simply the number of vehicles traveling on roadways (which can be obtained from traffic counts), but rather the number of the vehicles domiciled in the county so that evaporative emissions can be estimated. The most common source for this data is vehicle registration databases. </a:t>
            </a:r>
            <a:endParaRPr lang="en-US" dirty="0"/>
          </a:p>
          <a:p>
            <a:endParaRPr lang="en-US" baseline="0" dirty="0"/>
          </a:p>
          <a:p>
            <a:r>
              <a:rPr lang="en-US" baseline="0" dirty="0"/>
              <a:t>Data regarding age distribution can be obtained from state vehicle registration databases and specialized databases such as National Transit Database for transit buses. In states that have inspection and maintenance (I/M) programs, it may be possible to get age distribution data from I/M records as well.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80349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a:t>
            </a:r>
            <a:r>
              <a:rPr lang="en-US" baseline="0" dirty="0"/>
              <a:t> activity data inputs in MOVES are mostly about VMT, but the VMT need to characterized by several factors including vehicle type, road type, speed bin, and time scale (month, weekday vs. weekend, hour).</a:t>
            </a:r>
          </a:p>
          <a:p>
            <a:endParaRPr lang="en-US" baseline="0" dirty="0"/>
          </a:p>
          <a:p>
            <a:r>
              <a:rPr lang="en-US" baseline="0" dirty="0"/>
              <a:t>A common source for this data is the Highway Performance Monitoring System (HPMS), which has traffic count and vehicle classification data collected by states from sample road sections, and then projected to represent all VMT by the state. By design, MOVES requires VMT data for each of the 6 vehicle types in HPMS so that it is easy to obtain. Then, MOVES allocates the VMT data from 6 HPMS vehicle types to 13 MOVES vehicle types internally. If additional automated traffic recorders or count stations are available in the county, data from these sources can be used to supplement HPMS data.</a:t>
            </a:r>
          </a:p>
          <a:p>
            <a:endParaRPr lang="en-US" baseline="0" dirty="0"/>
          </a:p>
          <a:p>
            <a:r>
              <a:rPr lang="en-US" baseline="0" dirty="0"/>
              <a:t>In areas or regions with travel demand model, the model outputs can be used to generate the required VMT data inputs for MOVES for both base year and forecast years. In areas or regions without travel demand model, VMT data inputs for forecast years can be obtained by extrapolating the trend of historical VMT data.</a:t>
            </a:r>
          </a:p>
          <a:p>
            <a:endParaRPr lang="en-US" baseline="0" dirty="0"/>
          </a:p>
          <a:p>
            <a:r>
              <a:rPr lang="en-US" baseline="0" dirty="0"/>
              <a:t>Note that HPMS does not provide vehicle speed data. So, travel demand model is usually relied on for that data. In addition, traffic speed sensors and probe vehicles are emerging sources of average speed distribution data.</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17077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data inputs required</a:t>
            </a:r>
            <a:r>
              <a:rPr lang="en-US" baseline="0" dirty="0"/>
              <a:t> to run MOVES include ambient temperature and relative humidity, fuel formulation and supply, and details about any I/M programs in the county.</a:t>
            </a:r>
          </a:p>
          <a:p>
            <a:endParaRPr lang="en-US" baseline="0" dirty="0"/>
          </a:p>
          <a:p>
            <a:r>
              <a:rPr lang="en-US" baseline="0" dirty="0"/>
              <a:t>For ambient temperature and relative humidity, the most common and readily available source is the National Centers for Environmental Information (formerly the National Climatic Data Center) website.</a:t>
            </a:r>
          </a:p>
          <a:p>
            <a:endParaRPr lang="en-US" baseline="0" dirty="0"/>
          </a:p>
          <a:p>
            <a:r>
              <a:rPr lang="en-US" dirty="0"/>
              <a:t>For fuel and I/M</a:t>
            </a:r>
            <a:r>
              <a:rPr lang="en-US" baseline="0" dirty="0"/>
              <a:t> data, local surveys and I/M program-specific data are the key sources.</a:t>
            </a:r>
          </a:p>
          <a:p>
            <a:endParaRPr lang="en-US" baseline="0" dirty="0"/>
          </a:p>
          <a:p>
            <a:r>
              <a:rPr lang="en-US" baseline="0" dirty="0"/>
              <a:t>These other data inputs are the same for both county-level and project-level model runs.</a:t>
            </a:r>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69024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will go over data inputs for project-level</a:t>
            </a:r>
            <a:r>
              <a:rPr lang="en-US" baseline="0" dirty="0"/>
              <a:t> model runs. For fleet data, MOVES requires vehicle population by vehicle type and age distribution for each vehicle type. As in the case for county-level model runs, state vehicle registration databases and I/M program records are the primary data sources. However, the data may not be representative of the project areas.</a:t>
            </a:r>
          </a:p>
          <a:p>
            <a:endParaRPr lang="en-US" baseline="0" dirty="0"/>
          </a:p>
          <a:p>
            <a:r>
              <a:rPr lang="en-US" baseline="0" dirty="0"/>
              <a:t>To obtain project-specific data, temporary traffic count stations can be set up in the project area. In addition, license plate surveys can be conducted after which the license plate numbers can be matched with vehicle registration databases to obtain vehicle model year information, which can then be used to develop age distribution data input. In addition, license plate surveys can provide vehicle classification counts as a byproduct, which can be used to develop vehicle population data input as well.</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92829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a:t>
            </a:r>
            <a:r>
              <a:rPr lang="en-US" baseline="0" dirty="0"/>
              <a:t> project level, MOVES requires VMT and speed data on specific road links in the project area rather than for the project area as a whole. The data inputs include traffic volume and average speed on the link as well as link length and vertical grade. Traffic volume and link length are multiplied to result in VMT. Average speed and vertical grade are used to calculate VSP and subsequently operating mode. In the calculation, MOVES uses a set of default drive schedules for different average speed values.</a:t>
            </a:r>
          </a:p>
          <a:p>
            <a:endParaRPr lang="en-US" baseline="0" dirty="0"/>
          </a:p>
          <a:p>
            <a:r>
              <a:rPr lang="en-US" baseline="0" dirty="0"/>
              <a:t>In lieu of average speed, MOVES allows modelers to input drive schedule or operating mode distribution. Drive schedule is a representative second-by-second vehicle speed profile on the road link, which can be obtained from probe vehicle data. MOVES uses drive schedule in conjunction with vertical grade to calculate VSP and subsequently operating mode. Alternatively, modelers can do this calculation outside of MOVES and input the resulting operating mode distribution (such as the ones in the figure) directly into MOVES.</a:t>
            </a:r>
          </a:p>
          <a:p>
            <a:endParaRPr lang="en-US" baseline="0" dirty="0"/>
          </a:p>
          <a:p>
            <a:r>
              <a:rPr lang="en-US" baseline="0" dirty="0"/>
              <a:t>Common sources for traffic volume data at project sites are traffic counts and travel demand models. Travel demand models can also provide average speed. However, if modelers would like to input project-specific or customized drive schedules or operating mode distributions, they could obtain second-by-second vehicle speed profile data from probe vehicles or traffic microsimulation models.</a:t>
            </a:r>
          </a:p>
          <a:p>
            <a:endParaRPr lang="en-US" baseline="0" dirty="0"/>
          </a:p>
          <a:p>
            <a:r>
              <a:rPr lang="en-US" baseline="0" dirty="0"/>
              <a:t>Link length and vertical grade data are typically available from the project as-built plans. If not, field or aerial surveys can be conducted to obtain these data.</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249972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 links</a:t>
            </a:r>
            <a:r>
              <a:rPr lang="en-US" baseline="0" dirty="0"/>
              <a:t> in MOVES may sometime be defined differently from road links in other contexts. A typical road block may need to be divided into multiple links if they have different fleet, vehicle activity, or other characteristics that could impact vehicle emissions. Taking the right figure as an example, links #11 and #12 are separated from links #13 and #14, respectively, as those are the areas where vehicles queue up at the intersection as opposed to cruising and so the average speeds on links #11 and #12 are usually lower. In another example, although both links #1 and #2 are areas where vehicles accelerate from the intersection, link #2 is separated from link #1 because the merging traffic from link #3 could induce more speed fluctuation, resulting in a different drive schedule or operating mode distribution.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230897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pointed out earlier, MOVES estimates emissions from multiple processes beyond just tailpipe</a:t>
            </a:r>
            <a:r>
              <a:rPr lang="en-US" baseline="0" dirty="0"/>
              <a:t> emissions when vehicles are running on the roads. Some of the other emission processes occur in non-roadway facilities such as parking lots, truck stops, bus terminals, etc. referred to in MOVES as “off-network”.</a:t>
            </a:r>
          </a:p>
          <a:p>
            <a:endParaRPr lang="en-US" baseline="0" dirty="0"/>
          </a:p>
          <a:p>
            <a:r>
              <a:rPr lang="en-US" baseline="0" dirty="0"/>
              <a:t>The emission processes occurring off-network include start exhaust, extended idle exhaust, and evaporative. Thus, the required data inputs are directly associated with these emission processes.</a:t>
            </a:r>
          </a:p>
          <a:p>
            <a:endParaRPr lang="en-US" baseline="0" dirty="0"/>
          </a:p>
          <a:p>
            <a:r>
              <a:rPr lang="en-US" baseline="0" dirty="0"/>
              <a:t>Because these data inputs vary from facility type to facility type and from site to site, there is no common data source and facility-specific field observation or studies are often required. In some cases such as bus terminals, telematics data from the vehicle fleet may be used, if available.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64517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 models have come a long way</a:t>
            </a:r>
            <a:r>
              <a:rPr lang="en-US" baseline="0" dirty="0"/>
              <a:t> over the last several decades.</a:t>
            </a:r>
            <a:r>
              <a:rPr lang="en-US" dirty="0"/>
              <a:t> Starting with macroscopic models in the 70’s, which were driven by the Clean Air Act. Then, the creation of microscopic models (e.g., CMEM) in the 90’s to better estimate modal</a:t>
            </a:r>
            <a:r>
              <a:rPr lang="en-US" baseline="0" dirty="0"/>
              <a:t> vehicle emissions for transportation projects. The development of </a:t>
            </a:r>
            <a:r>
              <a:rPr lang="en-US" dirty="0"/>
              <a:t>MOVES since the 2000’s has filled the needs for multi-scale emission model.</a:t>
            </a:r>
            <a:r>
              <a:rPr lang="en-US" baseline="0" dirty="0"/>
              <a:t> </a:t>
            </a:r>
            <a:r>
              <a:rPr lang="en-US" dirty="0"/>
              <a:t>Since then</a:t>
            </a:r>
            <a:r>
              <a:rPr lang="en-US" baseline="0" dirty="0"/>
              <a:t>, the focus has been on improving the fidelity and usability of MOVES through various version releases.</a:t>
            </a:r>
          </a:p>
          <a:p>
            <a:endParaRPr lang="en-US" baseline="0" dirty="0"/>
          </a:p>
          <a:p>
            <a:r>
              <a:rPr lang="en-US" baseline="0" dirty="0"/>
              <a:t>In the last decade, several data sources have emerged as potential new data sources for emission modeling. Some of them (e.g., traffic sensor network and probe vehicle data) are not necessarily new, but their accuracy, coverage, or both have improved to the point that they can be used for emission modeling purposes. Studies have been conducted to demonstrate the use of these new data sources in developing data inputs for emission modeling.</a:t>
            </a:r>
            <a:endParaRPr lang="en-US"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452578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emission models have improved significantly over the last several decades, they are yet to fully catch up with the advancements in vehicle, fuel, and emission control technologies during the same period. Emissions from these advanced technologies are still not well understood, and more work is needed in that area.</a:t>
            </a:r>
            <a:endParaRPr lang="en-US" dirty="0"/>
          </a:p>
          <a:p>
            <a:endParaRPr lang="en-US" dirty="0"/>
          </a:p>
          <a:p>
            <a:r>
              <a:rPr lang="en-US" dirty="0"/>
              <a:t>Also, as the vehicle and fuel technologies</a:t>
            </a:r>
            <a:r>
              <a:rPr lang="en-US" baseline="0" dirty="0"/>
              <a:t> evolve, it is increasingly important to understand their life-cycle emissions, especially during f</a:t>
            </a:r>
            <a:r>
              <a:rPr lang="en-US" dirty="0"/>
              <a:t>uel</a:t>
            </a:r>
            <a:r>
              <a:rPr lang="en-US" baseline="0" dirty="0"/>
              <a:t> production and distribution, e.g.,</a:t>
            </a:r>
          </a:p>
          <a:p>
            <a:pPr marL="171450" indent="-171450">
              <a:buFont typeface="Arial" panose="020B0604020202020204" pitchFamily="34" charset="0"/>
              <a:buChar char="•"/>
            </a:pPr>
            <a:r>
              <a:rPr lang="en-US" dirty="0"/>
              <a:t>Electricity generation and distribution (electric fuel)</a:t>
            </a:r>
          </a:p>
          <a:p>
            <a:pPr marL="171450" indent="-171450">
              <a:buFont typeface="Arial" panose="020B0604020202020204" pitchFamily="34" charset="0"/>
              <a:buChar char="•"/>
            </a:pPr>
            <a:r>
              <a:rPr lang="en-US" dirty="0"/>
              <a:t>Feedstock production and transportation (biofuel)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discussed</a:t>
            </a:r>
            <a:r>
              <a:rPr lang="en-US" baseline="0" dirty="0"/>
              <a:t> in the previous slide, there are several new data sources for emission modeling. Some of these data sources produce big data, which requires research on how to collect, process, and analyze them for emission modeling purposes.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Lastly, there have been a few transformative transportation technologies emerging in the last few years including connected and automated vehicles, shared mobility, mobility on demand, etc. The emission impacts of these technologies are uncertain and need more research.</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Transportation is a major contributor of greenhouse gas (GHG) and pollutant emissions. Among the various transportation modes, on-road motor vehicles are the most significant sources of transportation-related emissions.</a:t>
            </a:r>
            <a:r>
              <a:rPr lang="en-US" sz="1200" kern="1200" baseline="0" dirty="0">
                <a:solidFill>
                  <a:schemeClr val="tx1"/>
                </a:solidFill>
                <a:effectLst/>
                <a:latin typeface="+mn-lt"/>
                <a:ea typeface="+mn-ea"/>
                <a:cs typeface="+mn-cs"/>
              </a:rPr>
              <a:t> For example, on</a:t>
            </a:r>
            <a:r>
              <a:rPr lang="en-US" dirty="0"/>
              <a:t>-road motor vehicles account for more than 80% of GHG emissions from transportation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Ability to model emissions from these sources is essential in making informed decisions on transportation programs and investments as well as in forming sustainable transportation and climate change policies.</a:t>
            </a:r>
          </a:p>
        </p:txBody>
      </p:sp>
      <p:sp>
        <p:nvSpPr>
          <p:cNvPr id="4" name="Slide Number Placeholder 3"/>
          <p:cNvSpPr>
            <a:spLocks noGrp="1"/>
          </p:cNvSpPr>
          <p:nvPr>
            <p:ph type="sldNum" sz="quarter" idx="10"/>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346916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needs for the modeling of transportation-related emissions in planning and policy analysis. In a broad sense, emission modeling is conducted to construct emission inventories. Historical and current emission inventories are used by policy makers to assess emission trends, understand the contribution of each emission source, develop strategies to reduce emissions, and track progress over time. Future emission inventory estimates are used to inform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selection of emission reduction strategies and establish emission reduction goals.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planning, emission modeling is performed by transportation agencies to evaluate the potential impacts of transportation plans, programs, or projects on emissions and air quality in their areas. For example, in the U.S. this is required of agencies in nonattainment areas, which do not meet one or more of the national ambient air quality standards. The requirement, referred to as transportation conformity, aims to ensure that federal funding and approval are given to highway and transit projects that will not lead to new air quality violations, worsen existing violations, or delay the ability of an area to attain the standards. Also, some transportation programs are partly driven by the desire to reduce emissions from on-road motor vehicles. For example, a U.S. federal programs encourage construction of high-occupancy vehicle lanes instead of general-purposed lanes in nonattainment areas. Many programs that are aimed at reducing traffic congestion also have a co-benefit of reducing traffic emissions. Examples include congestion pricing, </a:t>
            </a:r>
            <a:r>
              <a:rPr lang="en-US" sz="1200" kern="1200" dirty="0" err="1">
                <a:solidFill>
                  <a:schemeClr val="tx1"/>
                </a:solidFill>
                <a:effectLst/>
                <a:latin typeface="+mn-lt"/>
                <a:ea typeface="+mn-ea"/>
                <a:cs typeface="+mn-cs"/>
              </a:rPr>
              <a:t>carsharing</a:t>
            </a:r>
            <a:r>
              <a:rPr lang="en-US" sz="1200" kern="1200" dirty="0">
                <a:solidFill>
                  <a:schemeClr val="tx1"/>
                </a:solidFill>
                <a:effectLst/>
                <a:latin typeface="+mn-lt"/>
                <a:ea typeface="+mn-ea"/>
                <a:cs typeface="+mn-cs"/>
              </a:rPr>
              <a:t>, transit improvement, etc. Emission modeling can be performed to analyze the emissions reduction benefits of these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emissions modeling can play a role in the analysis of policies related to other issues beyond transportation. For example, emissions modeling is one of the key modeling steps required to determine the level of transportation-related air pollution near roadways. The modeling results can have implication on public health and land use policies. For example, facilities with a high fraction of sensitive population such as schools and nursing homes should be located far enough from major highways.</a:t>
            </a:r>
          </a:p>
          <a:p>
            <a:endParaRPr lang="en-US"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366807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form of emission modeling</a:t>
            </a:r>
            <a:r>
              <a:rPr lang="en-US" baseline="0" dirty="0"/>
              <a:t> is the multiplication of vehicle activity with emission rate. Here, vehicle activity is in the unit of miles (mi) and emission rate in the unit of grams per mile (g/mi). However, they can be in other units as long as the units are consistent, for example, hours &amp; kg/hour, days &amp; tons/day. For emissions associated with the start of the engine (called start emissions), the units can be the number of engine starts &amp; g/start.</a:t>
            </a:r>
          </a:p>
          <a:p>
            <a:endParaRPr lang="en-US" baseline="0" dirty="0"/>
          </a:p>
          <a:p>
            <a:r>
              <a:rPr lang="en-US" baseline="0" dirty="0"/>
              <a:t>In addition, vehicle activity and emission rate should be f</a:t>
            </a:r>
            <a:r>
              <a:rPr lang="en-US" dirty="0"/>
              <a:t>or the same vehicle, road, operating, and environmental characteristics. For example, the right</a:t>
            </a:r>
            <a:r>
              <a:rPr lang="en-US" baseline="0" dirty="0"/>
              <a:t> figure shows that emission rates of fine particles (PM2.5) vary by average speed of the vehicle. Thus, vehicle activity should be disaggregated by average vehicle speed, as shown in the left figure. Then, the number of vehicle miles traveled (VMT) occurred at each average speed can be multiplied by PM2.5 emission rate for the corresponding average speed. After that, the calculated emissions for different average speeds can be summed to result in the total emission.</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122769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a number of factors that can affect vehicle emission rates. </a:t>
            </a:r>
            <a:r>
              <a:rPr lang="en-US" baseline="0" dirty="0"/>
              <a:t>Some of them are listed on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Vehicle characteristics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Vehicle type – E.g., heavy-duty trucks generally have higher emission rates than passenger cars.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Age or engine model year – Older vehicles typically have higher emission rates than newer ones, which meet later, more stringent emission standards.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Road characteristics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Road grade – Emission rates when traveling up steep road grade are higher than when traveling on flat road.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Traffic control device – Stop signs and traffic signals induce deceleration, idling, and acceleration, which result in more emissions.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Operating characteristics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Speed – As seen in the previous slide, emission rates vary by travel speed and not in a linear fashion.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Loaded weight – Carrying heavy load results in higher emission rates.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Environmental characteristics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Cold ambient temperature could slow the warm up of the catalyst in the emission control system, resulting in higher emission rates.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a:t>
            </a:r>
            <a:r>
              <a:rPr lang="en-US" dirty="0"/>
              <a:t>s such, vehicle activity</a:t>
            </a:r>
            <a:r>
              <a:rPr lang="en-US" baseline="0" dirty="0"/>
              <a:t> should be disaggregated based on these factors as much as possible</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385078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of emission models is challenging. Emission measurements are expensive</a:t>
            </a:r>
            <a:r>
              <a:rPr lang="en-US" baseline="0" dirty="0"/>
              <a:t> and so measurement data are limited. Also, as there are many factors that can affect vehicle emissions, a proper validation will require matching model data inputs for these factors as close as possible to the conditions in real world.</a:t>
            </a:r>
          </a:p>
          <a:p>
            <a:endParaRPr lang="en-US" baseline="0" dirty="0"/>
          </a:p>
          <a:p>
            <a:r>
              <a:rPr lang="en-US" baseline="0" dirty="0"/>
              <a:t>When the estimated emission values are in line with the measured values, it gives a lot of confidence in the model estimates. But when the estimated values are quite different from the measured values, the relative trends between the two should be evaluated. There could be systematic errors in the measurement, the model, or both.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358580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Modeling vehicle emissions can range from a simple exercise to a complicated task. The choice of the modeling approach depends on the purpose of the analysis, the available data and tools, and the level of accuracy expected. Different modeling approaches have their own strengths and limitations, and are suitable for answering different types of policy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modeling at the macroscopic or</a:t>
            </a:r>
            <a:r>
              <a:rPr lang="en-US" sz="1200" kern="1200" baseline="0" dirty="0">
                <a:solidFill>
                  <a:schemeClr val="tx1"/>
                </a:solidFill>
                <a:effectLst/>
                <a:latin typeface="+mn-lt"/>
                <a:ea typeface="+mn-ea"/>
                <a:cs typeface="+mn-cs"/>
              </a:rPr>
              <a:t> mesoscopic scale</a:t>
            </a:r>
            <a:r>
              <a:rPr lang="en-US" sz="1200" kern="1200" dirty="0">
                <a:solidFill>
                  <a:schemeClr val="tx1"/>
                </a:solidFill>
                <a:effectLst/>
                <a:latin typeface="+mn-lt"/>
                <a:ea typeface="+mn-ea"/>
                <a:cs typeface="+mn-cs"/>
              </a:rPr>
              <a:t>, data input requirements are minimal and the modeling approach is not sophisticated. On the other hand, modeling results are sensitive to only a limited set of variables, which limits the range of policy questions that can be addressed. The macroscopic</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mesoscopic approaches have traditionally been used by transportation agencies and metropolitan planning organizations to analyze the emission impacts of transportation plans and programs. Travel demand models are often used to generate vehicle activity data inputs in terms of vehicle miles traveled or vehicle hours traveled. Vehicle emission rates are usually obtained from the U.S. Environmental Protection Agency’s MOVES model, or in the case of California, the California Air Resources Board’s EMFAC model. Then, emissions </a:t>
            </a:r>
            <a:r>
              <a:rPr lang="en-US" sz="1200" kern="1200" baseline="0" dirty="0">
                <a:solidFill>
                  <a:schemeClr val="tx1"/>
                </a:solidFill>
                <a:effectLst/>
                <a:latin typeface="+mn-lt"/>
                <a:ea typeface="+mn-ea"/>
                <a:cs typeface="+mn-cs"/>
              </a:rPr>
              <a:t>can be calculated for roadway links, specific areas, or the entire region.</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analyses of the emission impacts of some transportation projects and technologies, a highly detailed modeling approach that can capture the effects of driving behavior on vehicle emissions is needed. This microscopic approach calculates emissions at high time resolution, typically on a second-by-second basis, as it accounts for the modal operations of vehicle such as acceleration, deceleration, and idling. Although the microscopic approach provides more accurate emission results than the other two approaches, it is more computationally demanding and requires more detailed data inputs. Thus, it is used more frequently in project-level analyses (e.g., modeling emission hotspots) than in </a:t>
            </a:r>
            <a:r>
              <a:rPr lang="en-US" sz="1200" kern="1200" dirty="0" err="1">
                <a:solidFill>
                  <a:schemeClr val="tx1"/>
                </a:solidFill>
                <a:effectLst/>
                <a:latin typeface="+mn-lt"/>
                <a:ea typeface="+mn-ea"/>
                <a:cs typeface="+mn-cs"/>
              </a:rPr>
              <a:t>areawide</a:t>
            </a:r>
            <a:r>
              <a:rPr lang="en-US" sz="1200" kern="1200" dirty="0">
                <a:solidFill>
                  <a:schemeClr val="tx1"/>
                </a:solidFill>
                <a:effectLst/>
                <a:latin typeface="+mn-lt"/>
                <a:ea typeface="+mn-ea"/>
                <a:cs typeface="+mn-cs"/>
              </a:rPr>
              <a:t> analyses (e.g., regional emissions inventory development). This modeling approach requires traffic microsimulation models to produce modal vehicle activity data inputs in the form of vehicle trajectories (i.e., second-by-second position and speed profiles). These vehicle trajectories are used in conjunction with microscopic vehicle emissions models such as MOVES and CMEM to calculate the corresponding emissions. These emission results can then be aggregated for specific roadways or locations as well as for specific time periods in the modeling domain.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286596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widely used and publically available vehicle emission models. Regulatory models are approved for use in regulatory analyses such as SIP and transportation conformity analyses. All of these models are empirical models, except for CMEM, which is an analytical model.</a:t>
            </a:r>
          </a:p>
          <a:p>
            <a:endParaRPr lang="en-US" baseline="0" dirty="0"/>
          </a:p>
          <a:p>
            <a:r>
              <a:rPr lang="en-US" baseline="0" dirty="0"/>
              <a:t>The empirical models such as MOVES have embedded emission rates and defaults for a variety of vehicle, road, operating, and environmental characteristics. Users can also input local/customized data regarding these characteristics. Then, the models calculate and output emissions for each second, each road way link, or the entire modeling area, depending on the models’ modeling scale. The emission outputs can be disaggregated by vehicle type, age, etc. Most models also provide an option for users to obtain the emission rates for use outside of model runs.</a:t>
            </a:r>
          </a:p>
          <a:p>
            <a:endParaRPr lang="en-US" baseline="0" dirty="0"/>
          </a:p>
        </p:txBody>
      </p:sp>
      <p:sp>
        <p:nvSpPr>
          <p:cNvPr id="4" name="Slide Number Placeholder 3"/>
          <p:cNvSpPr>
            <a:spLocks noGrp="1"/>
          </p:cNvSpPr>
          <p:nvPr>
            <p:ph type="sldNum" sz="quarter" idx="10"/>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24435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anok@cert.ucr.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7226/22214" TargetMode="External"/><Relationship Id="rId2" Type="http://schemas.openxmlformats.org/officeDocument/2006/relationships/hyperlink" Target="https://doi.org/10.17226/25484" TargetMode="External"/><Relationship Id="rId1" Type="http://schemas.openxmlformats.org/officeDocument/2006/relationships/slideLayout" Target="../slideLayouts/slideLayout1.xml"/><Relationship Id="rId4" Type="http://schemas.openxmlformats.org/officeDocument/2006/relationships/hyperlink" Target="https://doi.org/10.17226/2221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mov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cert.ucr.edu/cmem" TargetMode="External"/><Relationship Id="rId5" Type="http://schemas.openxmlformats.org/officeDocument/2006/relationships/hyperlink" Target="https://www.emisia.com/utilities/copert/" TargetMode="External"/><Relationship Id="rId4" Type="http://schemas.openxmlformats.org/officeDocument/2006/relationships/hyperlink" Target="https://arb.ca.gov/emfa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1"/>
            <a:ext cx="10803565" cy="2999480"/>
          </a:xfrm>
        </p:spPr>
        <p:txBody>
          <a:bodyPr/>
          <a:lstStyle/>
          <a:p>
            <a:r>
              <a:rPr lang="en-US" dirty="0"/>
              <a:t>Motor Vehicle Emission Simulator</a:t>
            </a:r>
          </a:p>
          <a:p>
            <a:pPr lvl="1"/>
            <a:r>
              <a:rPr lang="en-US" dirty="0"/>
              <a:t>Developed by U.S. Environmental Protection Agency</a:t>
            </a:r>
          </a:p>
          <a:p>
            <a:pPr lvl="1"/>
            <a:r>
              <a:rPr lang="en-US" dirty="0"/>
              <a:t>Use relational database structure, allowing easy update of individual data tables</a:t>
            </a:r>
          </a:p>
          <a:p>
            <a:pPr lvl="1"/>
            <a:r>
              <a:rPr lang="en-US" dirty="0"/>
              <a:t>Modal model, sensitive to different vehicle operating modes (e.g., accelerating, cruising, decelerating, idling)</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MOVES Overview</a:t>
            </a:r>
          </a:p>
        </p:txBody>
      </p:sp>
      <p:pic>
        <p:nvPicPr>
          <p:cNvPr id="6" name="Picture 5"/>
          <p:cNvPicPr>
            <a:picLocks noChangeAspect="1"/>
          </p:cNvPicPr>
          <p:nvPr/>
        </p:nvPicPr>
        <p:blipFill>
          <a:blip r:embed="rId3"/>
          <a:stretch>
            <a:fillRect/>
          </a:stretch>
        </p:blipFill>
        <p:spPr>
          <a:xfrm>
            <a:off x="5862780" y="3427931"/>
            <a:ext cx="5855755" cy="2985569"/>
          </a:xfrm>
          <a:prstGeom prst="rect">
            <a:avLst/>
          </a:prstGeom>
        </p:spPr>
      </p:pic>
      <p:sp>
        <p:nvSpPr>
          <p:cNvPr id="7" name="Content Placeholder 1">
            <a:extLst>
              <a:ext uri="{FF2B5EF4-FFF2-40B4-BE49-F238E27FC236}">
                <a16:creationId xmlns:a16="http://schemas.microsoft.com/office/drawing/2014/main" id="{EC950E73-8740-47EE-BCBE-F8CE20A3A3B8}"/>
              </a:ext>
            </a:extLst>
          </p:cNvPr>
          <p:cNvSpPr txBox="1">
            <a:spLocks/>
          </p:cNvSpPr>
          <p:nvPr/>
        </p:nvSpPr>
        <p:spPr>
          <a:xfrm>
            <a:off x="816935" y="3529531"/>
            <a:ext cx="4846082" cy="30998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Generate emissions estimates at multiple spatial scales</a:t>
            </a:r>
          </a:p>
          <a:p>
            <a:pPr lvl="1"/>
            <a:r>
              <a:rPr lang="en-US" dirty="0"/>
              <a:t>National</a:t>
            </a:r>
          </a:p>
          <a:p>
            <a:pPr lvl="1"/>
            <a:r>
              <a:rPr lang="en-US" dirty="0"/>
              <a:t>County</a:t>
            </a:r>
          </a:p>
          <a:p>
            <a:pPr lvl="1"/>
            <a:r>
              <a:rPr lang="en-US" dirty="0"/>
              <a:t>Project</a:t>
            </a:r>
          </a:p>
          <a:p>
            <a:r>
              <a:rPr lang="en-US" dirty="0"/>
              <a:t>And multiple temporal scales</a:t>
            </a:r>
          </a:p>
          <a:p>
            <a:pPr lvl="1"/>
            <a:r>
              <a:rPr lang="en-US" dirty="0"/>
              <a:t>By hour, day (weekday or weekend), month, or year</a:t>
            </a:r>
          </a:p>
        </p:txBody>
      </p:sp>
    </p:spTree>
    <p:extLst>
      <p:ext uri="{BB962C8B-B14F-4D97-AF65-F5344CB8AC3E}">
        <p14:creationId xmlns:p14="http://schemas.microsoft.com/office/powerpoint/2010/main" val="307789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25952615"/>
              </p:ext>
            </p:extLst>
          </p:nvPr>
        </p:nvGraphicFramePr>
        <p:xfrm>
          <a:off x="817563" y="1585913"/>
          <a:ext cx="10515600" cy="4348480"/>
        </p:xfrm>
        <a:graphic>
          <a:graphicData uri="http://schemas.openxmlformats.org/drawingml/2006/table">
            <a:tbl>
              <a:tblPr firstRow="1" bandRow="1">
                <a:tableStyleId>{5C22544A-7EE6-4342-B048-85BDC9FD1C3A}</a:tableStyleId>
              </a:tblPr>
              <a:tblGrid>
                <a:gridCol w="3271837">
                  <a:extLst>
                    <a:ext uri="{9D8B030D-6E8A-4147-A177-3AD203B41FA5}">
                      <a16:colId xmlns:a16="http://schemas.microsoft.com/office/drawing/2014/main" val="1908115139"/>
                    </a:ext>
                  </a:extLst>
                </a:gridCol>
                <a:gridCol w="3416300">
                  <a:extLst>
                    <a:ext uri="{9D8B030D-6E8A-4147-A177-3AD203B41FA5}">
                      <a16:colId xmlns:a16="http://schemas.microsoft.com/office/drawing/2014/main" val="2650557839"/>
                    </a:ext>
                  </a:extLst>
                </a:gridCol>
                <a:gridCol w="3827463">
                  <a:extLst>
                    <a:ext uri="{9D8B030D-6E8A-4147-A177-3AD203B41FA5}">
                      <a16:colId xmlns:a16="http://schemas.microsoft.com/office/drawing/2014/main" val="2531710332"/>
                    </a:ext>
                  </a:extLst>
                </a:gridCol>
              </a:tblGrid>
              <a:tr h="370840">
                <a:tc>
                  <a:txBody>
                    <a:bodyPr/>
                    <a:lstStyle/>
                    <a:p>
                      <a:r>
                        <a:rPr lang="en-US" dirty="0"/>
                        <a:t>Emission Process</a:t>
                      </a:r>
                    </a:p>
                  </a:txBody>
                  <a:tcPr/>
                </a:tc>
                <a:tc>
                  <a:txBody>
                    <a:bodyPr/>
                    <a:lstStyle/>
                    <a:p>
                      <a:r>
                        <a:rPr lang="en-US" dirty="0"/>
                        <a:t>Activity Basis</a:t>
                      </a:r>
                    </a:p>
                  </a:txBody>
                  <a:tcPr/>
                </a:tc>
                <a:tc>
                  <a:txBody>
                    <a:bodyPr/>
                    <a:lstStyle/>
                    <a:p>
                      <a:r>
                        <a:rPr lang="en-US" dirty="0"/>
                        <a:t>Operating Modes</a:t>
                      </a:r>
                    </a:p>
                  </a:txBody>
                  <a:tcPr/>
                </a:tc>
                <a:extLst>
                  <a:ext uri="{0D108BD9-81ED-4DB2-BD59-A6C34878D82A}">
                    <a16:rowId xmlns:a16="http://schemas.microsoft.com/office/drawing/2014/main" val="191265834"/>
                  </a:ext>
                </a:extLst>
              </a:tr>
              <a:tr h="370840">
                <a:tc>
                  <a:txBody>
                    <a:bodyPr/>
                    <a:lstStyle/>
                    <a:p>
                      <a:r>
                        <a:rPr lang="en-US" dirty="0"/>
                        <a:t>Running exhaust</a:t>
                      </a:r>
                    </a:p>
                  </a:txBody>
                  <a:tcPr/>
                </a:tc>
                <a:tc>
                  <a:txBody>
                    <a:bodyPr/>
                    <a:lstStyle/>
                    <a:p>
                      <a:r>
                        <a:rPr lang="en-US" dirty="0"/>
                        <a:t>Source hours operating</a:t>
                      </a:r>
                    </a:p>
                  </a:txBody>
                  <a:tcPr/>
                </a:tc>
                <a:tc>
                  <a:txBody>
                    <a:bodyPr/>
                    <a:lstStyle/>
                    <a:p>
                      <a:r>
                        <a:rPr lang="en-US" dirty="0"/>
                        <a:t>Vehicle specific power and speed bins</a:t>
                      </a:r>
                    </a:p>
                  </a:txBody>
                  <a:tcPr/>
                </a:tc>
                <a:extLst>
                  <a:ext uri="{0D108BD9-81ED-4DB2-BD59-A6C34878D82A}">
                    <a16:rowId xmlns:a16="http://schemas.microsoft.com/office/drawing/2014/main" val="4000796314"/>
                  </a:ext>
                </a:extLst>
              </a:tr>
              <a:tr h="370840">
                <a:tc>
                  <a:txBody>
                    <a:bodyPr/>
                    <a:lstStyle/>
                    <a:p>
                      <a:r>
                        <a:rPr lang="en-US" dirty="0"/>
                        <a:t>Start</a:t>
                      </a:r>
                      <a:r>
                        <a:rPr lang="en-US" baseline="0" dirty="0"/>
                        <a:t> exhaust</a:t>
                      </a:r>
                      <a:endParaRPr lang="en-US" dirty="0"/>
                    </a:p>
                  </a:txBody>
                  <a:tcPr/>
                </a:tc>
                <a:tc>
                  <a:txBody>
                    <a:bodyPr/>
                    <a:lstStyle/>
                    <a:p>
                      <a:r>
                        <a:rPr lang="en-US" dirty="0"/>
                        <a:t>Engine starts</a:t>
                      </a:r>
                    </a:p>
                  </a:txBody>
                  <a:tcPr/>
                </a:tc>
                <a:tc>
                  <a:txBody>
                    <a:bodyPr/>
                    <a:lstStyle/>
                    <a:p>
                      <a:r>
                        <a:rPr lang="en-US" dirty="0"/>
                        <a:t>Soak time bins</a:t>
                      </a:r>
                    </a:p>
                  </a:txBody>
                  <a:tcPr/>
                </a:tc>
                <a:extLst>
                  <a:ext uri="{0D108BD9-81ED-4DB2-BD59-A6C34878D82A}">
                    <a16:rowId xmlns:a16="http://schemas.microsoft.com/office/drawing/2014/main" val="2771567884"/>
                  </a:ext>
                </a:extLst>
              </a:tr>
              <a:tr h="370840">
                <a:tc>
                  <a:txBody>
                    <a:bodyPr/>
                    <a:lstStyle/>
                    <a:p>
                      <a:r>
                        <a:rPr lang="en-US" dirty="0"/>
                        <a:t>Extended idle exhaust</a:t>
                      </a:r>
                    </a:p>
                  </a:txBody>
                  <a:tcPr/>
                </a:tc>
                <a:tc>
                  <a:txBody>
                    <a:bodyPr/>
                    <a:lstStyle/>
                    <a:p>
                      <a:r>
                        <a:rPr lang="en-US" dirty="0"/>
                        <a:t>Source</a:t>
                      </a:r>
                      <a:r>
                        <a:rPr lang="en-US" baseline="0" dirty="0"/>
                        <a:t> hours extended idle</a:t>
                      </a:r>
                      <a:endParaRPr lang="en-US" dirty="0"/>
                    </a:p>
                  </a:txBody>
                  <a:tcPr/>
                </a:tc>
                <a:tc>
                  <a:txBody>
                    <a:bodyPr/>
                    <a:lstStyle/>
                    <a:p>
                      <a:r>
                        <a:rPr lang="en-US" dirty="0"/>
                        <a:t>Single mode</a:t>
                      </a:r>
                    </a:p>
                  </a:txBody>
                  <a:tcPr/>
                </a:tc>
                <a:extLst>
                  <a:ext uri="{0D108BD9-81ED-4DB2-BD59-A6C34878D82A}">
                    <a16:rowId xmlns:a16="http://schemas.microsoft.com/office/drawing/2014/main" val="1836417520"/>
                  </a:ext>
                </a:extLst>
              </a:tr>
              <a:tr h="370840">
                <a:tc>
                  <a:txBody>
                    <a:bodyPr/>
                    <a:lstStyle/>
                    <a:p>
                      <a:r>
                        <a:rPr lang="en-US" dirty="0"/>
                        <a:t>Crankcase</a:t>
                      </a:r>
                    </a:p>
                  </a:txBody>
                  <a:tcPr/>
                </a:tc>
                <a:tc>
                  <a:txBody>
                    <a:bodyPr/>
                    <a:lstStyle/>
                    <a:p>
                      <a:r>
                        <a:rPr lang="en-US" dirty="0"/>
                        <a:t>N/A (chained to start, running, &amp;</a:t>
                      </a:r>
                      <a:r>
                        <a:rPr lang="en-US" baseline="0" dirty="0"/>
                        <a:t> idling emissions)</a:t>
                      </a:r>
                      <a:endParaRPr lang="en-US" dirty="0"/>
                    </a:p>
                  </a:txBody>
                  <a:tcPr/>
                </a:tc>
                <a:tc>
                  <a:txBody>
                    <a:bodyPr/>
                    <a:lstStyle/>
                    <a:p>
                      <a:r>
                        <a:rPr lang="en-US" dirty="0"/>
                        <a:t>N/A</a:t>
                      </a:r>
                    </a:p>
                  </a:txBody>
                  <a:tcPr/>
                </a:tc>
                <a:extLst>
                  <a:ext uri="{0D108BD9-81ED-4DB2-BD59-A6C34878D82A}">
                    <a16:rowId xmlns:a16="http://schemas.microsoft.com/office/drawing/2014/main" val="897263795"/>
                  </a:ext>
                </a:extLst>
              </a:tr>
              <a:tr h="370840">
                <a:tc>
                  <a:txBody>
                    <a:bodyPr/>
                    <a:lstStyle/>
                    <a:p>
                      <a:r>
                        <a:rPr lang="en-US" dirty="0"/>
                        <a:t>Brake wear</a:t>
                      </a:r>
                    </a:p>
                  </a:txBody>
                  <a:tcPr/>
                </a:tc>
                <a:tc>
                  <a:txBody>
                    <a:bodyPr/>
                    <a:lstStyle/>
                    <a:p>
                      <a:r>
                        <a:rPr lang="en-US" dirty="0"/>
                        <a:t>Source hours operating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Vehicle specific power and speed bins</a:t>
                      </a:r>
                    </a:p>
                  </a:txBody>
                  <a:tcPr/>
                </a:tc>
                <a:extLst>
                  <a:ext uri="{0D108BD9-81ED-4DB2-BD59-A6C34878D82A}">
                    <a16:rowId xmlns:a16="http://schemas.microsoft.com/office/drawing/2014/main" val="3082246907"/>
                  </a:ext>
                </a:extLst>
              </a:tr>
              <a:tr h="370840">
                <a:tc>
                  <a:txBody>
                    <a:bodyPr/>
                    <a:lstStyle/>
                    <a:p>
                      <a:r>
                        <a:rPr lang="en-US" dirty="0"/>
                        <a:t>Tire wear</a:t>
                      </a:r>
                    </a:p>
                  </a:txBody>
                  <a:tcPr/>
                </a:tc>
                <a:tc>
                  <a:txBody>
                    <a:bodyPr/>
                    <a:lstStyle/>
                    <a:p>
                      <a:r>
                        <a:rPr lang="en-US" dirty="0"/>
                        <a:t>Source hours operating</a:t>
                      </a:r>
                    </a:p>
                  </a:txBody>
                  <a:tcPr/>
                </a:tc>
                <a:tc>
                  <a:txBody>
                    <a:bodyPr/>
                    <a:lstStyle/>
                    <a:p>
                      <a:r>
                        <a:rPr lang="en-US" dirty="0"/>
                        <a:t>Speed bins</a:t>
                      </a:r>
                    </a:p>
                  </a:txBody>
                  <a:tcPr/>
                </a:tc>
                <a:extLst>
                  <a:ext uri="{0D108BD9-81ED-4DB2-BD59-A6C34878D82A}">
                    <a16:rowId xmlns:a16="http://schemas.microsoft.com/office/drawing/2014/main" val="1963368333"/>
                  </a:ext>
                </a:extLst>
              </a:tr>
              <a:tr h="370840">
                <a:tc>
                  <a:txBody>
                    <a:bodyPr/>
                    <a:lstStyle/>
                    <a:p>
                      <a:r>
                        <a:rPr lang="en-US" dirty="0"/>
                        <a:t>Evaporative</a:t>
                      </a:r>
                      <a:r>
                        <a:rPr lang="en-US" baseline="0" dirty="0"/>
                        <a:t> – permeation</a:t>
                      </a:r>
                      <a:endParaRPr lang="en-US" dirty="0"/>
                    </a:p>
                  </a:txBody>
                  <a:tcPr/>
                </a:tc>
                <a:tc>
                  <a:txBody>
                    <a:bodyPr/>
                    <a:lstStyle/>
                    <a:p>
                      <a:r>
                        <a:rPr lang="en-US" dirty="0"/>
                        <a:t>Source hours</a:t>
                      </a:r>
                    </a:p>
                  </a:txBody>
                  <a:tcPr/>
                </a:tc>
                <a:tc>
                  <a:txBody>
                    <a:bodyPr/>
                    <a:lstStyle/>
                    <a:p>
                      <a:r>
                        <a:rPr lang="en-US" dirty="0"/>
                        <a:t>Running, hot soak, cold soak</a:t>
                      </a:r>
                    </a:p>
                  </a:txBody>
                  <a:tcPr/>
                </a:tc>
                <a:extLst>
                  <a:ext uri="{0D108BD9-81ED-4DB2-BD59-A6C34878D82A}">
                    <a16:rowId xmlns:a16="http://schemas.microsoft.com/office/drawing/2014/main" val="160293573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Evaporative</a:t>
                      </a:r>
                      <a:r>
                        <a:rPr lang="en-US" baseline="0" dirty="0"/>
                        <a:t> – fuel vapor venting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Running, hot soak, cold soak</a:t>
                      </a:r>
                    </a:p>
                  </a:txBody>
                  <a:tcPr/>
                </a:tc>
                <a:extLst>
                  <a:ext uri="{0D108BD9-81ED-4DB2-BD59-A6C34878D82A}">
                    <a16:rowId xmlns:a16="http://schemas.microsoft.com/office/drawing/2014/main" val="85973725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Evaporative</a:t>
                      </a:r>
                      <a:r>
                        <a:rPr lang="en-US" baseline="0" dirty="0"/>
                        <a:t> – fuel leaks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Running, hot soak, cold soak</a:t>
                      </a:r>
                    </a:p>
                  </a:txBody>
                  <a:tcPr/>
                </a:tc>
                <a:extLst>
                  <a:ext uri="{0D108BD9-81ED-4DB2-BD59-A6C34878D82A}">
                    <a16:rowId xmlns:a16="http://schemas.microsoft.com/office/drawing/2014/main" val="237852463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Evaporative</a:t>
                      </a:r>
                      <a:r>
                        <a:rPr lang="en-US" baseline="0" dirty="0"/>
                        <a:t> – refueling losses</a:t>
                      </a:r>
                      <a:endParaRPr lang="en-US" dirty="0"/>
                    </a:p>
                  </a:txBody>
                  <a:tcPr/>
                </a:tc>
                <a:tc>
                  <a:txBody>
                    <a:bodyPr/>
                    <a:lstStyle/>
                    <a:p>
                      <a:r>
                        <a:rPr lang="en-US" dirty="0"/>
                        <a:t>N/A (chained to fuel consumption)</a:t>
                      </a:r>
                    </a:p>
                  </a:txBody>
                  <a:tcPr/>
                </a:tc>
                <a:tc>
                  <a:txBody>
                    <a:bodyPr/>
                    <a:lstStyle/>
                    <a:p>
                      <a:r>
                        <a:rPr lang="en-US" dirty="0"/>
                        <a:t>N/A</a:t>
                      </a:r>
                    </a:p>
                  </a:txBody>
                  <a:tcPr/>
                </a:tc>
                <a:extLst>
                  <a:ext uri="{0D108BD9-81ED-4DB2-BD59-A6C34878D82A}">
                    <a16:rowId xmlns:a16="http://schemas.microsoft.com/office/drawing/2014/main" val="3859707746"/>
                  </a:ext>
                </a:extLst>
              </a:tr>
            </a:tbl>
          </a:graphicData>
        </a:graphic>
      </p:graphicFrame>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Emission Processes Accounted for by MOVES</a:t>
            </a:r>
          </a:p>
        </p:txBody>
      </p:sp>
      <p:sp>
        <p:nvSpPr>
          <p:cNvPr id="7" name="TextBox 6"/>
          <p:cNvSpPr txBox="1"/>
          <p:nvPr/>
        </p:nvSpPr>
        <p:spPr>
          <a:xfrm>
            <a:off x="817562" y="6044254"/>
            <a:ext cx="2166937" cy="230832"/>
          </a:xfrm>
          <a:prstGeom prst="rect">
            <a:avLst/>
          </a:prstGeom>
          <a:noFill/>
        </p:spPr>
        <p:txBody>
          <a:bodyPr wrap="square" rtlCol="0">
            <a:spAutoFit/>
          </a:bodyPr>
          <a:lstStyle/>
          <a:p>
            <a:r>
              <a:rPr lang="en-US" sz="900" dirty="0"/>
              <a:t>Source: Adapted from Beardsley (2011)</a:t>
            </a:r>
          </a:p>
        </p:txBody>
      </p:sp>
    </p:spTree>
    <p:extLst>
      <p:ext uri="{BB962C8B-B14F-4D97-AF65-F5344CB8AC3E}">
        <p14:creationId xmlns:p14="http://schemas.microsoft.com/office/powerpoint/2010/main" val="293703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1375065" cy="5183880"/>
          </a:xfrm>
        </p:spPr>
        <p:txBody>
          <a:bodyPr>
            <a:normAutofit/>
          </a:bodyPr>
          <a:lstStyle/>
          <a:p>
            <a:r>
              <a:rPr lang="en-US" dirty="0"/>
              <a:t>Defined by vehicle specific power (VSP) and speed bins.</a:t>
            </a:r>
          </a:p>
          <a:p>
            <a:r>
              <a:rPr lang="en-US" dirty="0"/>
              <a:t>There is an emission rate associated with each operating mode.</a:t>
            </a:r>
          </a:p>
          <a:p>
            <a:pPr lvl="1"/>
            <a:endParaRPr lang="en-US" dirty="0"/>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Operating Modes for Running Exhaust Emissions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39" b="3333"/>
          <a:stretch/>
        </p:blipFill>
        <p:spPr bwMode="auto">
          <a:xfrm>
            <a:off x="939800" y="2648289"/>
            <a:ext cx="5334000" cy="3776965"/>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stretch>
            <a:fillRect/>
          </a:stretch>
        </p:blipFill>
        <p:spPr>
          <a:xfrm>
            <a:off x="6636928" y="2648289"/>
            <a:ext cx="4964521" cy="3776965"/>
          </a:xfrm>
          <a:prstGeom prst="rect">
            <a:avLst/>
          </a:prstGeom>
        </p:spPr>
      </p:pic>
      <p:sp>
        <p:nvSpPr>
          <p:cNvPr id="6" name="TextBox 5"/>
          <p:cNvSpPr txBox="1"/>
          <p:nvPr/>
        </p:nvSpPr>
        <p:spPr>
          <a:xfrm>
            <a:off x="6636928" y="6425254"/>
            <a:ext cx="2900772" cy="230832"/>
          </a:xfrm>
          <a:prstGeom prst="rect">
            <a:avLst/>
          </a:prstGeom>
          <a:noFill/>
        </p:spPr>
        <p:txBody>
          <a:bodyPr wrap="square" rtlCol="0">
            <a:spAutoFit/>
          </a:bodyPr>
          <a:lstStyle/>
          <a:p>
            <a:r>
              <a:rPr lang="en-US" sz="900" dirty="0"/>
              <a:t>Source: U.S. Environmental Protection Agency (2015)</a:t>
            </a:r>
          </a:p>
        </p:txBody>
      </p:sp>
      <p:sp>
        <p:nvSpPr>
          <p:cNvPr id="7" name="TextBox 6"/>
          <p:cNvSpPr txBox="1"/>
          <p:nvPr/>
        </p:nvSpPr>
        <p:spPr>
          <a:xfrm>
            <a:off x="939800" y="6425254"/>
            <a:ext cx="1554572" cy="230832"/>
          </a:xfrm>
          <a:prstGeom prst="rect">
            <a:avLst/>
          </a:prstGeom>
          <a:noFill/>
        </p:spPr>
        <p:txBody>
          <a:bodyPr wrap="square" rtlCol="0">
            <a:spAutoFit/>
          </a:bodyPr>
          <a:lstStyle/>
          <a:p>
            <a:r>
              <a:rPr lang="en-US" sz="900" dirty="0"/>
              <a:t>Source: </a:t>
            </a:r>
            <a:r>
              <a:rPr lang="en-US" sz="900" dirty="0" err="1"/>
              <a:t>Warila</a:t>
            </a:r>
            <a:r>
              <a:rPr lang="en-US" sz="900" dirty="0"/>
              <a:t> et al. (2011)</a:t>
            </a:r>
          </a:p>
        </p:txBody>
      </p:sp>
    </p:spTree>
    <p:extLst>
      <p:ext uri="{BB962C8B-B14F-4D97-AF65-F5344CB8AC3E}">
        <p14:creationId xmlns:p14="http://schemas.microsoft.com/office/powerpoint/2010/main" val="278230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5888665" cy="5183880"/>
          </a:xfrm>
        </p:spPr>
        <p:txBody>
          <a:bodyPr>
            <a:normAutofit/>
          </a:bodyPr>
          <a:lstStyle/>
          <a:p>
            <a:r>
              <a:rPr lang="en-US" dirty="0"/>
              <a:t>Key MOVES inputs</a:t>
            </a:r>
          </a:p>
          <a:p>
            <a:pPr lvl="1"/>
            <a:r>
              <a:rPr lang="en-US" dirty="0"/>
              <a:t>Vehicle population by vehicle type</a:t>
            </a:r>
          </a:p>
          <a:p>
            <a:pPr lvl="1"/>
            <a:r>
              <a:rPr lang="en-US" dirty="0"/>
              <a:t>Age distribution of each vehicle type</a:t>
            </a:r>
          </a:p>
          <a:p>
            <a:r>
              <a:rPr lang="en-US" dirty="0"/>
              <a:t>Potential data sources</a:t>
            </a:r>
          </a:p>
          <a:p>
            <a:pPr lvl="1"/>
            <a:r>
              <a:rPr lang="en-US" dirty="0"/>
              <a:t>State vehicle registration databases</a:t>
            </a:r>
          </a:p>
          <a:p>
            <a:pPr lvl="1"/>
            <a:r>
              <a:rPr lang="en-US" dirty="0"/>
              <a:t>Inspection and maintenance (I/M) program records</a:t>
            </a:r>
          </a:p>
          <a:p>
            <a:pPr lvl="1"/>
            <a:r>
              <a:rPr lang="en-US" dirty="0"/>
              <a:t>Fleet databases, e.g.,</a:t>
            </a:r>
          </a:p>
          <a:p>
            <a:pPr lvl="2"/>
            <a:r>
              <a:rPr lang="en-US" dirty="0"/>
              <a:t>Polk registration databases</a:t>
            </a:r>
          </a:p>
          <a:p>
            <a:pPr lvl="2"/>
            <a:r>
              <a:rPr lang="en-US" dirty="0"/>
              <a:t>Vehicle Inventory and Use Survey</a:t>
            </a:r>
          </a:p>
          <a:p>
            <a:pPr lvl="2"/>
            <a:r>
              <a:rPr lang="en-US" dirty="0"/>
              <a:t>National Transit Database</a:t>
            </a:r>
          </a:p>
          <a:p>
            <a:pPr lvl="2"/>
            <a:r>
              <a:rPr lang="en-US" dirty="0"/>
              <a:t>School Bus Fleet Fact Book</a:t>
            </a:r>
          </a:p>
          <a:p>
            <a:pPr lvl="2"/>
            <a:endParaRPr lang="en-US" dirty="0"/>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County-Level: Fleet Data</a:t>
            </a:r>
          </a:p>
        </p:txBody>
      </p:sp>
      <p:graphicFrame>
        <p:nvGraphicFramePr>
          <p:cNvPr id="4" name="Table 3"/>
          <p:cNvGraphicFramePr>
            <a:graphicFrameLocks noGrp="1"/>
          </p:cNvGraphicFramePr>
          <p:nvPr>
            <p:extLst>
              <p:ext uri="{D42A27DB-BD31-4B8C-83A1-F6EECF244321}">
                <p14:modId xmlns:p14="http://schemas.microsoft.com/office/powerpoint/2010/main" val="3625117719"/>
              </p:ext>
            </p:extLst>
          </p:nvPr>
        </p:nvGraphicFramePr>
        <p:xfrm>
          <a:off x="7046794" y="1421446"/>
          <a:ext cx="4330700" cy="5120640"/>
        </p:xfrm>
        <a:graphic>
          <a:graphicData uri="http://schemas.openxmlformats.org/drawingml/2006/table">
            <a:tbl>
              <a:tblPr firstRow="1" bandRow="1">
                <a:tableStyleId>{5C22544A-7EE6-4342-B048-85BDC9FD1C3A}</a:tableStyleId>
              </a:tblPr>
              <a:tblGrid>
                <a:gridCol w="913183">
                  <a:extLst>
                    <a:ext uri="{9D8B030D-6E8A-4147-A177-3AD203B41FA5}">
                      <a16:colId xmlns:a16="http://schemas.microsoft.com/office/drawing/2014/main" val="2206979270"/>
                    </a:ext>
                  </a:extLst>
                </a:gridCol>
                <a:gridCol w="3417517">
                  <a:extLst>
                    <a:ext uri="{9D8B030D-6E8A-4147-A177-3AD203B41FA5}">
                      <a16:colId xmlns:a16="http://schemas.microsoft.com/office/drawing/2014/main" val="4246550024"/>
                    </a:ext>
                  </a:extLst>
                </a:gridCol>
              </a:tblGrid>
              <a:tr h="352287">
                <a:tc>
                  <a:txBody>
                    <a:bodyPr/>
                    <a:lstStyle/>
                    <a:p>
                      <a:r>
                        <a:rPr lang="en-US" dirty="0"/>
                        <a:t>ID</a:t>
                      </a:r>
                    </a:p>
                  </a:txBody>
                  <a:tcPr/>
                </a:tc>
                <a:tc>
                  <a:txBody>
                    <a:bodyPr/>
                    <a:lstStyle/>
                    <a:p>
                      <a:r>
                        <a:rPr lang="en-US" dirty="0"/>
                        <a:t>Vehicle Type in MOVES</a:t>
                      </a:r>
                    </a:p>
                  </a:txBody>
                  <a:tcPr/>
                </a:tc>
                <a:extLst>
                  <a:ext uri="{0D108BD9-81ED-4DB2-BD59-A6C34878D82A}">
                    <a16:rowId xmlns:a16="http://schemas.microsoft.com/office/drawing/2014/main" val="2882029179"/>
                  </a:ext>
                </a:extLst>
              </a:tr>
              <a:tr h="352287">
                <a:tc>
                  <a:txBody>
                    <a:bodyPr/>
                    <a:lstStyle/>
                    <a:p>
                      <a:r>
                        <a:rPr lang="en-US" dirty="0"/>
                        <a:t>11</a:t>
                      </a:r>
                    </a:p>
                  </a:txBody>
                  <a:tcPr/>
                </a:tc>
                <a:tc>
                  <a:txBody>
                    <a:bodyPr/>
                    <a:lstStyle/>
                    <a:p>
                      <a:r>
                        <a:rPr lang="en-US" dirty="0"/>
                        <a:t>Motorcycle</a:t>
                      </a:r>
                    </a:p>
                  </a:txBody>
                  <a:tcPr/>
                </a:tc>
                <a:extLst>
                  <a:ext uri="{0D108BD9-81ED-4DB2-BD59-A6C34878D82A}">
                    <a16:rowId xmlns:a16="http://schemas.microsoft.com/office/drawing/2014/main" val="3673113887"/>
                  </a:ext>
                </a:extLst>
              </a:tr>
              <a:tr h="352287">
                <a:tc>
                  <a:txBody>
                    <a:bodyPr/>
                    <a:lstStyle/>
                    <a:p>
                      <a:r>
                        <a:rPr lang="en-US" dirty="0"/>
                        <a:t>21</a:t>
                      </a:r>
                    </a:p>
                  </a:txBody>
                  <a:tcPr/>
                </a:tc>
                <a:tc>
                  <a:txBody>
                    <a:bodyPr/>
                    <a:lstStyle/>
                    <a:p>
                      <a:r>
                        <a:rPr lang="en-US" dirty="0"/>
                        <a:t>Passenger Car</a:t>
                      </a:r>
                    </a:p>
                  </a:txBody>
                  <a:tcPr/>
                </a:tc>
                <a:extLst>
                  <a:ext uri="{0D108BD9-81ED-4DB2-BD59-A6C34878D82A}">
                    <a16:rowId xmlns:a16="http://schemas.microsoft.com/office/drawing/2014/main" val="2514566009"/>
                  </a:ext>
                </a:extLst>
              </a:tr>
              <a:tr h="352287">
                <a:tc>
                  <a:txBody>
                    <a:bodyPr/>
                    <a:lstStyle/>
                    <a:p>
                      <a:r>
                        <a:rPr lang="en-US" dirty="0"/>
                        <a:t>31</a:t>
                      </a:r>
                    </a:p>
                  </a:txBody>
                  <a:tcPr/>
                </a:tc>
                <a:tc>
                  <a:txBody>
                    <a:bodyPr/>
                    <a:lstStyle/>
                    <a:p>
                      <a:r>
                        <a:rPr lang="en-US" dirty="0"/>
                        <a:t>Passenger Truck</a:t>
                      </a:r>
                    </a:p>
                  </a:txBody>
                  <a:tcPr/>
                </a:tc>
                <a:extLst>
                  <a:ext uri="{0D108BD9-81ED-4DB2-BD59-A6C34878D82A}">
                    <a16:rowId xmlns:a16="http://schemas.microsoft.com/office/drawing/2014/main" val="3272282980"/>
                  </a:ext>
                </a:extLst>
              </a:tr>
              <a:tr h="352287">
                <a:tc>
                  <a:txBody>
                    <a:bodyPr/>
                    <a:lstStyle/>
                    <a:p>
                      <a:r>
                        <a:rPr lang="en-US" dirty="0"/>
                        <a:t>32</a:t>
                      </a:r>
                    </a:p>
                  </a:txBody>
                  <a:tcPr/>
                </a:tc>
                <a:tc>
                  <a:txBody>
                    <a:bodyPr/>
                    <a:lstStyle/>
                    <a:p>
                      <a:r>
                        <a:rPr lang="en-US" dirty="0"/>
                        <a:t>Light Commercial Truck</a:t>
                      </a:r>
                    </a:p>
                  </a:txBody>
                  <a:tcPr/>
                </a:tc>
                <a:extLst>
                  <a:ext uri="{0D108BD9-81ED-4DB2-BD59-A6C34878D82A}">
                    <a16:rowId xmlns:a16="http://schemas.microsoft.com/office/drawing/2014/main" val="1374901924"/>
                  </a:ext>
                </a:extLst>
              </a:tr>
              <a:tr h="352287">
                <a:tc>
                  <a:txBody>
                    <a:bodyPr/>
                    <a:lstStyle/>
                    <a:p>
                      <a:r>
                        <a:rPr lang="en-US" dirty="0"/>
                        <a:t>41</a:t>
                      </a:r>
                    </a:p>
                  </a:txBody>
                  <a:tcPr/>
                </a:tc>
                <a:tc>
                  <a:txBody>
                    <a:bodyPr/>
                    <a:lstStyle/>
                    <a:p>
                      <a:r>
                        <a:rPr lang="en-US" dirty="0"/>
                        <a:t>Intercity Bus</a:t>
                      </a:r>
                    </a:p>
                  </a:txBody>
                  <a:tcPr/>
                </a:tc>
                <a:extLst>
                  <a:ext uri="{0D108BD9-81ED-4DB2-BD59-A6C34878D82A}">
                    <a16:rowId xmlns:a16="http://schemas.microsoft.com/office/drawing/2014/main" val="477419943"/>
                  </a:ext>
                </a:extLst>
              </a:tr>
              <a:tr h="352287">
                <a:tc>
                  <a:txBody>
                    <a:bodyPr/>
                    <a:lstStyle/>
                    <a:p>
                      <a:r>
                        <a:rPr lang="en-US" dirty="0"/>
                        <a:t>42</a:t>
                      </a:r>
                    </a:p>
                  </a:txBody>
                  <a:tcPr/>
                </a:tc>
                <a:tc>
                  <a:txBody>
                    <a:bodyPr/>
                    <a:lstStyle/>
                    <a:p>
                      <a:r>
                        <a:rPr lang="en-US" dirty="0"/>
                        <a:t>Transit Bus</a:t>
                      </a:r>
                    </a:p>
                  </a:txBody>
                  <a:tcPr/>
                </a:tc>
                <a:extLst>
                  <a:ext uri="{0D108BD9-81ED-4DB2-BD59-A6C34878D82A}">
                    <a16:rowId xmlns:a16="http://schemas.microsoft.com/office/drawing/2014/main" val="1568224811"/>
                  </a:ext>
                </a:extLst>
              </a:tr>
              <a:tr h="352287">
                <a:tc>
                  <a:txBody>
                    <a:bodyPr/>
                    <a:lstStyle/>
                    <a:p>
                      <a:r>
                        <a:rPr lang="en-US" dirty="0"/>
                        <a:t>43</a:t>
                      </a:r>
                    </a:p>
                  </a:txBody>
                  <a:tcPr/>
                </a:tc>
                <a:tc>
                  <a:txBody>
                    <a:bodyPr/>
                    <a:lstStyle/>
                    <a:p>
                      <a:r>
                        <a:rPr lang="en-US" dirty="0"/>
                        <a:t>School Bus</a:t>
                      </a:r>
                    </a:p>
                  </a:txBody>
                  <a:tcPr/>
                </a:tc>
                <a:extLst>
                  <a:ext uri="{0D108BD9-81ED-4DB2-BD59-A6C34878D82A}">
                    <a16:rowId xmlns:a16="http://schemas.microsoft.com/office/drawing/2014/main" val="1275642393"/>
                  </a:ext>
                </a:extLst>
              </a:tr>
              <a:tr h="352287">
                <a:tc>
                  <a:txBody>
                    <a:bodyPr/>
                    <a:lstStyle/>
                    <a:p>
                      <a:r>
                        <a:rPr lang="en-US" dirty="0"/>
                        <a:t>51</a:t>
                      </a:r>
                    </a:p>
                  </a:txBody>
                  <a:tcPr/>
                </a:tc>
                <a:tc>
                  <a:txBody>
                    <a:bodyPr/>
                    <a:lstStyle/>
                    <a:p>
                      <a:r>
                        <a:rPr lang="en-US" dirty="0"/>
                        <a:t>Refuse</a:t>
                      </a:r>
                      <a:r>
                        <a:rPr lang="en-US" baseline="0" dirty="0"/>
                        <a:t> Truck</a:t>
                      </a:r>
                      <a:endParaRPr lang="en-US" dirty="0"/>
                    </a:p>
                  </a:txBody>
                  <a:tcPr/>
                </a:tc>
                <a:extLst>
                  <a:ext uri="{0D108BD9-81ED-4DB2-BD59-A6C34878D82A}">
                    <a16:rowId xmlns:a16="http://schemas.microsoft.com/office/drawing/2014/main" val="4250845503"/>
                  </a:ext>
                </a:extLst>
              </a:tr>
              <a:tr h="352287">
                <a:tc>
                  <a:txBody>
                    <a:bodyPr/>
                    <a:lstStyle/>
                    <a:p>
                      <a:r>
                        <a:rPr lang="en-US" dirty="0"/>
                        <a:t>52</a:t>
                      </a:r>
                    </a:p>
                  </a:txBody>
                  <a:tcPr/>
                </a:tc>
                <a:tc>
                  <a:txBody>
                    <a:bodyPr/>
                    <a:lstStyle/>
                    <a:p>
                      <a:r>
                        <a:rPr lang="en-US" dirty="0"/>
                        <a:t>Single</a:t>
                      </a:r>
                      <a:r>
                        <a:rPr lang="en-US" baseline="0" dirty="0"/>
                        <a:t> Unit Short-haul Truck</a:t>
                      </a:r>
                      <a:endParaRPr lang="en-US" dirty="0"/>
                    </a:p>
                  </a:txBody>
                  <a:tcPr/>
                </a:tc>
                <a:extLst>
                  <a:ext uri="{0D108BD9-81ED-4DB2-BD59-A6C34878D82A}">
                    <a16:rowId xmlns:a16="http://schemas.microsoft.com/office/drawing/2014/main" val="537267989"/>
                  </a:ext>
                </a:extLst>
              </a:tr>
              <a:tr h="352287">
                <a:tc>
                  <a:txBody>
                    <a:bodyPr/>
                    <a:lstStyle/>
                    <a:p>
                      <a:r>
                        <a:rPr lang="en-US" dirty="0"/>
                        <a:t>53</a:t>
                      </a:r>
                    </a:p>
                  </a:txBody>
                  <a:tcPr/>
                </a:tc>
                <a:tc>
                  <a:txBody>
                    <a:bodyPr/>
                    <a:lstStyle/>
                    <a:p>
                      <a:r>
                        <a:rPr lang="en-US" dirty="0"/>
                        <a:t>Single</a:t>
                      </a:r>
                      <a:r>
                        <a:rPr lang="en-US" baseline="0" dirty="0"/>
                        <a:t> Unit Long-haul Truck</a:t>
                      </a:r>
                      <a:endParaRPr lang="en-US" dirty="0"/>
                    </a:p>
                  </a:txBody>
                  <a:tcPr/>
                </a:tc>
                <a:extLst>
                  <a:ext uri="{0D108BD9-81ED-4DB2-BD59-A6C34878D82A}">
                    <a16:rowId xmlns:a16="http://schemas.microsoft.com/office/drawing/2014/main" val="3328405422"/>
                  </a:ext>
                </a:extLst>
              </a:tr>
              <a:tr h="352287">
                <a:tc>
                  <a:txBody>
                    <a:bodyPr/>
                    <a:lstStyle/>
                    <a:p>
                      <a:r>
                        <a:rPr lang="en-US" dirty="0"/>
                        <a:t>54</a:t>
                      </a:r>
                    </a:p>
                  </a:txBody>
                  <a:tcPr/>
                </a:tc>
                <a:tc>
                  <a:txBody>
                    <a:bodyPr/>
                    <a:lstStyle/>
                    <a:p>
                      <a:r>
                        <a:rPr lang="en-US" dirty="0"/>
                        <a:t>Motor Home</a:t>
                      </a:r>
                    </a:p>
                  </a:txBody>
                  <a:tcPr/>
                </a:tc>
                <a:extLst>
                  <a:ext uri="{0D108BD9-81ED-4DB2-BD59-A6C34878D82A}">
                    <a16:rowId xmlns:a16="http://schemas.microsoft.com/office/drawing/2014/main" val="3257833473"/>
                  </a:ext>
                </a:extLst>
              </a:tr>
              <a:tr h="352287">
                <a:tc>
                  <a:txBody>
                    <a:bodyPr/>
                    <a:lstStyle/>
                    <a:p>
                      <a:r>
                        <a:rPr lang="en-US" dirty="0"/>
                        <a:t>61</a:t>
                      </a:r>
                    </a:p>
                  </a:txBody>
                  <a:tcPr/>
                </a:tc>
                <a:tc>
                  <a:txBody>
                    <a:bodyPr/>
                    <a:lstStyle/>
                    <a:p>
                      <a:r>
                        <a:rPr lang="en-US" dirty="0"/>
                        <a:t>Combination</a:t>
                      </a:r>
                      <a:r>
                        <a:rPr lang="en-US" baseline="0" dirty="0"/>
                        <a:t> Short-haul Truck</a:t>
                      </a:r>
                      <a:endParaRPr lang="en-US" dirty="0"/>
                    </a:p>
                  </a:txBody>
                  <a:tcPr/>
                </a:tc>
                <a:extLst>
                  <a:ext uri="{0D108BD9-81ED-4DB2-BD59-A6C34878D82A}">
                    <a16:rowId xmlns:a16="http://schemas.microsoft.com/office/drawing/2014/main" val="3617136440"/>
                  </a:ext>
                </a:extLst>
              </a:tr>
              <a:tr h="352287">
                <a:tc>
                  <a:txBody>
                    <a:bodyPr/>
                    <a:lstStyle/>
                    <a:p>
                      <a:r>
                        <a:rPr lang="en-US" dirty="0"/>
                        <a:t>62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Combination</a:t>
                      </a:r>
                      <a:r>
                        <a:rPr lang="en-US" baseline="0" dirty="0"/>
                        <a:t> Long-haul Truck</a:t>
                      </a:r>
                      <a:endParaRPr lang="en-US" dirty="0"/>
                    </a:p>
                  </a:txBody>
                  <a:tcPr/>
                </a:tc>
                <a:extLst>
                  <a:ext uri="{0D108BD9-81ED-4DB2-BD59-A6C34878D82A}">
                    <a16:rowId xmlns:a16="http://schemas.microsoft.com/office/drawing/2014/main" val="4251434076"/>
                  </a:ext>
                </a:extLst>
              </a:tr>
            </a:tbl>
          </a:graphicData>
        </a:graphic>
      </p:graphicFrame>
    </p:spTree>
    <p:extLst>
      <p:ext uri="{BB962C8B-B14F-4D97-AF65-F5344CB8AC3E}">
        <p14:creationId xmlns:p14="http://schemas.microsoft.com/office/powerpoint/2010/main" val="340824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1375065" cy="5183880"/>
          </a:xfrm>
        </p:spPr>
        <p:txBody>
          <a:bodyPr>
            <a:normAutofit/>
          </a:bodyPr>
          <a:lstStyle/>
          <a:p>
            <a:r>
              <a:rPr lang="en-US" dirty="0"/>
              <a:t>Key MOVES inputs</a:t>
            </a:r>
          </a:p>
          <a:p>
            <a:pPr lvl="1"/>
            <a:r>
              <a:rPr lang="en-US" dirty="0"/>
              <a:t>Vehicle miles traveled (VMT) by vehicle type</a:t>
            </a:r>
          </a:p>
          <a:p>
            <a:pPr lvl="1"/>
            <a:r>
              <a:rPr lang="en-US" dirty="0"/>
              <a:t>Temporal adjustments – Fraction of VMT by month, weekday vs. weekend, hour</a:t>
            </a:r>
          </a:p>
          <a:p>
            <a:pPr lvl="1"/>
            <a:r>
              <a:rPr lang="en-US" dirty="0"/>
              <a:t>Road type distribution – Fraction of VMT occurring on 5 road types</a:t>
            </a:r>
          </a:p>
          <a:p>
            <a:pPr lvl="1"/>
            <a:r>
              <a:rPr lang="en-US" dirty="0"/>
              <a:t>Average speed distribution – Fraction of VMT by 16 speed bins</a:t>
            </a:r>
          </a:p>
          <a:p>
            <a:pPr lvl="1"/>
            <a:r>
              <a:rPr lang="en-US" dirty="0"/>
              <a:t>Ramp fraction – Fraction of vehicle hours traveled (VHT) occurring on freeway ramps</a:t>
            </a:r>
          </a:p>
          <a:p>
            <a:r>
              <a:rPr lang="en-US" dirty="0"/>
              <a:t>Potential data sources</a:t>
            </a:r>
          </a:p>
          <a:p>
            <a:pPr lvl="1"/>
            <a:r>
              <a:rPr lang="en-US" dirty="0"/>
              <a:t>Highway Performance Monitoring System</a:t>
            </a:r>
          </a:p>
          <a:p>
            <a:pPr lvl="1"/>
            <a:r>
              <a:rPr lang="en-US" dirty="0"/>
              <a:t>Automated traffic recorders</a:t>
            </a:r>
          </a:p>
          <a:p>
            <a:pPr lvl="1"/>
            <a:r>
              <a:rPr lang="en-US" dirty="0"/>
              <a:t>Travel demand model</a:t>
            </a:r>
          </a:p>
          <a:p>
            <a:pPr lvl="1"/>
            <a:r>
              <a:rPr lang="en-US" dirty="0"/>
              <a:t>Trend extrapolation</a:t>
            </a:r>
          </a:p>
          <a:p>
            <a:pPr lvl="1"/>
            <a:r>
              <a:rPr lang="en-US" dirty="0"/>
              <a:t>Traffic speed sensors and probe vehicles</a:t>
            </a:r>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County-Level: Vehicle Activity Data</a:t>
            </a:r>
          </a:p>
        </p:txBody>
      </p:sp>
    </p:spTree>
    <p:extLst>
      <p:ext uri="{BB962C8B-B14F-4D97-AF65-F5344CB8AC3E}">
        <p14:creationId xmlns:p14="http://schemas.microsoft.com/office/powerpoint/2010/main" val="229408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1375065" cy="5183880"/>
          </a:xfrm>
        </p:spPr>
        <p:txBody>
          <a:bodyPr>
            <a:normAutofit/>
          </a:bodyPr>
          <a:lstStyle/>
          <a:p>
            <a:r>
              <a:rPr lang="en-US" dirty="0"/>
              <a:t>Key MOVES inputs</a:t>
            </a:r>
          </a:p>
          <a:p>
            <a:pPr lvl="1"/>
            <a:r>
              <a:rPr lang="en-US" dirty="0"/>
              <a:t>Ambient temperature by hour in each month</a:t>
            </a:r>
          </a:p>
          <a:p>
            <a:pPr lvl="1"/>
            <a:r>
              <a:rPr lang="en-US" dirty="0"/>
              <a:t>Relative humidity by hour in each month</a:t>
            </a:r>
          </a:p>
          <a:p>
            <a:pPr lvl="1">
              <a:buFont typeface="Wingdings" panose="05000000000000000000" pitchFamily="2" charset="2"/>
              <a:buChar char="Ø"/>
            </a:pPr>
            <a:r>
              <a:rPr lang="en-US" dirty="0"/>
              <a:t>Fuel formulation – Fuel type and its contents</a:t>
            </a:r>
          </a:p>
          <a:p>
            <a:pPr lvl="1">
              <a:buFont typeface="Wingdings" panose="05000000000000000000" pitchFamily="2" charset="2"/>
              <a:buChar char="Ø"/>
            </a:pPr>
            <a:r>
              <a:rPr lang="en-US" dirty="0"/>
              <a:t>Fuel supply – Market share of each fuel formulation by month</a:t>
            </a:r>
          </a:p>
          <a:p>
            <a:pPr lvl="1">
              <a:buFont typeface="Wingdings" panose="05000000000000000000" pitchFamily="2" charset="2"/>
              <a:buChar char="v"/>
            </a:pPr>
            <a:r>
              <a:rPr lang="en-US" dirty="0"/>
              <a:t>I/M programs </a:t>
            </a:r>
          </a:p>
          <a:p>
            <a:r>
              <a:rPr lang="en-US" dirty="0"/>
              <a:t>Potential data sources</a:t>
            </a:r>
          </a:p>
          <a:p>
            <a:pPr lvl="1"/>
            <a:r>
              <a:rPr lang="en-US" dirty="0"/>
              <a:t>National Centers for</a:t>
            </a:r>
          </a:p>
          <a:p>
            <a:pPr marL="457200" lvl="1" indent="0">
              <a:buNone/>
            </a:pPr>
            <a:r>
              <a:rPr lang="en-US" dirty="0"/>
              <a:t>    Environmental Information</a:t>
            </a:r>
          </a:p>
          <a:p>
            <a:pPr lvl="1">
              <a:buFont typeface="Wingdings" panose="05000000000000000000" pitchFamily="2" charset="2"/>
              <a:buChar char="Ø"/>
            </a:pPr>
            <a:r>
              <a:rPr lang="en-US" dirty="0"/>
              <a:t>Fuel surveys</a:t>
            </a:r>
          </a:p>
          <a:p>
            <a:pPr lvl="1">
              <a:buFont typeface="Wingdings" panose="05000000000000000000" pitchFamily="2" charset="2"/>
              <a:buChar char="v"/>
            </a:pPr>
            <a:r>
              <a:rPr lang="en-US" dirty="0"/>
              <a:t>I/M program-specific data</a:t>
            </a:r>
          </a:p>
          <a:p>
            <a:r>
              <a:rPr lang="en-US" dirty="0"/>
              <a:t>The same inputs and data sources are also applied to project-level.</a:t>
            </a:r>
          </a:p>
          <a:p>
            <a:endParaRPr lang="en-US" dirty="0"/>
          </a:p>
          <a:p>
            <a:pPr lvl="1"/>
            <a:endParaRPr lang="en-US" dirty="0"/>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County-Level: Other Data</a:t>
            </a:r>
          </a:p>
        </p:txBody>
      </p:sp>
      <p:pic>
        <p:nvPicPr>
          <p:cNvPr id="4" name="Picture 3"/>
          <p:cNvPicPr>
            <a:picLocks noChangeAspect="1"/>
          </p:cNvPicPr>
          <p:nvPr/>
        </p:nvPicPr>
        <p:blipFill>
          <a:blip r:embed="rId3"/>
          <a:stretch>
            <a:fillRect/>
          </a:stretch>
        </p:blipFill>
        <p:spPr>
          <a:xfrm>
            <a:off x="6070600" y="3798591"/>
            <a:ext cx="4279900" cy="2221852"/>
          </a:xfrm>
          <a:prstGeom prst="rect">
            <a:avLst/>
          </a:prstGeom>
        </p:spPr>
      </p:pic>
    </p:spTree>
    <p:extLst>
      <p:ext uri="{BB962C8B-B14F-4D97-AF65-F5344CB8AC3E}">
        <p14:creationId xmlns:p14="http://schemas.microsoft.com/office/powerpoint/2010/main" val="336659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5456865" cy="5183880"/>
          </a:xfrm>
        </p:spPr>
        <p:txBody>
          <a:bodyPr>
            <a:normAutofit/>
          </a:bodyPr>
          <a:lstStyle/>
          <a:p>
            <a:r>
              <a:rPr lang="en-US" dirty="0"/>
              <a:t>Key MOVES inputs</a:t>
            </a:r>
          </a:p>
          <a:p>
            <a:pPr lvl="1"/>
            <a:r>
              <a:rPr lang="en-US" dirty="0"/>
              <a:t>Vehicle population by vehicle type</a:t>
            </a:r>
          </a:p>
          <a:p>
            <a:pPr lvl="1"/>
            <a:r>
              <a:rPr lang="en-US" dirty="0"/>
              <a:t>Age distribution of each vehicle type</a:t>
            </a:r>
          </a:p>
          <a:p>
            <a:r>
              <a:rPr lang="en-US" dirty="0"/>
              <a:t>Potential data sources</a:t>
            </a:r>
          </a:p>
          <a:p>
            <a:pPr lvl="1"/>
            <a:r>
              <a:rPr lang="en-US" dirty="0"/>
              <a:t>State vehicle registration databases</a:t>
            </a:r>
          </a:p>
          <a:p>
            <a:pPr lvl="1"/>
            <a:r>
              <a:rPr lang="en-US" dirty="0"/>
              <a:t>I/M program records</a:t>
            </a:r>
          </a:p>
          <a:p>
            <a:pPr lvl="1"/>
            <a:r>
              <a:rPr lang="en-US" dirty="0"/>
              <a:t>Vehicle classification counts</a:t>
            </a:r>
          </a:p>
          <a:p>
            <a:pPr lvl="1"/>
            <a:r>
              <a:rPr lang="en-US" dirty="0"/>
              <a:t>License plate surveys</a:t>
            </a:r>
          </a:p>
          <a:p>
            <a:pPr lvl="2"/>
            <a:r>
              <a:rPr lang="en-US" dirty="0"/>
              <a:t>Used in conjunction with</a:t>
            </a:r>
          </a:p>
          <a:p>
            <a:pPr marL="914400" lvl="2" indent="0">
              <a:buNone/>
            </a:pPr>
            <a:r>
              <a:rPr lang="en-US" dirty="0"/>
              <a:t>     vehicle registration databases</a:t>
            </a:r>
          </a:p>
          <a:p>
            <a:pPr lvl="2"/>
            <a:r>
              <a:rPr lang="en-US" dirty="0"/>
              <a:t>Provide site-specific fleet data</a:t>
            </a:r>
          </a:p>
          <a:p>
            <a:pPr lvl="2"/>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Project-Level: Fleet Data</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rcRect b="3381"/>
          <a:stretch>
            <a:fillRect/>
          </a:stretch>
        </p:blipFill>
        <p:spPr bwMode="auto">
          <a:xfrm>
            <a:off x="5400261" y="4281357"/>
            <a:ext cx="6525039" cy="2308860"/>
          </a:xfrm>
          <a:prstGeom prst="rect">
            <a:avLst/>
          </a:prstGeom>
          <a:noFill/>
          <a:ln>
            <a:noFill/>
          </a:ln>
        </p:spPr>
      </p:pic>
      <p:pic>
        <p:nvPicPr>
          <p:cNvPr id="5" name="Picture 4"/>
          <p:cNvPicPr/>
          <p:nvPr/>
        </p:nvPicPr>
        <p:blipFill>
          <a:blip r:embed="rId4"/>
          <a:srcRect/>
          <a:stretch>
            <a:fillRect/>
          </a:stretch>
        </p:blipFill>
        <p:spPr bwMode="auto">
          <a:xfrm>
            <a:off x="7499350" y="1410531"/>
            <a:ext cx="3219450" cy="2602669"/>
          </a:xfrm>
          <a:prstGeom prst="rect">
            <a:avLst/>
          </a:prstGeom>
          <a:noFill/>
          <a:ln w="9525">
            <a:noFill/>
            <a:miter lim="800000"/>
            <a:headEnd/>
            <a:tailEnd/>
          </a:ln>
        </p:spPr>
      </p:pic>
      <p:sp>
        <p:nvSpPr>
          <p:cNvPr id="6" name="TextBox 5"/>
          <p:cNvSpPr txBox="1"/>
          <p:nvPr/>
        </p:nvSpPr>
        <p:spPr>
          <a:xfrm>
            <a:off x="5400261" y="6512294"/>
            <a:ext cx="2032000" cy="230832"/>
          </a:xfrm>
          <a:prstGeom prst="rect">
            <a:avLst/>
          </a:prstGeom>
          <a:noFill/>
        </p:spPr>
        <p:txBody>
          <a:bodyPr wrap="square" rtlCol="0">
            <a:spAutoFit/>
          </a:bodyPr>
          <a:lstStyle/>
          <a:p>
            <a:r>
              <a:rPr lang="en-US" sz="900" dirty="0"/>
              <a:t>Source: Boriboonsomsin et al. (2011)</a:t>
            </a:r>
          </a:p>
        </p:txBody>
      </p:sp>
      <p:sp>
        <p:nvSpPr>
          <p:cNvPr id="8" name="TextBox 7"/>
          <p:cNvSpPr txBox="1"/>
          <p:nvPr/>
        </p:nvSpPr>
        <p:spPr>
          <a:xfrm>
            <a:off x="7499350" y="3794239"/>
            <a:ext cx="2032000" cy="230832"/>
          </a:xfrm>
          <a:prstGeom prst="rect">
            <a:avLst/>
          </a:prstGeom>
          <a:noFill/>
        </p:spPr>
        <p:txBody>
          <a:bodyPr wrap="square" rtlCol="0">
            <a:spAutoFit/>
          </a:bodyPr>
          <a:lstStyle/>
          <a:p>
            <a:r>
              <a:rPr lang="en-US" sz="900" dirty="0"/>
              <a:t>Source: Boriboonsomsin et al. (2011)</a:t>
            </a:r>
          </a:p>
        </p:txBody>
      </p:sp>
    </p:spTree>
    <p:extLst>
      <p:ext uri="{BB962C8B-B14F-4D97-AF65-F5344CB8AC3E}">
        <p14:creationId xmlns:p14="http://schemas.microsoft.com/office/powerpoint/2010/main" val="347936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1375065" cy="5183880"/>
          </a:xfrm>
        </p:spPr>
        <p:txBody>
          <a:bodyPr>
            <a:normAutofit/>
          </a:bodyPr>
          <a:lstStyle/>
          <a:p>
            <a:r>
              <a:rPr lang="en-US" dirty="0"/>
              <a:t>Key MOVES inputs</a:t>
            </a:r>
          </a:p>
          <a:p>
            <a:pPr lvl="1"/>
            <a:r>
              <a:rPr lang="en-US" dirty="0"/>
              <a:t>Traffic volume</a:t>
            </a:r>
          </a:p>
          <a:p>
            <a:pPr lvl="1">
              <a:buFont typeface="Wingdings" panose="05000000000000000000" pitchFamily="2" charset="2"/>
              <a:buChar char="Ø"/>
            </a:pPr>
            <a:r>
              <a:rPr lang="en-US" dirty="0"/>
              <a:t>Average speed or drive schedule or operating mode distribution</a:t>
            </a:r>
          </a:p>
          <a:p>
            <a:pPr lvl="1">
              <a:buFont typeface="Wingdings" panose="05000000000000000000" pitchFamily="2" charset="2"/>
              <a:buChar char="v"/>
            </a:pPr>
            <a:r>
              <a:rPr lang="en-US" dirty="0"/>
              <a:t>Link length and vertical grade</a:t>
            </a:r>
          </a:p>
          <a:p>
            <a:r>
              <a:rPr lang="en-US" dirty="0"/>
              <a:t>Potential data sources</a:t>
            </a:r>
          </a:p>
          <a:p>
            <a:pPr lvl="1"/>
            <a:r>
              <a:rPr lang="en-US" dirty="0"/>
              <a:t>Traffic counts</a:t>
            </a:r>
          </a:p>
          <a:p>
            <a:pPr lvl="1"/>
            <a:r>
              <a:rPr lang="en-US" dirty="0"/>
              <a:t>Travel demand models</a:t>
            </a:r>
          </a:p>
          <a:p>
            <a:pPr lvl="1">
              <a:buFont typeface="Wingdings" panose="05000000000000000000" pitchFamily="2" charset="2"/>
              <a:buChar char="Ø"/>
            </a:pPr>
            <a:r>
              <a:rPr lang="en-US" dirty="0"/>
              <a:t>Probe vehicle studies</a:t>
            </a:r>
          </a:p>
          <a:p>
            <a:pPr lvl="1">
              <a:buFont typeface="Wingdings" panose="05000000000000000000" pitchFamily="2" charset="2"/>
              <a:buChar char="Ø"/>
            </a:pPr>
            <a:r>
              <a:rPr lang="en-US" dirty="0"/>
              <a:t>Traffic microsimulation models</a:t>
            </a:r>
          </a:p>
          <a:p>
            <a:pPr lvl="1">
              <a:buFont typeface="Wingdings" panose="05000000000000000000" pitchFamily="2" charset="2"/>
              <a:buChar char="v"/>
            </a:pPr>
            <a:r>
              <a:rPr lang="en-US" dirty="0"/>
              <a:t>Project as-built plans</a:t>
            </a:r>
          </a:p>
          <a:p>
            <a:pPr lvl="1">
              <a:buFont typeface="Wingdings" panose="05000000000000000000" pitchFamily="2" charset="2"/>
              <a:buChar char="v"/>
            </a:pPr>
            <a:r>
              <a:rPr lang="en-US" dirty="0"/>
              <a:t>Field or aerial surveys</a:t>
            </a:r>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Project-Level: Road Link Data</a:t>
            </a:r>
          </a:p>
        </p:txBody>
      </p:sp>
      <p:pic>
        <p:nvPicPr>
          <p:cNvPr id="4" name="Picture 3"/>
          <p:cNvPicPr>
            <a:picLocks noChangeAspect="1"/>
          </p:cNvPicPr>
          <p:nvPr/>
        </p:nvPicPr>
        <p:blipFill>
          <a:blip r:embed="rId3"/>
          <a:stretch>
            <a:fillRect/>
          </a:stretch>
        </p:blipFill>
        <p:spPr>
          <a:xfrm>
            <a:off x="5889207" y="3022600"/>
            <a:ext cx="5756693" cy="3352799"/>
          </a:xfrm>
          <a:prstGeom prst="rect">
            <a:avLst/>
          </a:prstGeom>
        </p:spPr>
      </p:pic>
      <p:sp>
        <p:nvSpPr>
          <p:cNvPr id="5" name="TextBox 4"/>
          <p:cNvSpPr txBox="1"/>
          <p:nvPr/>
        </p:nvSpPr>
        <p:spPr>
          <a:xfrm>
            <a:off x="5889207" y="6375399"/>
            <a:ext cx="1892300" cy="230832"/>
          </a:xfrm>
          <a:prstGeom prst="rect">
            <a:avLst/>
          </a:prstGeom>
          <a:noFill/>
        </p:spPr>
        <p:txBody>
          <a:bodyPr wrap="square" rtlCol="0">
            <a:spAutoFit/>
          </a:bodyPr>
          <a:lstStyle/>
          <a:p>
            <a:r>
              <a:rPr lang="en-US" sz="900" dirty="0"/>
              <a:t>Source: Dresser and Laurita (2012)</a:t>
            </a:r>
          </a:p>
        </p:txBody>
      </p:sp>
    </p:spTree>
    <p:extLst>
      <p:ext uri="{BB962C8B-B14F-4D97-AF65-F5344CB8AC3E}">
        <p14:creationId xmlns:p14="http://schemas.microsoft.com/office/powerpoint/2010/main" val="329247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Defining Road Links</a:t>
            </a:r>
          </a:p>
        </p:txBody>
      </p:sp>
      <p:sp>
        <p:nvSpPr>
          <p:cNvPr id="7" name="Content Placeholder 6"/>
          <p:cNvSpPr>
            <a:spLocks noGrp="1"/>
          </p:cNvSpPr>
          <p:nvPr>
            <p:ph idx="1"/>
          </p:nvPr>
        </p:nvSpPr>
        <p:spPr>
          <a:xfrm>
            <a:off x="816935" y="1585221"/>
            <a:ext cx="10515600" cy="4434580"/>
          </a:xfrm>
        </p:spPr>
        <p:txBody>
          <a:bodyPr/>
          <a:lstStyle/>
          <a:p>
            <a:r>
              <a:rPr lang="en-US" dirty="0"/>
              <a:t>A road should be divided into links if they have different fleet, vehicle activity, or other characteristics that could impact vehicle emissions.</a:t>
            </a:r>
          </a:p>
        </p:txBody>
      </p:sp>
      <p:pic>
        <p:nvPicPr>
          <p:cNvPr id="9" name="Picture 8"/>
          <p:cNvPicPr>
            <a:picLocks noChangeAspect="1"/>
          </p:cNvPicPr>
          <p:nvPr/>
        </p:nvPicPr>
        <p:blipFill>
          <a:blip r:embed="rId3"/>
          <a:stretch>
            <a:fillRect/>
          </a:stretch>
        </p:blipFill>
        <p:spPr>
          <a:xfrm>
            <a:off x="6437828" y="2545766"/>
            <a:ext cx="5127090" cy="3814607"/>
          </a:xfrm>
          <a:prstGeom prst="rect">
            <a:avLst/>
          </a:prstGeom>
        </p:spPr>
      </p:pic>
      <p:pic>
        <p:nvPicPr>
          <p:cNvPr id="5" name="Picture 4"/>
          <p:cNvPicPr>
            <a:picLocks noChangeAspect="1"/>
          </p:cNvPicPr>
          <p:nvPr/>
        </p:nvPicPr>
        <p:blipFill>
          <a:blip r:embed="rId4"/>
          <a:stretch>
            <a:fillRect/>
          </a:stretch>
        </p:blipFill>
        <p:spPr>
          <a:xfrm>
            <a:off x="990600" y="2545766"/>
            <a:ext cx="5129100" cy="3814607"/>
          </a:xfrm>
          <a:prstGeom prst="rect">
            <a:avLst/>
          </a:prstGeom>
        </p:spPr>
      </p:pic>
      <p:sp>
        <p:nvSpPr>
          <p:cNvPr id="10" name="TextBox 9"/>
          <p:cNvSpPr txBox="1"/>
          <p:nvPr/>
        </p:nvSpPr>
        <p:spPr>
          <a:xfrm>
            <a:off x="990600" y="6360373"/>
            <a:ext cx="1892300" cy="230832"/>
          </a:xfrm>
          <a:prstGeom prst="rect">
            <a:avLst/>
          </a:prstGeom>
          <a:noFill/>
        </p:spPr>
        <p:txBody>
          <a:bodyPr wrap="square" rtlCol="0">
            <a:spAutoFit/>
          </a:bodyPr>
          <a:lstStyle/>
          <a:p>
            <a:r>
              <a:rPr lang="en-US" sz="900" dirty="0"/>
              <a:t>Source: Dresser and Laurita (2012)</a:t>
            </a:r>
          </a:p>
        </p:txBody>
      </p:sp>
      <p:sp>
        <p:nvSpPr>
          <p:cNvPr id="11" name="TextBox 10"/>
          <p:cNvSpPr txBox="1"/>
          <p:nvPr/>
        </p:nvSpPr>
        <p:spPr>
          <a:xfrm>
            <a:off x="6437828" y="6360373"/>
            <a:ext cx="1892300" cy="230832"/>
          </a:xfrm>
          <a:prstGeom prst="rect">
            <a:avLst/>
          </a:prstGeom>
          <a:noFill/>
        </p:spPr>
        <p:txBody>
          <a:bodyPr wrap="square" rtlCol="0">
            <a:spAutoFit/>
          </a:bodyPr>
          <a:lstStyle/>
          <a:p>
            <a:r>
              <a:rPr lang="en-US" sz="900" dirty="0"/>
              <a:t>Source: Dresser and Laurita (2012)</a:t>
            </a:r>
          </a:p>
        </p:txBody>
      </p:sp>
    </p:spTree>
    <p:extLst>
      <p:ext uri="{BB962C8B-B14F-4D97-AF65-F5344CB8AC3E}">
        <p14:creationId xmlns:p14="http://schemas.microsoft.com/office/powerpoint/2010/main" val="330147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1375065" cy="5183880"/>
          </a:xfrm>
        </p:spPr>
        <p:txBody>
          <a:bodyPr>
            <a:normAutofit/>
          </a:bodyPr>
          <a:lstStyle/>
          <a:p>
            <a:r>
              <a:rPr lang="en-US" dirty="0"/>
              <a:t>Off-network refers to non-roadway facilities that produce vehicle emissions such as parking lots, truck stops, and bus terminals.</a:t>
            </a:r>
          </a:p>
          <a:p>
            <a:r>
              <a:rPr lang="en-US" dirty="0"/>
              <a:t>Key MOVES inputs</a:t>
            </a:r>
          </a:p>
          <a:p>
            <a:pPr lvl="1"/>
            <a:r>
              <a:rPr lang="en-US" dirty="0"/>
              <a:t>Source type fraction – Vehicle population by vehicle type</a:t>
            </a:r>
          </a:p>
          <a:p>
            <a:pPr lvl="1"/>
            <a:r>
              <a:rPr lang="en-US" dirty="0"/>
              <a:t>Start fraction – Fraction of vehicles that start engines in each hour of the day</a:t>
            </a:r>
          </a:p>
          <a:p>
            <a:pPr lvl="1"/>
            <a:r>
              <a:rPr lang="en-US" dirty="0"/>
              <a:t>Extended idle fraction – Fraction of time long-haul combination trucks spend in extended idle mode</a:t>
            </a:r>
          </a:p>
          <a:p>
            <a:pPr lvl="1"/>
            <a:r>
              <a:rPr lang="en-US" dirty="0"/>
              <a:t>Parked fraction – Fraction of time vehicles parked in each hour of the day</a:t>
            </a:r>
          </a:p>
          <a:p>
            <a:r>
              <a:rPr lang="en-US" dirty="0"/>
              <a:t>Potential data sources</a:t>
            </a:r>
          </a:p>
          <a:p>
            <a:pPr lvl="1"/>
            <a:r>
              <a:rPr lang="en-US" dirty="0"/>
              <a:t>Facility-specific entrance/exit data or field observations</a:t>
            </a:r>
          </a:p>
          <a:p>
            <a:pPr lvl="1"/>
            <a:r>
              <a:rPr lang="en-US" dirty="0"/>
              <a:t>Vehicle data logging or fleet telematics</a:t>
            </a:r>
          </a:p>
          <a:p>
            <a:pPr lvl="1"/>
            <a:r>
              <a:rPr lang="en-US" dirty="0"/>
              <a:t>Parking studies</a:t>
            </a:r>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Project-Level: Off-Network Data</a:t>
            </a:r>
          </a:p>
        </p:txBody>
      </p:sp>
    </p:spTree>
    <p:extLst>
      <p:ext uri="{BB962C8B-B14F-4D97-AF65-F5344CB8AC3E}">
        <p14:creationId xmlns:p14="http://schemas.microsoft.com/office/powerpoint/2010/main" val="68033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Lecture #13: Emission Modeling Methods and Data Sources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308324"/>
          </a:xfrm>
          <a:prstGeom prst="rect">
            <a:avLst/>
          </a:prstGeom>
          <a:noFill/>
        </p:spPr>
        <p:txBody>
          <a:bodyPr wrap="square" rtlCol="0">
            <a:spAutoFit/>
          </a:bodyPr>
          <a:lstStyle/>
          <a:p>
            <a:pPr algn="ctr"/>
            <a:r>
              <a:rPr lang="en-US" sz="2400" b="1" dirty="0"/>
              <a:t>Kanok Boriboonsomsin</a:t>
            </a:r>
          </a:p>
          <a:p>
            <a:pPr algn="ctr"/>
            <a:r>
              <a:rPr lang="en-US" sz="2400" b="1" dirty="0"/>
              <a:t>College of Engineering – Center for Environmental Research and Technology</a:t>
            </a:r>
          </a:p>
          <a:p>
            <a:pPr algn="ctr"/>
            <a:r>
              <a:rPr lang="en-US" sz="2400" b="1" dirty="0"/>
              <a:t>University of California at Riverside</a:t>
            </a:r>
          </a:p>
          <a:p>
            <a:pPr algn="ctr"/>
            <a:r>
              <a:rPr lang="en-US" sz="2400" b="1" dirty="0">
                <a:hlinkClick r:id="rId3"/>
              </a:rPr>
              <a:t>kanok@cert.ucr.edu</a:t>
            </a:r>
            <a:r>
              <a:rPr lang="en-US" sz="2400" b="1" dirty="0"/>
              <a:t>, 951-781-5792</a:t>
            </a:r>
          </a:p>
          <a:p>
            <a:pPr algn="ctr"/>
            <a:r>
              <a:rPr lang="en-US" sz="2400" b="1"/>
              <a:t>The author declares that there is no conflict of interest</a:t>
            </a:r>
          </a:p>
          <a:p>
            <a:pPr algn="ctr"/>
            <a:r>
              <a:rPr lang="en-US" sz="2400" b="1"/>
              <a:t>Lecture </a:t>
            </a:r>
            <a:r>
              <a:rPr lang="en-US" sz="2400" b="1" dirty="0"/>
              <a:t>Track(s): 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Significant advancements in the field of emission modeling have been made over the last few decades.</a:t>
            </a:r>
          </a:p>
          <a:p>
            <a:r>
              <a:rPr lang="en-US" dirty="0"/>
              <a:t>There are many new data sources that can be used for emission modeling:</a:t>
            </a:r>
          </a:p>
          <a:p>
            <a:pPr lvl="1"/>
            <a:r>
              <a:rPr lang="en-US" dirty="0"/>
              <a:t>Traffic sensor network</a:t>
            </a:r>
          </a:p>
          <a:p>
            <a:pPr lvl="1"/>
            <a:r>
              <a:rPr lang="en-US" dirty="0"/>
              <a:t>Weigh-in-motion stations</a:t>
            </a:r>
          </a:p>
          <a:p>
            <a:pPr lvl="1"/>
            <a:r>
              <a:rPr lang="en-US" dirty="0"/>
              <a:t>Probe vehicle (GPS) data</a:t>
            </a:r>
          </a:p>
          <a:p>
            <a:pPr lvl="1"/>
            <a:r>
              <a:rPr lang="en-US" dirty="0"/>
              <a:t>Fleet telematics</a:t>
            </a:r>
          </a:p>
          <a:p>
            <a:pPr lvl="1"/>
            <a:r>
              <a:rPr lang="en-US" dirty="0"/>
              <a:t>Location-based (cell phone) data</a:t>
            </a:r>
          </a:p>
          <a:p>
            <a:pPr lvl="1"/>
            <a:r>
              <a:rPr lang="en-US" dirty="0"/>
              <a:t>Etc.</a:t>
            </a:r>
          </a:p>
          <a:p>
            <a:pPr lvl="1"/>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00400"/>
            <a:ext cx="2628900" cy="26289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7980" r="11694"/>
          <a:stretch/>
        </p:blipFill>
        <p:spPr bwMode="auto">
          <a:xfrm>
            <a:off x="8940800" y="3187077"/>
            <a:ext cx="2641600" cy="2642224"/>
          </a:xfrm>
          <a:prstGeom prst="rect">
            <a:avLst/>
          </a:prstGeom>
          <a:noFill/>
          <a:ln>
            <a:noFill/>
          </a:ln>
        </p:spPr>
      </p:pic>
    </p:spTree>
    <p:extLst>
      <p:ext uri="{BB962C8B-B14F-4D97-AF65-F5344CB8AC3E}">
        <p14:creationId xmlns:p14="http://schemas.microsoft.com/office/powerpoint/2010/main" val="379298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1082965" cy="4771129"/>
          </a:xfrm>
        </p:spPr>
        <p:txBody>
          <a:bodyPr>
            <a:normAutofit/>
          </a:bodyPr>
          <a:lstStyle/>
          <a:p>
            <a:r>
              <a:rPr lang="en-US" dirty="0"/>
              <a:t>Emissions from advanced vehicle, fuel, and emission control technologies</a:t>
            </a:r>
          </a:p>
          <a:p>
            <a:pPr lvl="1"/>
            <a:r>
              <a:rPr lang="en-US" dirty="0"/>
              <a:t>Hybrid, plug-in hybrid, and battery electric vehicles</a:t>
            </a:r>
          </a:p>
          <a:p>
            <a:pPr lvl="1"/>
            <a:r>
              <a:rPr lang="en-US" dirty="0"/>
              <a:t>Compressed natural gas, biofuel, etc.</a:t>
            </a:r>
          </a:p>
          <a:p>
            <a:pPr lvl="1"/>
            <a:r>
              <a:rPr lang="en-US" dirty="0"/>
              <a:t>Gasoline direct injection, selective catalytic reduction, etc.</a:t>
            </a:r>
          </a:p>
          <a:p>
            <a:r>
              <a:rPr lang="en-US" dirty="0"/>
              <a:t>Life-cycle emissions</a:t>
            </a:r>
          </a:p>
          <a:p>
            <a:pPr lvl="1"/>
            <a:r>
              <a:rPr lang="en-US" dirty="0"/>
              <a:t>Emissions associated with fuel production and distribution</a:t>
            </a:r>
          </a:p>
          <a:p>
            <a:r>
              <a:rPr lang="en-US" dirty="0"/>
              <a:t>Big vehicle activity and emission data</a:t>
            </a:r>
          </a:p>
          <a:p>
            <a:pPr lvl="1"/>
            <a:r>
              <a:rPr lang="en-US" dirty="0"/>
              <a:t>Collection and acquisition, processing and QA/QC, analysis and interpretation</a:t>
            </a:r>
          </a:p>
          <a:p>
            <a:r>
              <a:rPr lang="en-US" dirty="0"/>
              <a:t>Emission impacts of transformative transportation technologies</a:t>
            </a:r>
          </a:p>
          <a:p>
            <a:pPr lvl="1"/>
            <a:r>
              <a:rPr lang="en-US" dirty="0"/>
              <a:t>Connected and automated vehicles</a:t>
            </a:r>
          </a:p>
          <a:p>
            <a:pPr lvl="1"/>
            <a:r>
              <a:rPr lang="en-US" dirty="0"/>
              <a:t>Shared mobility, mobility on demand</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828965" cy="4771129"/>
          </a:xfrm>
        </p:spPr>
        <p:txBody>
          <a:bodyPr/>
          <a:lstStyle/>
          <a:p>
            <a:r>
              <a:rPr lang="en-US" dirty="0"/>
              <a:t>Emission modeling is crucial for understanding emission impacts of transportation systems</a:t>
            </a:r>
          </a:p>
          <a:p>
            <a:r>
              <a:rPr lang="en-US" dirty="0"/>
              <a:t>A basic form of emission modeling is the multiplication of vehicle activity with emission rate for the same vehicle, roadway, operating, and environmental characteristics.</a:t>
            </a:r>
          </a:p>
          <a:p>
            <a:r>
              <a:rPr lang="en-US" dirty="0"/>
              <a:t>The three modeling scales—macro, </a:t>
            </a:r>
            <a:r>
              <a:rPr lang="en-US" dirty="0" err="1"/>
              <a:t>meso</a:t>
            </a:r>
            <a:r>
              <a:rPr lang="en-US" dirty="0"/>
              <a:t>, and micro—have different advantages and limitations, and are appropriate for different use cases.</a:t>
            </a:r>
          </a:p>
          <a:p>
            <a:r>
              <a:rPr lang="en-US" dirty="0"/>
              <a:t>For many model inputs, there are multiple potential data sources. Modelers can evaluate and choose one or more that best fit their needs and resources.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GHG – Greenhouse gas</a:t>
            </a:r>
          </a:p>
          <a:p>
            <a:r>
              <a:rPr lang="en-US" dirty="0"/>
              <a:t>I/M – Inspection and maintenance</a:t>
            </a:r>
          </a:p>
          <a:p>
            <a:r>
              <a:rPr lang="en-US" dirty="0"/>
              <a:t>SIP – State implementation plan</a:t>
            </a:r>
          </a:p>
          <a:p>
            <a:r>
              <a:rPr lang="en-US" dirty="0"/>
              <a:t>VHT – Vehicle hours traveled</a:t>
            </a:r>
          </a:p>
          <a:p>
            <a:r>
              <a:rPr lang="en-US" dirty="0"/>
              <a:t>VMT – Vehicle miles traveled</a:t>
            </a:r>
          </a:p>
          <a:p>
            <a:r>
              <a:rPr lang="en-US" dirty="0"/>
              <a:t>VSP – Vehicle specific power</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a:t>Barth, M., An, F., </a:t>
            </a:r>
            <a:r>
              <a:rPr lang="en-US" dirty="0" err="1"/>
              <a:t>Younglove</a:t>
            </a:r>
            <a:r>
              <a:rPr lang="en-US" dirty="0"/>
              <a:t>, T., Scora, G., Levine, C., Ross, M., and Wenzel, T., 2000. Development of a comprehensive modal emission model. Web-Only Document 122, National Cooperative Highway Research Program.</a:t>
            </a:r>
          </a:p>
          <a:p>
            <a:r>
              <a:rPr lang="en-US" dirty="0" err="1"/>
              <a:t>Beardley</a:t>
            </a:r>
            <a:r>
              <a:rPr lang="en-US" dirty="0"/>
              <a:t>, M., 2011. Fleet &amp; activity data in MOVES2010. Presented at MOVES Workshop, Ann Arbor, MI, June 14.</a:t>
            </a:r>
          </a:p>
          <a:p>
            <a:r>
              <a:rPr lang="en-US" dirty="0"/>
              <a:t>Boriboonsomsin, K., Scora, G., Wu, G., and M. Barth, 2011. Improving vehicle fleet, activity, and emissions data for on-road mobile sources emissions inventories. University of California at Riverside, final report prepared for Federal Highway Administration.</a:t>
            </a:r>
          </a:p>
          <a:p>
            <a:r>
              <a:rPr lang="en-US" dirty="0"/>
              <a:t>Choi, D. and </a:t>
            </a:r>
            <a:r>
              <a:rPr lang="en-US" dirty="0" err="1"/>
              <a:t>Koupal</a:t>
            </a:r>
            <a:r>
              <a:rPr lang="en-US" dirty="0"/>
              <a:t>, J., 2012. MOVES validation efforts to date. Presented at FACA MOVES Review Workgroup Meeting. July 31.</a:t>
            </a:r>
          </a:p>
          <a:p>
            <a:r>
              <a:rPr lang="en-US" dirty="0"/>
              <a:t>Dresser, C. and Laurita, M., 2012. Introduction to MOVES for non-modelers. Presented at Northern Transportation &amp; Air Quality Summer, August.</a:t>
            </a:r>
          </a:p>
          <a:p>
            <a:r>
              <a:rPr lang="en-US" dirty="0"/>
              <a:t>U.S. Environmental Protection Agency, 2015. Exhaust emission rates for heavy-duty on-road vehicles in MOVES2014. Report No. EPA-420-R-15-015, September.</a:t>
            </a:r>
          </a:p>
          <a:p>
            <a:r>
              <a:rPr lang="en-US" dirty="0" err="1"/>
              <a:t>Warila</a:t>
            </a:r>
            <a:r>
              <a:rPr lang="en-US" dirty="0"/>
              <a:t>, J., Nam, E., Landman, L., and </a:t>
            </a:r>
            <a:r>
              <a:rPr lang="en-US" dirty="0" err="1"/>
              <a:t>Kahan</a:t>
            </a:r>
            <a:r>
              <a:rPr lang="en-US" dirty="0"/>
              <a:t>, A., 2011. Light-duty exhaust emission rates in MOVES2010. Presented at MOVES Workshop, Ann Arbor, MI, June 14.</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r>
              <a:rPr lang="en-US" dirty="0"/>
              <a:t>National Academies of Sciences, Engineering, and Medicine, 2019. Guide to truck activity data for emissions modeling. The National Academies Press, Washington, DC, </a:t>
            </a:r>
            <a:r>
              <a:rPr lang="en-US" dirty="0">
                <a:hlinkClick r:id="rId2"/>
              </a:rPr>
              <a:t>https://doi.org/10.17226/25484</a:t>
            </a:r>
            <a:r>
              <a:rPr lang="en-US" dirty="0"/>
              <a:t>.</a:t>
            </a:r>
          </a:p>
          <a:p>
            <a:r>
              <a:rPr lang="en-US" dirty="0"/>
              <a:t>National Academies of Sciences, Engineering, and Medicine, 2015. Input guidelines for motor vehicle emissions simulator model, volume 1: practitioners’ handbook: regional level inputs. The National Academies Press, Washington, DC, </a:t>
            </a:r>
            <a:r>
              <a:rPr lang="en-US" dirty="0">
                <a:hlinkClick r:id="rId3"/>
              </a:rPr>
              <a:t>https://doi.org/10.17226/22214</a:t>
            </a:r>
            <a:r>
              <a:rPr lang="en-US" dirty="0"/>
              <a:t>.</a:t>
            </a:r>
          </a:p>
          <a:p>
            <a:r>
              <a:rPr lang="en-US" dirty="0"/>
              <a:t>National Academies of Sciences, Engineering, and Medicine, 2015. Input guidelines for motor vehicle emissions simulator model, volume 2: practitioners’ handbook: project level inputs. The National Academies Press, Washington, DC, </a:t>
            </a:r>
            <a:r>
              <a:rPr lang="en-US" dirty="0">
                <a:hlinkClick r:id="rId4"/>
              </a:rPr>
              <a:t>https://doi.org/10.17226/22213</a:t>
            </a:r>
            <a:r>
              <a:rPr lang="en-US" dirty="0"/>
              <a:t>.</a:t>
            </a:r>
          </a:p>
          <a:p>
            <a:r>
              <a:rPr lang="en-US" dirty="0"/>
              <a:t>U.S. Environmental Protection Agency, 2018. MOVES2014, MOVES2014a, and MOVES2014b technical guidance: Using MOVES to prepare emission inventories for state implementation plans and transportation conformity. Report No. EPA-420-B-18-039, August.</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5783157" cy="4771129"/>
          </a:xfrm>
        </p:spPr>
        <p:txBody>
          <a:bodyPr/>
          <a:lstStyle/>
          <a:p>
            <a:r>
              <a:rPr lang="en-US" dirty="0"/>
              <a:t>Transportation is a major contributor of greenhouse gas (GHG) and pollutant emissions.</a:t>
            </a:r>
          </a:p>
          <a:p>
            <a:pPr lvl="1"/>
            <a:r>
              <a:rPr lang="en-US" dirty="0"/>
              <a:t>On-road motor vehicles account for &gt;80% of GHG emissions from transportation sources.</a:t>
            </a:r>
          </a:p>
          <a:p>
            <a:r>
              <a:rPr lang="en-US" dirty="0"/>
              <a:t>Vehicle emission modeling is essential for informing sustainable transportation and climate change programs and policies.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738" y="1498476"/>
            <a:ext cx="4202924" cy="4944616"/>
          </a:xfrm>
          <a:prstGeom prst="rect">
            <a:avLst/>
          </a:prstGeom>
        </p:spPr>
      </p:pic>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964757" cy="4771129"/>
          </a:xfrm>
        </p:spPr>
        <p:txBody>
          <a:bodyPr/>
          <a:lstStyle/>
          <a:p>
            <a:r>
              <a:rPr lang="en-US" dirty="0"/>
              <a:t>Construct emission inventories</a:t>
            </a:r>
          </a:p>
          <a:p>
            <a:pPr lvl="1"/>
            <a:r>
              <a:rPr lang="en-US" dirty="0"/>
              <a:t>Understand contributions of different emission sources</a:t>
            </a:r>
          </a:p>
          <a:p>
            <a:pPr lvl="1"/>
            <a:r>
              <a:rPr lang="en-US" dirty="0"/>
              <a:t>Assess emission trends and track progress of emission reduction strategies</a:t>
            </a:r>
          </a:p>
          <a:p>
            <a:r>
              <a:rPr lang="en-US" dirty="0"/>
              <a:t>Evaluate emission and air quality impacts of transportation plans, programs, or projects</a:t>
            </a:r>
          </a:p>
          <a:p>
            <a:pPr lvl="1"/>
            <a:r>
              <a:rPr lang="en-US" dirty="0"/>
              <a:t>Environmental assessment and environmental impact statement</a:t>
            </a:r>
          </a:p>
          <a:p>
            <a:pPr lvl="1"/>
            <a:r>
              <a:rPr lang="en-US" dirty="0"/>
              <a:t>State implementation plan (SIP) and transportation conformity analyses for agencies in nonattainment areas</a:t>
            </a:r>
          </a:p>
          <a:p>
            <a:r>
              <a:rPr lang="en-US" dirty="0"/>
              <a:t>Support analyses of other related policies (e.g., land use, public health)</a:t>
            </a:r>
          </a:p>
          <a:p>
            <a:pPr lvl="1"/>
            <a:r>
              <a:rPr lang="en-US" dirty="0"/>
              <a:t>Estimate emission reduction co-benefits of land use strategies</a:t>
            </a:r>
          </a:p>
          <a:p>
            <a:pPr lvl="1"/>
            <a:r>
              <a:rPr lang="en-US" dirty="0"/>
              <a:t>Provide data inputs for air quality and health impact assessment</a:t>
            </a:r>
          </a:p>
          <a:p>
            <a:endParaRPr lang="en-US" b="1" dirty="0">
              <a:solidFill>
                <a:srgbClr val="FF0000"/>
              </a:solidFill>
            </a:endParaRP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Needs for Emission Modeling</a:t>
            </a:r>
          </a:p>
        </p:txBody>
      </p:sp>
    </p:spTree>
    <p:extLst>
      <p:ext uri="{BB962C8B-B14F-4D97-AF65-F5344CB8AC3E}">
        <p14:creationId xmlns:p14="http://schemas.microsoft.com/office/powerpoint/2010/main" val="209741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marL="0" indent="0" algn="ctr">
              <a:buNone/>
            </a:pPr>
            <a:r>
              <a:rPr lang="en-US" dirty="0"/>
              <a:t>Vehicle Emission (g) = Vehicle Activity (mi) x Emission Rate (g/mi)</a:t>
            </a:r>
          </a:p>
          <a:p>
            <a:endParaRPr lang="en-US" dirty="0"/>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Emission Modeling Basics</a:t>
            </a:r>
          </a:p>
        </p:txBody>
      </p:sp>
      <p:pic>
        <p:nvPicPr>
          <p:cNvPr id="10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l="1900" r="1793"/>
          <a:stretch>
            <a:fillRect/>
          </a:stretch>
        </p:blipFill>
        <p:spPr bwMode="auto">
          <a:xfrm>
            <a:off x="6532684" y="2309446"/>
            <a:ext cx="5210674" cy="369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ultiply 4"/>
          <p:cNvSpPr/>
          <p:nvPr/>
        </p:nvSpPr>
        <p:spPr>
          <a:xfrm>
            <a:off x="5669272" y="3712877"/>
            <a:ext cx="694592" cy="63304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50796" y="2393366"/>
            <a:ext cx="5318476" cy="3613795"/>
          </a:xfrm>
          <a:prstGeom prst="rect">
            <a:avLst/>
          </a:prstGeom>
        </p:spPr>
      </p:pic>
    </p:spTree>
    <p:extLst>
      <p:ext uri="{BB962C8B-B14F-4D97-AF65-F5344CB8AC3E}">
        <p14:creationId xmlns:p14="http://schemas.microsoft.com/office/powerpoint/2010/main" val="352490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5091496" cy="5108657"/>
          </a:xfrm>
        </p:spPr>
        <p:txBody>
          <a:bodyPr>
            <a:normAutofit/>
          </a:bodyPr>
          <a:lstStyle/>
          <a:p>
            <a:r>
              <a:rPr lang="en-US" dirty="0"/>
              <a:t>Vehicle characteristics</a:t>
            </a:r>
          </a:p>
          <a:p>
            <a:pPr lvl="1"/>
            <a:r>
              <a:rPr lang="en-US" dirty="0"/>
              <a:t>Vehicle type, vehicle weight</a:t>
            </a:r>
          </a:p>
          <a:p>
            <a:pPr lvl="1"/>
            <a:r>
              <a:rPr lang="en-US" dirty="0"/>
              <a:t>Age or engine model year</a:t>
            </a:r>
          </a:p>
          <a:p>
            <a:pPr lvl="1"/>
            <a:r>
              <a:rPr lang="en-US" dirty="0"/>
              <a:t>Fuel type and properties</a:t>
            </a:r>
          </a:p>
          <a:p>
            <a:pPr lvl="1"/>
            <a:r>
              <a:rPr lang="en-US" dirty="0"/>
              <a:t>Etc.</a:t>
            </a:r>
          </a:p>
          <a:p>
            <a:r>
              <a:rPr lang="en-US" dirty="0"/>
              <a:t>Roadway characteristics</a:t>
            </a:r>
          </a:p>
          <a:p>
            <a:pPr lvl="1"/>
            <a:r>
              <a:rPr lang="en-US" dirty="0"/>
              <a:t>Road type</a:t>
            </a:r>
          </a:p>
          <a:p>
            <a:pPr lvl="1"/>
            <a:r>
              <a:rPr lang="en-US" dirty="0"/>
              <a:t>Road grade</a:t>
            </a:r>
          </a:p>
          <a:p>
            <a:pPr lvl="1"/>
            <a:r>
              <a:rPr lang="en-US" dirty="0"/>
              <a:t>Traffic control device</a:t>
            </a:r>
          </a:p>
          <a:p>
            <a:pPr lvl="1"/>
            <a:r>
              <a:rPr lang="en-US" dirty="0"/>
              <a:t>Etc.</a:t>
            </a: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Factors Affecting Vehicle Emission Rates</a:t>
            </a:r>
          </a:p>
        </p:txBody>
      </p:sp>
      <p:sp>
        <p:nvSpPr>
          <p:cNvPr id="4" name="Content Placeholder 1">
            <a:extLst>
              <a:ext uri="{FF2B5EF4-FFF2-40B4-BE49-F238E27FC236}">
                <a16:creationId xmlns:a16="http://schemas.microsoft.com/office/drawing/2014/main" id="{EC950E73-8740-47EE-BCBE-F8CE20A3A3B8}"/>
              </a:ext>
            </a:extLst>
          </p:cNvPr>
          <p:cNvSpPr txBox="1">
            <a:spLocks/>
          </p:cNvSpPr>
          <p:nvPr/>
        </p:nvSpPr>
        <p:spPr>
          <a:xfrm>
            <a:off x="6060831" y="1585219"/>
            <a:ext cx="5091496"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Operating characteristics</a:t>
            </a:r>
          </a:p>
          <a:p>
            <a:pPr lvl="1"/>
            <a:r>
              <a:rPr lang="en-US" dirty="0"/>
              <a:t>Speed </a:t>
            </a:r>
          </a:p>
          <a:p>
            <a:pPr lvl="1"/>
            <a:r>
              <a:rPr lang="en-US" dirty="0"/>
              <a:t>Acceleration</a:t>
            </a:r>
          </a:p>
          <a:p>
            <a:pPr lvl="1"/>
            <a:r>
              <a:rPr lang="en-US" dirty="0"/>
              <a:t>Loaded weight</a:t>
            </a:r>
          </a:p>
          <a:p>
            <a:pPr lvl="1"/>
            <a:r>
              <a:rPr lang="en-US" dirty="0"/>
              <a:t>Etc.</a:t>
            </a:r>
          </a:p>
          <a:p>
            <a:r>
              <a:rPr lang="en-US" dirty="0"/>
              <a:t>Environmental characteristics</a:t>
            </a:r>
          </a:p>
          <a:p>
            <a:pPr lvl="1"/>
            <a:r>
              <a:rPr lang="en-US" dirty="0"/>
              <a:t>Ambient temperature</a:t>
            </a:r>
          </a:p>
          <a:p>
            <a:pPr lvl="1"/>
            <a:r>
              <a:rPr lang="en-US" dirty="0"/>
              <a:t>Relative humidity</a:t>
            </a:r>
          </a:p>
          <a:p>
            <a:pPr lvl="1"/>
            <a:r>
              <a:rPr lang="en-US" dirty="0"/>
              <a:t>Etc.</a:t>
            </a:r>
          </a:p>
          <a:p>
            <a:endParaRPr lang="en-US" dirty="0"/>
          </a:p>
          <a:p>
            <a:pPr lvl="1"/>
            <a:endParaRPr lang="en-US" dirty="0"/>
          </a:p>
          <a:p>
            <a:endParaRPr lang="en-US" dirty="0"/>
          </a:p>
          <a:p>
            <a:endParaRPr lang="en-US" b="1" dirty="0">
              <a:solidFill>
                <a:srgbClr val="FF0000"/>
              </a:solidFill>
            </a:endParaRPr>
          </a:p>
        </p:txBody>
      </p:sp>
    </p:spTree>
    <p:extLst>
      <p:ext uri="{BB962C8B-B14F-4D97-AF65-F5344CB8AC3E}">
        <p14:creationId xmlns:p14="http://schemas.microsoft.com/office/powerpoint/2010/main" val="404153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Compare model predictions to independent measurements</a:t>
            </a:r>
          </a:p>
          <a:p>
            <a:pPr lvl="1"/>
            <a:r>
              <a:rPr lang="en-US" dirty="0"/>
              <a:t>Evaluation of absolute emissions</a:t>
            </a:r>
          </a:p>
          <a:p>
            <a:pPr lvl="1"/>
            <a:r>
              <a:rPr lang="en-US" dirty="0"/>
              <a:t>Evaluation of relative trends</a:t>
            </a:r>
          </a:p>
          <a:p>
            <a:endParaRPr lang="en-US" dirty="0"/>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Emission Model Validation</a:t>
            </a:r>
          </a:p>
        </p:txBody>
      </p:sp>
      <p:pic>
        <p:nvPicPr>
          <p:cNvPr id="7" name="Picture 6"/>
          <p:cNvPicPr>
            <a:picLocks noChangeAspect="1"/>
          </p:cNvPicPr>
          <p:nvPr/>
        </p:nvPicPr>
        <p:blipFill>
          <a:blip r:embed="rId3"/>
          <a:stretch>
            <a:fillRect/>
          </a:stretch>
        </p:blipFill>
        <p:spPr>
          <a:xfrm>
            <a:off x="6176524" y="3029676"/>
            <a:ext cx="4885176" cy="3374297"/>
          </a:xfrm>
          <a:prstGeom prst="rect">
            <a:avLst/>
          </a:prstGeom>
        </p:spPr>
      </p:pic>
      <p:pic>
        <p:nvPicPr>
          <p:cNvPr id="8" name="Picture 7"/>
          <p:cNvPicPr>
            <a:picLocks noChangeAspect="1"/>
          </p:cNvPicPr>
          <p:nvPr/>
        </p:nvPicPr>
        <p:blipFill>
          <a:blip r:embed="rId4"/>
          <a:stretch>
            <a:fillRect/>
          </a:stretch>
        </p:blipFill>
        <p:spPr>
          <a:xfrm>
            <a:off x="838200" y="3029676"/>
            <a:ext cx="4914900" cy="3374297"/>
          </a:xfrm>
          <a:prstGeom prst="rect">
            <a:avLst/>
          </a:prstGeom>
        </p:spPr>
      </p:pic>
      <p:sp>
        <p:nvSpPr>
          <p:cNvPr id="9" name="TextBox 8"/>
          <p:cNvSpPr txBox="1"/>
          <p:nvPr/>
        </p:nvSpPr>
        <p:spPr>
          <a:xfrm>
            <a:off x="838200" y="6403973"/>
            <a:ext cx="1828800" cy="230832"/>
          </a:xfrm>
          <a:prstGeom prst="rect">
            <a:avLst/>
          </a:prstGeom>
          <a:noFill/>
        </p:spPr>
        <p:txBody>
          <a:bodyPr wrap="square" rtlCol="0">
            <a:spAutoFit/>
          </a:bodyPr>
          <a:lstStyle/>
          <a:p>
            <a:r>
              <a:rPr lang="en-US" sz="900" dirty="0"/>
              <a:t>Source: Choi and </a:t>
            </a:r>
            <a:r>
              <a:rPr lang="en-US" sz="900" dirty="0" err="1"/>
              <a:t>Koupal</a:t>
            </a:r>
            <a:r>
              <a:rPr lang="en-US" sz="900" dirty="0"/>
              <a:t> (2012)</a:t>
            </a:r>
          </a:p>
        </p:txBody>
      </p:sp>
      <p:sp>
        <p:nvSpPr>
          <p:cNvPr id="10" name="TextBox 9"/>
          <p:cNvSpPr txBox="1"/>
          <p:nvPr/>
        </p:nvSpPr>
        <p:spPr>
          <a:xfrm>
            <a:off x="6176524" y="6403973"/>
            <a:ext cx="1828800" cy="230832"/>
          </a:xfrm>
          <a:prstGeom prst="rect">
            <a:avLst/>
          </a:prstGeom>
          <a:noFill/>
        </p:spPr>
        <p:txBody>
          <a:bodyPr wrap="square" rtlCol="0">
            <a:spAutoFit/>
          </a:bodyPr>
          <a:lstStyle/>
          <a:p>
            <a:r>
              <a:rPr lang="en-US" sz="900" dirty="0"/>
              <a:t>Source: Choi and </a:t>
            </a:r>
            <a:r>
              <a:rPr lang="en-US" sz="900" dirty="0" err="1"/>
              <a:t>Koupal</a:t>
            </a:r>
            <a:r>
              <a:rPr lang="en-US" sz="900" dirty="0"/>
              <a:t> (2012)</a:t>
            </a:r>
          </a:p>
        </p:txBody>
      </p:sp>
    </p:spTree>
    <p:extLst>
      <p:ext uri="{BB962C8B-B14F-4D97-AF65-F5344CB8AC3E}">
        <p14:creationId xmlns:p14="http://schemas.microsoft.com/office/powerpoint/2010/main" val="221482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Modeling Scales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6460074"/>
              </p:ext>
            </p:extLst>
          </p:nvPr>
        </p:nvGraphicFramePr>
        <p:xfrm>
          <a:off x="817563" y="1585913"/>
          <a:ext cx="10515600" cy="4111504"/>
        </p:xfrm>
        <a:graphic>
          <a:graphicData uri="http://schemas.openxmlformats.org/drawingml/2006/table">
            <a:tbl>
              <a:tblPr firstRow="1" bandRow="1">
                <a:tableStyleId>{5C22544A-7EE6-4342-B048-85BDC9FD1C3A}</a:tableStyleId>
              </a:tblPr>
              <a:tblGrid>
                <a:gridCol w="1832647">
                  <a:extLst>
                    <a:ext uri="{9D8B030D-6E8A-4147-A177-3AD203B41FA5}">
                      <a16:colId xmlns:a16="http://schemas.microsoft.com/office/drawing/2014/main" val="764343098"/>
                    </a:ext>
                  </a:extLst>
                </a:gridCol>
                <a:gridCol w="2526224">
                  <a:extLst>
                    <a:ext uri="{9D8B030D-6E8A-4147-A177-3AD203B41FA5}">
                      <a16:colId xmlns:a16="http://schemas.microsoft.com/office/drawing/2014/main" val="1019638581"/>
                    </a:ext>
                  </a:extLst>
                </a:gridCol>
                <a:gridCol w="2603715">
                  <a:extLst>
                    <a:ext uri="{9D8B030D-6E8A-4147-A177-3AD203B41FA5}">
                      <a16:colId xmlns:a16="http://schemas.microsoft.com/office/drawing/2014/main" val="2881640381"/>
                    </a:ext>
                  </a:extLst>
                </a:gridCol>
                <a:gridCol w="1813302">
                  <a:extLst>
                    <a:ext uri="{9D8B030D-6E8A-4147-A177-3AD203B41FA5}">
                      <a16:colId xmlns:a16="http://schemas.microsoft.com/office/drawing/2014/main" val="2005016515"/>
                    </a:ext>
                  </a:extLst>
                </a:gridCol>
                <a:gridCol w="1739712">
                  <a:extLst>
                    <a:ext uri="{9D8B030D-6E8A-4147-A177-3AD203B41FA5}">
                      <a16:colId xmlns:a16="http://schemas.microsoft.com/office/drawing/2014/main" val="1951979895"/>
                    </a:ext>
                  </a:extLst>
                </a:gridCol>
              </a:tblGrid>
              <a:tr h="1027876">
                <a:tc>
                  <a:txBody>
                    <a:bodyPr/>
                    <a:lstStyle/>
                    <a:p>
                      <a:r>
                        <a:rPr lang="en-US" sz="2000" dirty="0"/>
                        <a:t>Scale</a:t>
                      </a:r>
                    </a:p>
                  </a:txBody>
                  <a:tcPr/>
                </a:tc>
                <a:tc>
                  <a:txBody>
                    <a:bodyPr/>
                    <a:lstStyle/>
                    <a:p>
                      <a:r>
                        <a:rPr lang="en-US" sz="2000" dirty="0"/>
                        <a:t>Transportation Models</a:t>
                      </a:r>
                    </a:p>
                  </a:txBody>
                  <a:tcPr/>
                </a:tc>
                <a:tc>
                  <a:txBody>
                    <a:bodyPr/>
                    <a:lstStyle/>
                    <a:p>
                      <a:r>
                        <a:rPr lang="en-US" sz="2000" dirty="0"/>
                        <a:t>Vehicle Activity </a:t>
                      </a:r>
                    </a:p>
                  </a:txBody>
                  <a:tcPr/>
                </a:tc>
                <a:tc>
                  <a:txBody>
                    <a:bodyPr/>
                    <a:lstStyle/>
                    <a:p>
                      <a:r>
                        <a:rPr lang="en-US" sz="2000" dirty="0"/>
                        <a:t>Emission</a:t>
                      </a:r>
                      <a:r>
                        <a:rPr lang="en-US" sz="2000" baseline="0" dirty="0"/>
                        <a:t> Models</a:t>
                      </a:r>
                      <a:endParaRPr lang="en-US" sz="2000" dirty="0"/>
                    </a:p>
                  </a:txBody>
                  <a:tcPr/>
                </a:tc>
                <a:tc>
                  <a:txBody>
                    <a:bodyPr/>
                    <a:lstStyle/>
                    <a:p>
                      <a:r>
                        <a:rPr lang="en-US" sz="2000" dirty="0"/>
                        <a:t>Emission Rate</a:t>
                      </a:r>
                    </a:p>
                  </a:txBody>
                  <a:tcPr/>
                </a:tc>
                <a:extLst>
                  <a:ext uri="{0D108BD9-81ED-4DB2-BD59-A6C34878D82A}">
                    <a16:rowId xmlns:a16="http://schemas.microsoft.com/office/drawing/2014/main" val="2386851185"/>
                  </a:ext>
                </a:extLst>
              </a:tr>
              <a:tr h="1027876">
                <a:tc>
                  <a:txBody>
                    <a:bodyPr/>
                    <a:lstStyle/>
                    <a:p>
                      <a:r>
                        <a:rPr lang="en-US" sz="2000" dirty="0"/>
                        <a:t>Macroscopic</a:t>
                      </a:r>
                    </a:p>
                  </a:txBody>
                  <a:tcPr/>
                </a:tc>
                <a:tc>
                  <a:txBody>
                    <a:bodyPr/>
                    <a:lstStyle/>
                    <a:p>
                      <a:r>
                        <a:rPr lang="en-US" sz="2000" baseline="0" dirty="0"/>
                        <a:t>Travel demand models</a:t>
                      </a:r>
                      <a:endParaRPr lang="en-US" sz="2000" dirty="0"/>
                    </a:p>
                  </a:txBody>
                  <a:tcPr/>
                </a:tc>
                <a:tc>
                  <a:txBody>
                    <a:bodyPr/>
                    <a:lstStyle/>
                    <a:p>
                      <a:r>
                        <a:rPr lang="en-US" sz="2000" dirty="0"/>
                        <a:t>Average overall traffic speed</a:t>
                      </a:r>
                    </a:p>
                  </a:txBody>
                  <a:tcPr/>
                </a:tc>
                <a:tc>
                  <a:txBody>
                    <a:bodyPr/>
                    <a:lstStyle/>
                    <a:p>
                      <a:r>
                        <a:rPr lang="en-US" sz="2000" dirty="0"/>
                        <a:t>EMFAC</a:t>
                      </a:r>
                    </a:p>
                  </a:txBody>
                  <a:tcPr/>
                </a:tc>
                <a:tc>
                  <a:txBody>
                    <a:bodyPr/>
                    <a:lstStyle/>
                    <a:p>
                      <a:r>
                        <a:rPr lang="en-US" sz="2000" dirty="0"/>
                        <a:t>Per mile</a:t>
                      </a:r>
                    </a:p>
                  </a:txBody>
                  <a:tcPr/>
                </a:tc>
                <a:extLst>
                  <a:ext uri="{0D108BD9-81ED-4DB2-BD59-A6C34878D82A}">
                    <a16:rowId xmlns:a16="http://schemas.microsoft.com/office/drawing/2014/main" val="2694287823"/>
                  </a:ext>
                </a:extLst>
              </a:tr>
              <a:tr h="1027876">
                <a:tc>
                  <a:txBody>
                    <a:bodyPr/>
                    <a:lstStyle/>
                    <a:p>
                      <a:r>
                        <a:rPr lang="en-US" sz="2000" dirty="0"/>
                        <a:t>Mesoscopic</a:t>
                      </a:r>
                    </a:p>
                  </a:txBody>
                  <a:tcPr/>
                </a:tc>
                <a:tc>
                  <a:txBody>
                    <a:bodyPr/>
                    <a:lstStyle/>
                    <a:p>
                      <a:r>
                        <a:rPr lang="en-US" sz="2000" baseline="0" dirty="0"/>
                        <a:t>Travel demand or t</a:t>
                      </a:r>
                      <a:r>
                        <a:rPr lang="en-US" sz="2000" dirty="0"/>
                        <a:t>ransportation</a:t>
                      </a:r>
                      <a:r>
                        <a:rPr lang="en-US" sz="2000" baseline="0" dirty="0"/>
                        <a:t> network models</a:t>
                      </a:r>
                      <a:endParaRPr lang="en-US" sz="2000" dirty="0"/>
                    </a:p>
                  </a:txBody>
                  <a:tcPr/>
                </a:tc>
                <a:tc>
                  <a:txBody>
                    <a:bodyPr/>
                    <a:lstStyle/>
                    <a:p>
                      <a:r>
                        <a:rPr lang="en-US" sz="2000" dirty="0"/>
                        <a:t>Average</a:t>
                      </a:r>
                      <a:r>
                        <a:rPr lang="en-US" sz="2000" baseline="0" dirty="0"/>
                        <a:t> traffic speed by road type</a:t>
                      </a:r>
                      <a:endParaRPr lang="en-US" sz="2000" dirty="0"/>
                    </a:p>
                  </a:txBody>
                  <a:tcPr/>
                </a:tc>
                <a:tc>
                  <a:txBody>
                    <a:bodyPr/>
                    <a:lstStyle/>
                    <a:p>
                      <a:r>
                        <a:rPr lang="en-US" sz="2000" dirty="0"/>
                        <a:t>MOVES (County Domain)</a:t>
                      </a:r>
                    </a:p>
                  </a:txBody>
                  <a:tcPr/>
                </a:tc>
                <a:tc>
                  <a:txBody>
                    <a:bodyPr/>
                    <a:lstStyle/>
                    <a:p>
                      <a:r>
                        <a:rPr lang="en-US" sz="2000" dirty="0"/>
                        <a:t>Per hour</a:t>
                      </a:r>
                    </a:p>
                  </a:txBody>
                  <a:tcPr/>
                </a:tc>
                <a:extLst>
                  <a:ext uri="{0D108BD9-81ED-4DB2-BD59-A6C34878D82A}">
                    <a16:rowId xmlns:a16="http://schemas.microsoft.com/office/drawing/2014/main" val="3316132264"/>
                  </a:ext>
                </a:extLst>
              </a:tr>
              <a:tr h="1027876">
                <a:tc>
                  <a:txBody>
                    <a:bodyPr/>
                    <a:lstStyle/>
                    <a:p>
                      <a:r>
                        <a:rPr lang="en-US" sz="2000" dirty="0"/>
                        <a:t>Microscopic</a:t>
                      </a:r>
                    </a:p>
                  </a:txBody>
                  <a:tcPr/>
                </a:tc>
                <a:tc>
                  <a:txBody>
                    <a:bodyPr/>
                    <a:lstStyle/>
                    <a:p>
                      <a:r>
                        <a:rPr lang="en-US" sz="2000" dirty="0"/>
                        <a:t>Traffic microsimulation</a:t>
                      </a:r>
                      <a:r>
                        <a:rPr lang="en-US" sz="2000" baseline="0" dirty="0"/>
                        <a:t> models</a:t>
                      </a:r>
                      <a:endParaRPr lang="en-US" sz="2000" dirty="0"/>
                    </a:p>
                  </a:txBody>
                  <a:tcPr/>
                </a:tc>
                <a:tc>
                  <a:txBody>
                    <a:bodyPr/>
                    <a:lstStyle/>
                    <a:p>
                      <a:r>
                        <a:rPr lang="en-US" sz="2000" dirty="0"/>
                        <a:t>Second-by-second</a:t>
                      </a:r>
                      <a:r>
                        <a:rPr lang="en-US" sz="2000" baseline="0" dirty="0"/>
                        <a:t> vehicle speed profile</a:t>
                      </a:r>
                      <a:endParaRPr lang="en-US" sz="2000" dirty="0"/>
                    </a:p>
                  </a:txBody>
                  <a:tcPr/>
                </a:tc>
                <a:tc>
                  <a:txBody>
                    <a:bodyPr/>
                    <a:lstStyle/>
                    <a:p>
                      <a:r>
                        <a:rPr lang="en-US" sz="2000" dirty="0"/>
                        <a:t>MOVES (Project Domain)</a:t>
                      </a:r>
                    </a:p>
                  </a:txBody>
                  <a:tcPr/>
                </a:tc>
                <a:tc>
                  <a:txBody>
                    <a:bodyPr/>
                    <a:lstStyle/>
                    <a:p>
                      <a:r>
                        <a:rPr lang="en-US" sz="2000" dirty="0"/>
                        <a:t>Per second</a:t>
                      </a:r>
                    </a:p>
                  </a:txBody>
                  <a:tcPr/>
                </a:tc>
                <a:extLst>
                  <a:ext uri="{0D108BD9-81ED-4DB2-BD59-A6C34878D82A}">
                    <a16:rowId xmlns:a16="http://schemas.microsoft.com/office/drawing/2014/main" val="2661614090"/>
                  </a:ext>
                </a:extLst>
              </a:tr>
            </a:tbl>
          </a:graphicData>
        </a:graphic>
      </p:graphicFrame>
    </p:spTree>
    <p:extLst>
      <p:ext uri="{BB962C8B-B14F-4D97-AF65-F5344CB8AC3E}">
        <p14:creationId xmlns:p14="http://schemas.microsoft.com/office/powerpoint/2010/main" val="108916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38318"/>
          </a:xfrm>
        </p:spPr>
        <p:txBody>
          <a:bodyPr>
            <a:normAutofit lnSpcReduction="10000"/>
          </a:bodyPr>
          <a:lstStyle/>
          <a:p>
            <a:r>
              <a:rPr lang="en-US" dirty="0"/>
              <a:t>MOVES</a:t>
            </a:r>
          </a:p>
          <a:p>
            <a:pPr lvl="1"/>
            <a:r>
              <a:rPr lang="en-US" dirty="0"/>
              <a:t>Regulatory emission model for U.S. except in California</a:t>
            </a:r>
          </a:p>
          <a:p>
            <a:pPr lvl="1"/>
            <a:r>
              <a:rPr lang="en-US" dirty="0"/>
              <a:t>Available at </a:t>
            </a:r>
            <a:r>
              <a:rPr lang="en-US" dirty="0">
                <a:hlinkClick r:id="rId3"/>
              </a:rPr>
              <a:t>https://www.epa.gov/moves</a:t>
            </a:r>
            <a:r>
              <a:rPr lang="en-US" dirty="0"/>
              <a:t> </a:t>
            </a:r>
          </a:p>
          <a:p>
            <a:r>
              <a:rPr lang="en-US" dirty="0"/>
              <a:t>EMFAC</a:t>
            </a:r>
          </a:p>
          <a:p>
            <a:pPr marL="685800" lvl="2">
              <a:spcBef>
                <a:spcPts val="1000"/>
              </a:spcBef>
            </a:pPr>
            <a:r>
              <a:rPr lang="en-US" sz="2400" dirty="0"/>
              <a:t>Regulatory emission model for California</a:t>
            </a:r>
          </a:p>
          <a:p>
            <a:pPr lvl="1"/>
            <a:r>
              <a:rPr lang="en-US" dirty="0"/>
              <a:t>Available at </a:t>
            </a:r>
            <a:r>
              <a:rPr lang="en-US" dirty="0">
                <a:hlinkClick r:id="rId4"/>
              </a:rPr>
              <a:t>https://arb.ca.gov/emfac/</a:t>
            </a:r>
            <a:r>
              <a:rPr lang="en-US" dirty="0"/>
              <a:t> </a:t>
            </a:r>
          </a:p>
          <a:p>
            <a:r>
              <a:rPr lang="en-US" dirty="0"/>
              <a:t>Others</a:t>
            </a:r>
          </a:p>
          <a:p>
            <a:pPr lvl="1"/>
            <a:r>
              <a:rPr lang="en-US" dirty="0"/>
              <a:t>COPERT</a:t>
            </a:r>
          </a:p>
          <a:p>
            <a:pPr lvl="2"/>
            <a:r>
              <a:rPr lang="en-US" dirty="0"/>
              <a:t>Standard emission model for countries in the European Union </a:t>
            </a:r>
          </a:p>
          <a:p>
            <a:pPr lvl="2"/>
            <a:r>
              <a:rPr lang="en-US" dirty="0"/>
              <a:t>Available at </a:t>
            </a:r>
            <a:r>
              <a:rPr lang="en-US" dirty="0">
                <a:hlinkClick r:id="rId5"/>
              </a:rPr>
              <a:t>https://www.emisia.com/utilities/copert/</a:t>
            </a:r>
            <a:endParaRPr lang="en-US" dirty="0"/>
          </a:p>
          <a:p>
            <a:pPr lvl="1"/>
            <a:r>
              <a:rPr lang="en-US" dirty="0"/>
              <a:t>CMEM</a:t>
            </a:r>
          </a:p>
          <a:p>
            <a:pPr lvl="2"/>
            <a:r>
              <a:rPr lang="en-US" dirty="0"/>
              <a:t>Research-grade microscopic emission model (Barth et al., 2000)</a:t>
            </a:r>
          </a:p>
          <a:p>
            <a:pPr lvl="2"/>
            <a:r>
              <a:rPr lang="en-US" dirty="0"/>
              <a:t>Available at </a:t>
            </a:r>
            <a:r>
              <a:rPr lang="en-US" dirty="0">
                <a:hlinkClick r:id="rId6"/>
              </a:rPr>
              <a:t>https://www.cert.ucr.edu/cmem</a:t>
            </a:r>
            <a:endParaRPr lang="en-US" dirty="0"/>
          </a:p>
          <a:p>
            <a:pPr lvl="2"/>
            <a:endParaRPr lang="en-US" dirty="0"/>
          </a:p>
          <a:p>
            <a:endParaRPr lang="en-US" dirty="0"/>
          </a:p>
          <a:p>
            <a:endParaRPr lang="en-US" b="1" dirty="0">
              <a:solidFill>
                <a:srgbClr val="FF0000"/>
              </a:solidFill>
            </a:endParaRP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Emission Modeling Tools/Software</a:t>
            </a:r>
          </a:p>
        </p:txBody>
      </p:sp>
    </p:spTree>
    <p:extLst>
      <p:ext uri="{BB962C8B-B14F-4D97-AF65-F5344CB8AC3E}">
        <p14:creationId xmlns:p14="http://schemas.microsoft.com/office/powerpoint/2010/main" val="3678625046"/>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8971</TotalTime>
  <Words>5799</Words>
  <Application>Microsoft Office PowerPoint</Application>
  <PresentationFormat>Widescreen</PresentationFormat>
  <Paragraphs>438</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PowerPoint Presentation</vt:lpstr>
      <vt:lpstr>Lecture #13: Emission Modeling Methods and Data Sources</vt:lpstr>
      <vt:lpstr>Introduction</vt:lpstr>
      <vt:lpstr>Needs for Emission Modeling</vt:lpstr>
      <vt:lpstr>Emission Modeling Basics</vt:lpstr>
      <vt:lpstr>Factors Affecting Vehicle Emission Rates</vt:lpstr>
      <vt:lpstr>Emission Model Validation</vt:lpstr>
      <vt:lpstr>Modeling Scales</vt:lpstr>
      <vt:lpstr>Emission Modeling Tools/Software</vt:lpstr>
      <vt:lpstr>MOVES Overview</vt:lpstr>
      <vt:lpstr>Emission Processes Accounted for by MOVES</vt:lpstr>
      <vt:lpstr>Operating Modes for Running Exhaust Emissions </vt:lpstr>
      <vt:lpstr>County-Level: Fleet Data</vt:lpstr>
      <vt:lpstr>County-Level: Vehicle Activity Data</vt:lpstr>
      <vt:lpstr>County-Level: Other Data</vt:lpstr>
      <vt:lpstr>Project-Level: Fleet Data</vt:lpstr>
      <vt:lpstr>Project-Level: Road Link Data</vt:lpstr>
      <vt:lpstr>Defining Road Links</vt:lpstr>
      <vt:lpstr>Project-Level: Off-Network Data</vt:lpstr>
      <vt:lpstr>Discussion</vt:lpstr>
      <vt:lpstr>Research Gaps and Future Directions</vt:lpstr>
      <vt:lpstr>Take-Home Messages</vt:lpstr>
      <vt:lpstr>List of Abbreviations</vt:lpstr>
      <vt:lpstr>References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280</cp:revision>
  <dcterms:created xsi:type="dcterms:W3CDTF">2019-05-01T18:04:34Z</dcterms:created>
  <dcterms:modified xsi:type="dcterms:W3CDTF">2020-09-23T00:12:00Z</dcterms:modified>
</cp:coreProperties>
</file>