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45" r:id="rId2"/>
    <p:sldId id="446" r:id="rId3"/>
    <p:sldId id="457" r:id="rId4"/>
    <p:sldId id="469" r:id="rId5"/>
    <p:sldId id="479" r:id="rId6"/>
    <p:sldId id="468" r:id="rId7"/>
    <p:sldId id="473" r:id="rId8"/>
    <p:sldId id="472" r:id="rId9"/>
    <p:sldId id="485" r:id="rId10"/>
    <p:sldId id="467" r:id="rId11"/>
    <p:sldId id="458" r:id="rId12"/>
    <p:sldId id="466" r:id="rId13"/>
    <p:sldId id="471" r:id="rId14"/>
    <p:sldId id="478" r:id="rId15"/>
    <p:sldId id="477" r:id="rId16"/>
    <p:sldId id="475" r:id="rId17"/>
    <p:sldId id="476" r:id="rId18"/>
    <p:sldId id="474" r:id="rId19"/>
    <p:sldId id="482" r:id="rId20"/>
    <p:sldId id="470" r:id="rId21"/>
    <p:sldId id="481" r:id="rId22"/>
    <p:sldId id="460" r:id="rId23"/>
    <p:sldId id="461" r:id="rId24"/>
    <p:sldId id="462" r:id="rId25"/>
    <p:sldId id="4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9" autoAdjust="0"/>
    <p:restoredTop sz="74597" autoAdjust="0"/>
  </p:normalViewPr>
  <p:slideViewPr>
    <p:cSldViewPr snapToGrid="0">
      <p:cViewPr varScale="1">
        <p:scale>
          <a:sx n="64" d="100"/>
          <a:sy n="64" d="100"/>
        </p:scale>
        <p:origin x="1349" y="72"/>
      </p:cViewPr>
      <p:guideLst/>
    </p:cSldViewPr>
  </p:slideViewPr>
  <p:notesTextViewPr>
    <p:cViewPr>
      <p:scale>
        <a:sx n="100" d="100"/>
        <a:sy n="100" d="100"/>
      </p:scale>
      <p:origin x="0" y="0"/>
    </p:cViewPr>
  </p:notesTextViewPr>
  <p:sorterViewPr>
    <p:cViewPr>
      <p:scale>
        <a:sx n="100" d="100"/>
        <a:sy n="100" d="100"/>
      </p:scale>
      <p:origin x="0" y="-14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the types of vehicles present on a roadway is essential to accurate estimates as to the quantity and type of emissions.  In the US, most light-duty vehicles (Cars and trucks with a Gross Vehicle Weight Rating of &lt;8500 pounds) are powered by gasoline, while most medium and heavy-duty trucks a powered by Diesel fuel each of which has a distinctive emissions profile. So, at a minimum, we need to know the number of trucks present on a facility. This is normally accomplished by “classified vehicle counts”.  The U.S. FHWA has developed a vehicle classification scheme based on the number and distance between axles of a vehicle. This scheme is illustrated in the next slide. The scheme was adopted because this approach could be used with pneumatic counting tubes that were, and are, prevalent in traffic counting applications. This remains the most common method of identifying the presence and types of medium and heavy-duty trucks operating on U.S. roadways. Unfortunately, this classification scheme does not directly translate into the medium and heavy-duty vehicle classifications used by U.S. EPA for its emissions estimates and thus some type of “mapping” is required. For light duty vehicles, the distribution of types and ages of vehicles can either be inferred from vehicle registration data or directly measured.  These light-duty type (e.g. SUV vs. Van vs. Car) and age distributions are commonly estimated from local vehicle registration data along with an assumed reduction in vehicle miles travelled with vehicle age (i.e. older vehicles are typically driven less than newer vehicles and thus are less likely to be seen on the road relative to their prevalence in the registration data). This estimation approach works reasonably well for larger areas (e.g. county level emissions) but has limitations when trying to estimate emissions from a particular roadway as the distribution of vehicle types and ages are dependent on demographic factors that vary spatially. In these cases, investigators will typically directly measure the type and age distribution using license plate surveys in conjunction with vehicle registration data. While more accurate, this latter method tends to be labor-intensive and costly. </a:t>
            </a:r>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2912287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Pneumatic tube counters (the ubiquitous “traffic counting tube”) have existed in some form or other for nearly a century.  While inexpensive and relatively easy to deploy, the counter only records the passage of a wheel over the tube.  Using two tubes in parallel with a known spacing the time interval between the initial passage of a vehicle over the first tube and the second can be used to measure vehicle speed.  Knowing this speed, subsequent passages of the vehicle over the tubes can be used both to count the number of axles and estimate their physical separation.  This ability forms the basis of the FHWA classification system.  Some pneumatic systems can also differentiate between the passage of two or four tires over the tube at the same time and thus can separate Class 3 and Class 5 vehicles. Systems that do not have this capability will classify into a combined Class3/Class 5 category. </a:t>
            </a:r>
          </a:p>
          <a:p>
            <a:endParaRPr lang="en-US" dirty="0"/>
          </a:p>
          <a:p>
            <a:r>
              <a:rPr lang="en-US" dirty="0"/>
              <a:t>For emissions, EPA has established vehicle emissions standards based on Gross Vehicle Weight Ratings (GVWR) for light and medium duty trucks or on engine power (for heavy-duty trucks). For the lightest and heaviest vehicles the mapping between the EPA and FHWA classifications are relatively straightforward but for Medium Duty and Light-Heavy Duty vehicles (approximately 13,000 to 30,000 pounds) the correlation is less robust and statistical methods must be used in the absence of visual identification (see for example, Liu, et al. (2015)).</a:t>
            </a:r>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274448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perhaps no form of traffic data for which there is as much variety in techniques as for vehicle speeds and/or travel times. In general, these systems measure a physical process related to vehicle speed (e.g. the Doppler shift of electromagnetic radiation between a fixed Radar unit and a moving vehicle) or by observing the time required for a vehicle to move a specific distance. These techniques are described in the following slides</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232311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systems, or similar optical systems that involve breaking a beam of light across a road, measure the time interval required for the vehicle to pass between two or more adjacent detectors.  If two detectors are employed, the system can measure vehicle speed. If three are employed, then the system can also measure instantaneous acceleration of the vehicles. The advantage of the approach is that short spacing allows relatively little variation in vehicle speed between the detectors. Alternatively, such systems simulate “point measurements” and thus do not necessarily reflect average vehicle speeds along a roadway segment. </a:t>
            </a:r>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2646791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advances in microelectronics have drastically reduced the price and complexity of Radar systems, making them available for widespread deployment in traffic management and monitoring applications. More sophisticated systems can handle monitoring of up to 20+ lanes of traffic and include vehicle classification as well as vehicle counts and speeds.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4272768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based detection systems depend upon a detailed knowledge of the field of view of the camera including the cameras relative to known positions in the image. By analyzing the movements of vehicles against this background the positions and speeds of vehicles can be determined. The principal drawback of video detection systems is the need to maintain a consistent field of view for the camera and thus the camera positions must be fixed. The accuracy of these systems also varies as a function of distance from the camera as the relative size of camera image pixels changes with distance and camera angle. Likewise, video detection is sensitive to conditions of reduced visibility (e.g. rain or fog) and glare. These disadvantages are offset in many cases by the ability of these systems to cover multiple lanes and to provide a direct video feed for human observation as well as providing traffic data. The image on the left show a typical setup for single lane speed measurements (in London). The larger of the two boxes, aimed at each lane, is the weatherproof enclosure for the camera, while the smaller box houses an infrared illuminator to enable nighttime operations. This type of single lane setups limits the range of angles present in the image and maximizes the accuracy of the speed measurements. The image on the right (from Taiwan) is for typical “wide” field of view. This type of configuration trades of accuracy of speed observations in exchange for allowing multi-lane operations. </a:t>
            </a:r>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3147140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traffic monitoring technologies discussed so far have been located external to the vehicles operating on the network, typically on transportation infrastructure. It is also possible to monitor vehicle speeds and travel times based on the position of a vehicle at various times.  In principle, any electronic device located within a vehicle that is connected to an external network can be used monitor a vehicles location at a particular time.  These devices can be located on the vehicle itself, for example, the GPS data systems used by trucking companies to monitor the location of their vehicles, or vehicle telematic systems (e.g. OnStar™) or they can be hand-held devices carried in the vehicle including cellular telephones or tablet computers. There are three common approaches to identifying the location of vehicle.  The first approach is </a:t>
            </a:r>
            <a:r>
              <a:rPr lang="en-US" i="1" dirty="0"/>
              <a:t>localization. </a:t>
            </a:r>
            <a:r>
              <a:rPr lang="en-US" i="0" dirty="0"/>
              <a:t>This approach is based on the use of “short range” technologies that can only connect to a nearby receiver. If the location of the receiver is known, then the device (or the vehicle carrying it) is localized to be near the receiver location. Common “short range” technologies include Bluetooth™ devices, designed specifically for short range communications or DSRC (Dedicated Short-Range Communications) originally developed for vehicle-to-vehicle or vehicle-to-infrastructure communications.  The second approach is </a:t>
            </a:r>
            <a:r>
              <a:rPr lang="en-US" i="1" dirty="0"/>
              <a:t>triangulation. </a:t>
            </a:r>
            <a:r>
              <a:rPr lang="en-US" i="0" dirty="0"/>
              <a:t> For longer-range communication technologies (e.g. cellular telephone communication) that can simultaneously connect to many receivers, the signal direction and strength from each receiver (cell tower) can be used to locate the transmitter (cell phone) to a small geographic area. In both approaches the location of the vehicle as a function of time along the network can be used to determine vehicle travel times and thus average speeds along the network. The third approach is </a:t>
            </a:r>
            <a:r>
              <a:rPr lang="en-US" i="1" dirty="0"/>
              <a:t>direct reporting</a:t>
            </a:r>
            <a:r>
              <a:rPr lang="en-US" i="0" dirty="0"/>
              <a:t>. In this case, the electronic device is equipped to determine its own position (typically using the satellite-based Global Positioning System (GPS)) which it then reports back, either periodically or on request, back to a data repository. Each of these approaches are discussed in subsequent slides.</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152072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Being Short Range Devices, Bluetooth™ and Similar Technologies (e.g. </a:t>
            </a:r>
            <a:r>
              <a:rPr lang="en-US" sz="1200" dirty="0" err="1"/>
              <a:t>WiFi</a:t>
            </a:r>
            <a:r>
              <a:rPr lang="en-US" sz="1200" dirty="0"/>
              <a:t>) cannot generally be affordably deployed to cover an entire transportation network. Much like Radars and Inductive Loop Detectors, these devices are normally deployed along “strategic” corridors that can provide important information regarding overall network conditions.  Conversely, cell phone triangulation data can cover large portions of the network but are constrained by the density of the cell towers present. That is, areas with high density of cell tower coverage will tend to have higher data volumes. In addition, if data are not collected with sufficient frequency, sequential position data from the vehicle may not be able to identify the </a:t>
            </a:r>
            <a:r>
              <a:rPr lang="en-US" sz="1200" baseline="0" dirty="0"/>
              <a:t>exact</a:t>
            </a:r>
            <a:r>
              <a:rPr lang="en-US" sz="1200" dirty="0"/>
              <a:t> route taken. </a:t>
            </a:r>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2432240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uses of cell phone position data have greatly expanded in the last several years. The full implications of this trend are still being revealed. It is clear, however, that high resolution data from users will likely revolutionize the way that travel data are collected and analyzed over the coming years. A significant implication of these trends is that the primary repositories for transportation data are likely to move from the public sector (e.g. Departments of Transportation or Metropolitan Planning Organizations) to private firms. It is, at yet, unclear what the implication of these trends are for equity in terms of both access and affordability of transportation. It is not difficult to posit both highly positive and profoundly negative outcomes from these developments. </a:t>
            </a:r>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1553125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ubiquity of cell phones and other portable electronic devices has had a profound impact on our ability to investigate “deeper layers” of the transportation process.  While full vehicle trajectory data is still relatively rare, it is not hard to imagine that it will be commonplace within the next few years. These data have the potential to profoundly alter our ability to study the interactions between transportation and human health by being able to evaluate emissions at the individual street level and to track individual exposures throughout the day. </a:t>
            </a:r>
          </a:p>
        </p:txBody>
      </p:sp>
      <p:sp>
        <p:nvSpPr>
          <p:cNvPr id="4" name="Slide Number Placeholder 3"/>
          <p:cNvSpPr>
            <a:spLocks noGrp="1"/>
          </p:cNvSpPr>
          <p:nvPr>
            <p:ph type="sldNum" sz="quarter" idx="5"/>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335264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U.S. EPA Urban Dynamometer Driving Schedule (UDDS) forms the basis for regulatory-based emissions testing in the United States. Originally developed by the California Air Resources Board, this driving cycle (i.e. speed trace) was based on what was assumed to be a typical home-to-work trip in Los Angeles, California in 1966 and provides a good example of a complete vehicle trajectory. The U.S. Federal Test Procedure (FTP) for light-duty vehicles (passenger cars and light-duty trucks/Sports Utility Vehicles) collects emissions data on a dynamometer from vehicles after a “cold start” driving according to the UDDS at which time the vehicle is shut off. After a brief “rest” the vehicle is restarted (warm start) and additional emissions data are collected based upon a repeat of the first 505 seconds of the UDDS.  For emissions estimates, the U.S. EPA regulatory emissions model (MOVES) allows the user to either input information for vehicle fleet composition and speed distributions collected on a facility (traffic data) or to input only average speed. If the latter option is selected (average speed) the distribution of emissions is assumed to follow the speed/acceleration distribution of the UDDS (except on freeways) corrected by specified “speed correction factors”. </a:t>
            </a:r>
          </a:p>
        </p:txBody>
      </p:sp>
      <p:sp>
        <p:nvSpPr>
          <p:cNvPr id="4" name="Slide Number Placeholder 3"/>
          <p:cNvSpPr>
            <a:spLocks noGrp="1"/>
          </p:cNvSpPr>
          <p:nvPr>
            <p:ph type="sldNum" sz="quarter" idx="5"/>
          </p:nvPr>
        </p:nvSpPr>
        <p:spPr/>
        <p:txBody>
          <a:bodyPr/>
          <a:lstStyle/>
          <a:p>
            <a:fld id="{E8279E6D-00A9-4B64-8C3A-9DDF802CB60D}" type="slidenum">
              <a:rPr lang="en-US" smtClean="0"/>
              <a:t>20</a:t>
            </a:fld>
            <a:endParaRPr lang="en-US"/>
          </a:p>
        </p:txBody>
      </p:sp>
    </p:spTree>
    <p:extLst>
      <p:ext uri="{BB962C8B-B14F-4D97-AF65-F5344CB8AC3E}">
        <p14:creationId xmlns:p14="http://schemas.microsoft.com/office/powerpoint/2010/main" val="290094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371525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of course, many other uses for traffic data but here we are focusing on those most directly related to estimating emissions and health related impacts of traffic-related air pollution.  Later in this lecture, we will discuss how more advanced methods of estimating traffic volumes and fleet composition allow for improved estimates of vehicle emissions in terms of both time and space. It is also worthwhile to note the contrast between the management uses of traffic data that tend to require higher time resolutions (often on times scales of seconds to minutes) and near real-time data availability (i.e. what is happening right now). In contrast, many of the planning uses of data are often concerned with how conditions have, or will, change over periods of months to years. </a:t>
            </a:r>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120939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consider that traffic data is just about the number (and perhaps the speed) of vehicles using a facility. This slide seeks to broaden their understanding to include more specific information as to the composition and characteristics of this vehicle traffic flow. “Real world” traffic data goes well beyond the average annual daily traffic (AADT) or peak-hour volume on a facility. For example, vehicle emissions estimates require a knowledge of the number and types of vehicles present on a facility, the types of fuel that they use as well as their weights, speeds and accelerations. For this purpose individual vehicle trajectories are ideal, but a great deal of information can be obtained by measurements of the overall traffic flow (traffic flow characteristics) and either measurements or assumptions concerning the fleet composition. Generally, the range of traffic data that will be collected on a facility will scale with its importance to the overall transportation system. That is, higher functional class facilities (e.g. interstate highways and major arterial roads) will have more traffic data collected on them than on local roads. </a:t>
            </a:r>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1738929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designed to introduce the dependence of emissions (and emissions estimates) on specific vehicle activity and, by extension, traffic data. In actual emissions estimates, “real world” traffic observations are most typically used to calibrate traffic flow and/or travel demand models that will be used to estimate what traffic volumes, speeds and congestion are likely to be over a protracted period. This is because most impacts of traffic-related air pollution are associated with </a:t>
            </a:r>
            <a:r>
              <a:rPr lang="en-US" b="1" dirty="0"/>
              <a:t>long term</a:t>
            </a:r>
            <a:r>
              <a:rPr lang="en-US" b="0" dirty="0"/>
              <a:t> exposure to pollutants, rather than a single event. </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361146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line counts are what we think of as classical “traffic volumes”. For uncongested roadway links, these traffic volumes can be easily interpreted. However for facilities that can undergo congestion the same traffic flow can arise in multiple ways. For example we could either have a significant number of vehicles on the roadway moving at low speeds (congested flow) or a much smaller number of vehicles operating at higher speeds (free flow). Thus effective traffic management typically requires more complex methods of obtaining traffic data. Modern methods have vastly reduced the cost of collecting classified vehicle counts and semi-automatic procedures for collecting traffic flow measurements have made these richer data much more prevalent than they were even a decade ago.  Similarly, the ubiquitous presence of GPS in vehicles and cell phones have greatly increased the quantity of vehicle trajectory data available for management and analysis purposes. In particular, high-resolution vehicle trajectory data has found widespread application as a method for improving fuel economy and evaluating driver behavior for insurance purposes. </a:t>
            </a:r>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244757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Traffic data collection methods can be broadly classified into those methods that require direct human involvement in the collection of the data (manual methods) and those that do not (automatic methods). While the presence of human analyst “in the loop” for data collection significantly increases the range of possible observations (e.g. the number of vehicles from different trucking companies present) compared to automatic methods, these manual methods cost significantly more on “per use” basis than do automatic methods. For this reason, manual methods are normally used either when: 1) the observations are going to be done a very limited number of times (e.g. counting turning movements to evaluate the need for a turn lane or conditions in a temporary work zone), or 2) there is a need for highly specialized observations that are costly or difficult to automate (e.g. contrasting the driving behavior of in-service and out-of-service taxicabs).  While the use of manual methods is common in research and design applications, most traffic data used for system planning and/or management purposes are currently collected through automated methods. These automated methods differ principally in the type of data to be collected (e.g. vehicle speed vs. vehicle weight), the conditions to be evaluated (e.g. day/night, interstate highway/arterial road, etc.), the application of the data (e.g. vehicle presence at a traffic signal vs. traffic flow along a highway), as well as the required duration of traffic data collection (i.e. short-term vs. long-term).  Traditional pneumatic tubes use the pressure of a vehicle passing over the tube stretched across a lane (or multiple lanes) to count the number of axles (i.e. the number of tires/axle is typically not measured) passing over the tube. With a reasonable estimate of the average number of axles per vehicle (typically slightly more than two to account for the presence of a small percentage of larger trucks) this approach provides a reasonably accurate estimate of traffic volumes and, in some cases, vehicle speed (if we assume an axle separation). The use of multiple tubes in parallel across a lane call allows a direct measurement of vehicle speed and can classify vehicles by number of axles and axle separation (this will be discussed later in the lecture).  Pneumatic tubes are used almost exclusively for short-term traffic counts (typically less than one week). Inductive loops placed in the pavement allow for both long term traffic counts on roadways as well as measuring vehicle presence at a traffic signal to allow actuated and semi-actuated signal operation. Weigh-in-motion systems use a variety of physical processes to measure vehicle weights as they pass over a detector, while microwave and millimeter wave radar systems enable measurements of vehicle speeds. In recent years, traffic management in urban areas have increasingly turned to the use of video camera systems and large urban areas can have literally thousands of cameras deployed across their jurisdictions. The cameras are of two general types. </a:t>
            </a:r>
            <a:r>
              <a:rPr lang="en-US" b="1" dirty="0"/>
              <a:t>Variable cameras</a:t>
            </a:r>
            <a:r>
              <a:rPr lang="en-US" dirty="0"/>
              <a:t> allow system operators to see traffic conditions at selected locations and to remotely adjust the camera view though pan, tilt and zoom (PTZ) features. In contrast, </a:t>
            </a:r>
            <a:r>
              <a:rPr lang="en-US" b="1" dirty="0"/>
              <a:t>fixed cameras </a:t>
            </a:r>
            <a:r>
              <a:rPr lang="en-US" b="0" dirty="0"/>
              <a:t>have a pre-established field-of-view that can be calibrated to work with machine vision software to measure traffic volumes and speeds. These systems are shown in the next slide. </a:t>
            </a:r>
            <a:endParaRPr lang="en-US" b="1" dirty="0"/>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293375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shows a variety of devices used for collection of automated traffic data. Clockwise from upper left,  a high-definition video camera in a weather-proof housing (camera on top with infrared illuminators for nighttime images below) . Unlike traditional traffic monitoring cameras these cameras typically operate with a fixed field-of-view to facilitate calibration of the images. The second image shows inductive loop detectors installed within the pavement. Note that the multiple loops allow for determination of speed and classification (number of axles and spacing) and vehicle presence (over the loop). The vehicle presence indication allows system operators to determine queue lengths at traffic signals and can provide a signal for an actuated traffic signal that a vehicle is present on a lower volume approach. Inductive loop detectors are the most common method of traffic data collection within the U.S. and for most of the developed world. Also note presence of loops in each lane to allow independent determination of vehicle flows. The third image is of a two-tube pneumatic tube counter. Despite its rather crude appearance, the pneumatic tube technology is very portable and cost-effective, making it ideal for periodic monitoring of lower volume roads where permanent counters would not be justified.  The fourth image shows a “plate-type” weigh-in-motion system. Unlike other systems, weigh-in-motion systems give information on current vehicle weights that are important in estimating emissions from medium and heavy-duty trucks whose weight can vary significantly between loaded and unloaded conditions. The last image is for a micro/millimeter wave traffic radar systems. These systems can operate of a range of frequencies from about 100 megahertz to 100 gigahertz with advantages and disadvantages for each frequency range. An important characteristic of these systems is that most will provide both bi-directional speed and count information and many systems can be configured to provide some classification data. </a:t>
            </a:r>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353526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discussed in an earlier slide, emissions scale directly by vehicle activity and thus it is essential to establish how many vehicles are operating across a transportation network as a function of time and to identify where these vehicles are operating. Likewise, roadways have limited capacity and management of congestion is strongly linked to traffic volumes. Since roadways are linked and traffic tends to vary in patterns (e.g. morning vs. evening directionality of flow, weekday vs weekend travel patterns, variation in traffic volumes across the day, etc.) it is generally necessary to collect data from only a sample of locations in order to make reasonable estimates of how traffic is distributed across a network. Identification of these “strategic locations” is generally accomplished by evaluating historical relationships between observed traffic conditions across different portion of a network. Highly correlated segments in general require fewer measurement locations than those whose conditions are more independent of each other.  The need to independently estimate emissions from trucks generally require at least some classified traffic counts and weigh-in-motion data. </a:t>
            </a:r>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3444726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Michael.Rodgers@ce.gatech.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fhwa.dot.gov/policyinformation/tmguide/tmg_2013/vehicle-types.cf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fhwa.dot.gov/policyinformation/tmguide/tmg_fhwa_pl_17_003.pdf" TargetMode="External"/><Relationship Id="rId2" Type="http://schemas.openxmlformats.org/officeDocument/2006/relationships/hyperlink" Target="https://www.fhwa.dot.gov/ohim/timedata.ht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Vehicle Mix (% trucks)</a:t>
            </a:r>
          </a:p>
          <a:p>
            <a:r>
              <a:rPr lang="en-US" dirty="0"/>
              <a:t>Average Vehicle Mix (registration data + assumed VMT)</a:t>
            </a:r>
          </a:p>
          <a:p>
            <a:r>
              <a:rPr lang="en-US" dirty="0"/>
              <a:t>Classified Vehicle Counts (by FHWA or EPA methods)</a:t>
            </a:r>
          </a:p>
          <a:p>
            <a:r>
              <a:rPr lang="en-US" dirty="0"/>
              <a:t>Actual Fleet Observations (license plate survey)</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Determining Vehicle Fleet Composition</a:t>
            </a:r>
          </a:p>
        </p:txBody>
      </p:sp>
    </p:spTree>
    <p:extLst>
      <p:ext uri="{BB962C8B-B14F-4D97-AF65-F5344CB8AC3E}">
        <p14:creationId xmlns:p14="http://schemas.microsoft.com/office/powerpoint/2010/main" val="203100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4953000" y="1342530"/>
            <a:ext cx="6515099" cy="5013819"/>
          </a:xfrm>
        </p:spPr>
        <p:txBody>
          <a:bodyPr>
            <a:normAutofit fontScale="92500"/>
          </a:bodyPr>
          <a:lstStyle/>
          <a:p>
            <a:r>
              <a:rPr lang="en-US" dirty="0"/>
              <a:t>Vehicle classification scheme developed by the U.S. Federal Highway Administration </a:t>
            </a:r>
          </a:p>
          <a:p>
            <a:r>
              <a:rPr lang="en-US" dirty="0"/>
              <a:t>Vehicles are categorized by the number of axles and the axle spacing and, in some cases the number of tires per axle. </a:t>
            </a:r>
          </a:p>
          <a:p>
            <a:r>
              <a:rPr lang="en-US" dirty="0"/>
              <a:t>This classification scheme can be used with simple pneumatic-tube counters and long-term historical data are available</a:t>
            </a:r>
          </a:p>
          <a:p>
            <a:r>
              <a:rPr lang="en-US" dirty="0"/>
              <a:t>Scheme is, however, not consistent with the U.S. EPA classification scheme for emissions estimates and thus some form of conversion is required (Liu, et al. (2015))</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U.S. FHWA Vehicle Classification Scheme</a:t>
            </a:r>
          </a:p>
        </p:txBody>
      </p:sp>
      <p:pic>
        <p:nvPicPr>
          <p:cNvPr id="1028" name="Picture 4" descr="Office of Highway Policy Information - Policy | Federal Highway ...">
            <a:extLst>
              <a:ext uri="{FF2B5EF4-FFF2-40B4-BE49-F238E27FC236}">
                <a16:creationId xmlns:a16="http://schemas.microsoft.com/office/drawing/2014/main" id="{E84BFAD3-DE2F-4C43-AE84-8342A1F9A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42530"/>
            <a:ext cx="3915554" cy="50138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AC3CE2-23B9-4240-8CF2-C3F93CCB2A4E}"/>
              </a:ext>
            </a:extLst>
          </p:cNvPr>
          <p:cNvSpPr txBox="1"/>
          <p:nvPr/>
        </p:nvSpPr>
        <p:spPr>
          <a:xfrm>
            <a:off x="3070397" y="6371839"/>
            <a:ext cx="1454757" cy="369332"/>
          </a:xfrm>
          <a:prstGeom prst="rect">
            <a:avLst/>
          </a:prstGeom>
          <a:noFill/>
        </p:spPr>
        <p:txBody>
          <a:bodyPr wrap="none" rtlCol="0">
            <a:spAutoFit/>
          </a:bodyPr>
          <a:lstStyle/>
          <a:p>
            <a:r>
              <a:rPr lang="en-US" dirty="0"/>
              <a:t>Fhwa.dot.gov</a:t>
            </a:r>
          </a:p>
        </p:txBody>
      </p:sp>
    </p:spTree>
    <p:extLst>
      <p:ext uri="{BB962C8B-B14F-4D97-AF65-F5344CB8AC3E}">
        <p14:creationId xmlns:p14="http://schemas.microsoft.com/office/powerpoint/2010/main" val="379298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Point Measurement Speed Detection (e.g. inductive loop counters and pneumatic tube classifiers)</a:t>
            </a:r>
          </a:p>
          <a:p>
            <a:r>
              <a:rPr lang="en-US" dirty="0"/>
              <a:t>Microwave- or Millimeter-wave Radar Systems</a:t>
            </a:r>
          </a:p>
          <a:p>
            <a:r>
              <a:rPr lang="en-US" dirty="0"/>
              <a:t>Video Detection Systems</a:t>
            </a:r>
          </a:p>
          <a:p>
            <a:r>
              <a:rPr lang="en-US" dirty="0"/>
              <a:t>Bluetooth™</a:t>
            </a:r>
          </a:p>
          <a:p>
            <a:r>
              <a:rPr lang="en-US" dirty="0"/>
              <a:t>Cell Phone Data</a:t>
            </a:r>
          </a:p>
          <a:p>
            <a:pPr lvl="1"/>
            <a:r>
              <a:rPr lang="en-US" dirty="0"/>
              <a:t>Tower connection</a:t>
            </a:r>
          </a:p>
          <a:p>
            <a:pPr lvl="1"/>
            <a:r>
              <a:rPr lang="en-US" dirty="0"/>
              <a:t>User data</a:t>
            </a:r>
          </a:p>
          <a:p>
            <a:r>
              <a:rPr lang="en-US" dirty="0"/>
              <a:t>GPS data loggers (dedicated or cell phone based)</a:t>
            </a:r>
          </a:p>
          <a:p>
            <a:r>
              <a:rPr lang="en-US" dirty="0"/>
              <a:t>Vehicle driving cycles</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Determining Vehicle Speeds and Accelerations</a:t>
            </a:r>
          </a:p>
        </p:txBody>
      </p:sp>
    </p:spTree>
    <p:extLst>
      <p:ext uri="{BB962C8B-B14F-4D97-AF65-F5344CB8AC3E}">
        <p14:creationId xmlns:p14="http://schemas.microsoft.com/office/powerpoint/2010/main" val="631450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Measure Speed of Vehicles by Measuring the Time Difference Between a Vehicle Crossing Two Closely Separated Points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Point Measurement Speed Detection</a:t>
            </a:r>
          </a:p>
        </p:txBody>
      </p:sp>
      <p:pic>
        <p:nvPicPr>
          <p:cNvPr id="4" name="Picture 12">
            <a:extLst>
              <a:ext uri="{FF2B5EF4-FFF2-40B4-BE49-F238E27FC236}">
                <a16:creationId xmlns:a16="http://schemas.microsoft.com/office/drawing/2014/main" id="{D14B30D1-ADEE-47DE-926B-FCA3E1A2D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711" y="2520724"/>
            <a:ext cx="2649357" cy="35964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4C04BC4-C0D1-4C0A-8E53-F1AE04444B9D}"/>
              </a:ext>
            </a:extLst>
          </p:cNvPr>
          <p:cNvSpPr txBox="1"/>
          <p:nvPr/>
        </p:nvSpPr>
        <p:spPr>
          <a:xfrm>
            <a:off x="1173627" y="6152864"/>
            <a:ext cx="2652586" cy="646331"/>
          </a:xfrm>
          <a:prstGeom prst="rect">
            <a:avLst/>
          </a:prstGeom>
          <a:noFill/>
        </p:spPr>
        <p:txBody>
          <a:bodyPr wrap="none" rtlCol="0">
            <a:spAutoFit/>
          </a:bodyPr>
          <a:lstStyle/>
          <a:p>
            <a:r>
              <a:rPr lang="en-US" dirty="0"/>
              <a:t>Pneumatic Tube Detectors</a:t>
            </a:r>
          </a:p>
          <a:p>
            <a:r>
              <a:rPr lang="en-US" dirty="0"/>
              <a:t>(readcivil.com)</a:t>
            </a:r>
          </a:p>
        </p:txBody>
      </p:sp>
      <p:grpSp>
        <p:nvGrpSpPr>
          <p:cNvPr id="8" name="Group 7">
            <a:extLst>
              <a:ext uri="{FF2B5EF4-FFF2-40B4-BE49-F238E27FC236}">
                <a16:creationId xmlns:a16="http://schemas.microsoft.com/office/drawing/2014/main" id="{13B65A16-55E0-4D91-AE42-EB7A31B007EB}"/>
              </a:ext>
            </a:extLst>
          </p:cNvPr>
          <p:cNvGrpSpPr/>
          <p:nvPr/>
        </p:nvGrpSpPr>
        <p:grpSpPr>
          <a:xfrm>
            <a:off x="4428237" y="2815807"/>
            <a:ext cx="6048452" cy="3540542"/>
            <a:chOff x="4428237" y="2576594"/>
            <a:chExt cx="3778560" cy="2696186"/>
          </a:xfrm>
        </p:grpSpPr>
        <p:pic>
          <p:nvPicPr>
            <p:cNvPr id="6" name="Picture 10">
              <a:extLst>
                <a:ext uri="{FF2B5EF4-FFF2-40B4-BE49-F238E27FC236}">
                  <a16:creationId xmlns:a16="http://schemas.microsoft.com/office/drawing/2014/main" id="{C04E56AB-8909-40CD-8D6E-CE20CA3F2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059" y="2576594"/>
              <a:ext cx="3639488" cy="20872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1B10180-5880-444A-93E9-E5C0762BB268}"/>
                </a:ext>
              </a:extLst>
            </p:cNvPr>
            <p:cNvSpPr txBox="1"/>
            <p:nvPr/>
          </p:nvSpPr>
          <p:spPr>
            <a:xfrm>
              <a:off x="4428237" y="4626449"/>
              <a:ext cx="3778560" cy="646331"/>
            </a:xfrm>
            <a:prstGeom prst="rect">
              <a:avLst/>
            </a:prstGeom>
            <a:noFill/>
          </p:spPr>
          <p:txBody>
            <a:bodyPr wrap="square" rtlCol="0">
              <a:spAutoFit/>
            </a:bodyPr>
            <a:lstStyle/>
            <a:p>
              <a:r>
                <a:rPr lang="en-US" dirty="0"/>
                <a:t>Inductive Loop Detectors (International Road Dynamics, </a:t>
              </a:r>
              <a:r>
                <a:rPr lang="en-US" dirty="0" err="1"/>
                <a:t>inc.</a:t>
              </a:r>
              <a:r>
                <a:rPr lang="en-US" dirty="0"/>
                <a:t>)</a:t>
              </a:r>
            </a:p>
          </p:txBody>
        </p:sp>
      </p:grpSp>
    </p:spTree>
    <p:extLst>
      <p:ext uri="{BB962C8B-B14F-4D97-AF65-F5344CB8AC3E}">
        <p14:creationId xmlns:p14="http://schemas.microsoft.com/office/powerpoint/2010/main" val="421293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197175" y="1518294"/>
            <a:ext cx="5936925" cy="5128539"/>
          </a:xfrm>
        </p:spPr>
        <p:txBody>
          <a:bodyPr>
            <a:normAutofit fontScale="92500"/>
          </a:bodyPr>
          <a:lstStyle/>
          <a:p>
            <a:r>
              <a:rPr lang="en-US" dirty="0"/>
              <a:t>Operate with Frequencies Ranging from about 100 MHz to 100 GHz</a:t>
            </a:r>
          </a:p>
          <a:p>
            <a:pPr lvl="1"/>
            <a:r>
              <a:rPr lang="en-US" dirty="0"/>
              <a:t>There are Advantages and Disadvantages to Various Frequencies </a:t>
            </a:r>
          </a:p>
          <a:p>
            <a:pPr lvl="1"/>
            <a:r>
              <a:rPr lang="en-US" dirty="0"/>
              <a:t>Many Systems Operate at a 10.525 GHz Frequency Dedicated to Traffic Radars</a:t>
            </a:r>
          </a:p>
          <a:p>
            <a:pPr lvl="1"/>
            <a:r>
              <a:rPr lang="en-US" dirty="0"/>
              <a:t>Most Systems Detect Vehicle Speeds Using the Doppler Shift in Frequency Between the Fixed Radar and the Moving Vehicle</a:t>
            </a:r>
          </a:p>
          <a:p>
            <a:pPr lvl="1"/>
            <a:r>
              <a:rPr lang="en-US" dirty="0"/>
              <a:t>While Most Sensors Operate in the Micro/Millimeter-Wave Frequency Range Some Sensors Operate at Higher (Infrared) Frequencies  </a:t>
            </a:r>
          </a:p>
          <a:p>
            <a:pPr lvl="1"/>
            <a:r>
              <a:rPr lang="en-US" dirty="0"/>
              <a:t>Some Sensors Transmit Acoustical (Ultrasonic) Energy Instead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r>
              <a:rPr lang="en-US" dirty="0"/>
              <a:t>Microwave and Millimeter-Wave Radar Systems</a:t>
            </a:r>
          </a:p>
        </p:txBody>
      </p:sp>
      <p:pic>
        <p:nvPicPr>
          <p:cNvPr id="2050" name="Picture 2" descr="Microwave Doppler Sensor | PhysicsOpenLab">
            <a:extLst>
              <a:ext uri="{FF2B5EF4-FFF2-40B4-BE49-F238E27FC236}">
                <a16:creationId xmlns:a16="http://schemas.microsoft.com/office/drawing/2014/main" id="{7A7E2578-C2E2-4622-829E-0E414AA8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2028825"/>
            <a:ext cx="6057900" cy="2800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3BF711-6751-40F8-B6CA-7745AE234237}"/>
              </a:ext>
            </a:extLst>
          </p:cNvPr>
          <p:cNvSpPr txBox="1"/>
          <p:nvPr/>
        </p:nvSpPr>
        <p:spPr>
          <a:xfrm>
            <a:off x="10207098" y="4754880"/>
            <a:ext cx="1984902" cy="369332"/>
          </a:xfrm>
          <a:prstGeom prst="rect">
            <a:avLst/>
          </a:prstGeom>
          <a:noFill/>
        </p:spPr>
        <p:txBody>
          <a:bodyPr wrap="none" rtlCol="0">
            <a:spAutoFit/>
          </a:bodyPr>
          <a:lstStyle/>
          <a:p>
            <a:r>
              <a:rPr lang="en-US" dirty="0"/>
              <a:t>Physicsopenlab.org</a:t>
            </a:r>
          </a:p>
        </p:txBody>
      </p:sp>
    </p:spTree>
    <p:extLst>
      <p:ext uri="{BB962C8B-B14F-4D97-AF65-F5344CB8AC3E}">
        <p14:creationId xmlns:p14="http://schemas.microsoft.com/office/powerpoint/2010/main" val="76858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4771129"/>
          </a:xfrm>
        </p:spPr>
        <p:txBody>
          <a:bodyPr/>
          <a:lstStyle/>
          <a:p>
            <a:r>
              <a:rPr lang="en-US" dirty="0"/>
              <a:t>Video Detection Systems Determine Vehicle Speeds and Classification by Observing Vehicle Dimensions and Position as a Function of Time Against a Calibrated Background Image</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Video Detection Systems</a:t>
            </a:r>
          </a:p>
        </p:txBody>
      </p:sp>
      <p:pic>
        <p:nvPicPr>
          <p:cNvPr id="3074" name="Picture 2" descr="Vehicle Speed Detection | ACTi Corporation">
            <a:extLst>
              <a:ext uri="{FF2B5EF4-FFF2-40B4-BE49-F238E27FC236}">
                <a16:creationId xmlns:a16="http://schemas.microsoft.com/office/drawing/2014/main" id="{61088932-2C5A-478C-9272-0C5140B43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560" y="3061162"/>
            <a:ext cx="5417998" cy="34404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9F1E8E-2BC7-4551-8E2A-3317A6AA0AFA}"/>
              </a:ext>
            </a:extLst>
          </p:cNvPr>
          <p:cNvSpPr txBox="1"/>
          <p:nvPr/>
        </p:nvSpPr>
        <p:spPr>
          <a:xfrm>
            <a:off x="5267960" y="6446087"/>
            <a:ext cx="5573192" cy="369332"/>
          </a:xfrm>
          <a:prstGeom prst="rect">
            <a:avLst/>
          </a:prstGeom>
          <a:noFill/>
        </p:spPr>
        <p:txBody>
          <a:bodyPr wrap="none" rtlCol="0">
            <a:spAutoFit/>
          </a:bodyPr>
          <a:lstStyle/>
          <a:p>
            <a:r>
              <a:rPr lang="en-US" dirty="0"/>
              <a:t>Multilane Camera Setup for Traffic Monitoring  (Acti.com)</a:t>
            </a:r>
          </a:p>
        </p:txBody>
      </p:sp>
      <p:pic>
        <p:nvPicPr>
          <p:cNvPr id="3076" name="Picture 4" descr="speed cameras Archives - Highways Industry">
            <a:extLst>
              <a:ext uri="{FF2B5EF4-FFF2-40B4-BE49-F238E27FC236}">
                <a16:creationId xmlns:a16="http://schemas.microsoft.com/office/drawing/2014/main" id="{2D7EBC39-9DAF-45F3-999F-F33ACEF70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22" y="3074339"/>
            <a:ext cx="4838847" cy="32212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AD3CB-8B4A-4D34-8978-C7117230843B}"/>
              </a:ext>
            </a:extLst>
          </p:cNvPr>
          <p:cNvSpPr txBox="1"/>
          <p:nvPr/>
        </p:nvSpPr>
        <p:spPr>
          <a:xfrm>
            <a:off x="190353" y="6295628"/>
            <a:ext cx="4761368" cy="369332"/>
          </a:xfrm>
          <a:prstGeom prst="rect">
            <a:avLst/>
          </a:prstGeom>
          <a:noFill/>
        </p:spPr>
        <p:txBody>
          <a:bodyPr wrap="none" rtlCol="0">
            <a:spAutoFit/>
          </a:bodyPr>
          <a:lstStyle/>
          <a:p>
            <a:r>
              <a:rPr lang="en-US" dirty="0"/>
              <a:t>Single Lane Speed Setup (Highwaysindustry.com)</a:t>
            </a:r>
          </a:p>
        </p:txBody>
      </p:sp>
    </p:spTree>
    <p:extLst>
      <p:ext uri="{BB962C8B-B14F-4D97-AF65-F5344CB8AC3E}">
        <p14:creationId xmlns:p14="http://schemas.microsoft.com/office/powerpoint/2010/main" val="604203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Not All Traffic Measurement Methods are Infrastructure-Based</a:t>
            </a:r>
          </a:p>
          <a:p>
            <a:r>
              <a:rPr lang="en-US" dirty="0"/>
              <a:t>“In Vehicle” Traffic Systems are Typically Based on Identifying the Location of the Vehicle at Various Times During a Trip to Determine Travel Times Between Locations</a:t>
            </a:r>
          </a:p>
          <a:p>
            <a:r>
              <a:rPr lang="en-US" dirty="0"/>
              <a:t>Obtaining this Location Data Normally Requires that an Electronic Device on the Vehicle is Connected to One or More External Networks</a:t>
            </a:r>
          </a:p>
          <a:p>
            <a:pPr lvl="1"/>
            <a:r>
              <a:rPr lang="en-US" dirty="0"/>
              <a:t>Short-Range: Bluetooth™, </a:t>
            </a:r>
            <a:r>
              <a:rPr lang="en-US" dirty="0" err="1"/>
              <a:t>WiFi</a:t>
            </a:r>
            <a:r>
              <a:rPr lang="en-US" dirty="0"/>
              <a:t>, DSRC, etc.</a:t>
            </a:r>
          </a:p>
          <a:p>
            <a:pPr lvl="1"/>
            <a:r>
              <a:rPr lang="en-US" dirty="0"/>
              <a:t>Medium-Long Range: Cellular Network, Private Networks</a:t>
            </a:r>
          </a:p>
          <a:p>
            <a:pPr lvl="1"/>
            <a:r>
              <a:rPr lang="en-US" dirty="0"/>
              <a:t>Satellite: Telematic Systems (e.g. OnStar™), GPS, Satellite Internet</a:t>
            </a:r>
          </a:p>
          <a:p>
            <a:r>
              <a:rPr lang="en-US" dirty="0"/>
              <a:t>Position Data Can Either be Directly Reported by the Device or Inferred from Its Network Connection Points.</a:t>
            </a:r>
          </a:p>
          <a:p>
            <a:pPr marL="0" indent="0">
              <a:buNone/>
            </a:pPr>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 Vehicle” Technologies for Traffic Data</a:t>
            </a:r>
          </a:p>
        </p:txBody>
      </p:sp>
    </p:spTree>
    <p:extLst>
      <p:ext uri="{BB962C8B-B14F-4D97-AF65-F5344CB8AC3E}">
        <p14:creationId xmlns:p14="http://schemas.microsoft.com/office/powerpoint/2010/main" val="258156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42595" y="1487578"/>
            <a:ext cx="6243342" cy="4974589"/>
          </a:xfrm>
        </p:spPr>
        <p:txBody>
          <a:bodyPr>
            <a:normAutofit fontScale="92500" lnSpcReduction="10000"/>
          </a:bodyPr>
          <a:lstStyle/>
          <a:p>
            <a:r>
              <a:rPr lang="en-US" dirty="0"/>
              <a:t>The Location of Networkable Electronic Devices can be Determined by Knowledge of the Nature of Its Network Connection(s)</a:t>
            </a:r>
          </a:p>
          <a:p>
            <a:r>
              <a:rPr lang="en-US" dirty="0"/>
              <a:t>For Short-Range Networks (e.g. Bluetooth™) the Device Will Sequentially Connect to Nearby Access Points Along its Route Identifying its Location. The Device Media Access Control (MAC) Address is Used to Uniquely Identify the Vehicle</a:t>
            </a:r>
          </a:p>
          <a:p>
            <a:r>
              <a:rPr lang="en-US" dirty="0"/>
              <a:t>For Longer-Range Networks (e.g. Cellular Network) the Direction and Strength of the Device Signal and its MAC Address can be used to Triangulate the Location of the Device.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Bluetooth™ and Cell </a:t>
            </a:r>
            <a:r>
              <a:rPr lang="en-US"/>
              <a:t>Tower Data </a:t>
            </a:r>
            <a:endParaRPr lang="en-US" dirty="0"/>
          </a:p>
        </p:txBody>
      </p:sp>
      <p:pic>
        <p:nvPicPr>
          <p:cNvPr id="1026" name="Picture 2">
            <a:extLst>
              <a:ext uri="{FF2B5EF4-FFF2-40B4-BE49-F238E27FC236}">
                <a16:creationId xmlns:a16="http://schemas.microsoft.com/office/drawing/2014/main" id="{DE154954-9B06-4437-8F78-242C78856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550" y="1196523"/>
            <a:ext cx="3681391" cy="22764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7AF5E3-4BAB-4FDE-B9C0-A38F6AB4575E}"/>
              </a:ext>
            </a:extLst>
          </p:cNvPr>
          <p:cNvSpPr txBox="1"/>
          <p:nvPr/>
        </p:nvSpPr>
        <p:spPr>
          <a:xfrm>
            <a:off x="7231090" y="3472975"/>
            <a:ext cx="4960910" cy="369332"/>
          </a:xfrm>
          <a:prstGeom prst="rect">
            <a:avLst/>
          </a:prstGeom>
          <a:noFill/>
        </p:spPr>
        <p:txBody>
          <a:bodyPr wrap="none" rtlCol="0">
            <a:spAutoFit/>
          </a:bodyPr>
          <a:lstStyle/>
          <a:p>
            <a:r>
              <a:rPr lang="en-US" dirty="0"/>
              <a:t>Bluetooth™ Travel Time Monitoring (Libelium.com)</a:t>
            </a:r>
          </a:p>
        </p:txBody>
      </p:sp>
      <p:pic>
        <p:nvPicPr>
          <p:cNvPr id="7" name="Picture 4" descr="How is working Cellphone Triangulation">
            <a:extLst>
              <a:ext uri="{FF2B5EF4-FFF2-40B4-BE49-F238E27FC236}">
                <a16:creationId xmlns:a16="http://schemas.microsoft.com/office/drawing/2014/main" id="{DF19A6FD-DAA6-498B-AE8D-CFB03F72E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550" y="3828425"/>
            <a:ext cx="3119572" cy="27017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35B5870-5213-4F92-A2CD-935AF37034AA}"/>
              </a:ext>
            </a:extLst>
          </p:cNvPr>
          <p:cNvSpPr txBox="1"/>
          <p:nvPr/>
        </p:nvSpPr>
        <p:spPr>
          <a:xfrm>
            <a:off x="6688899" y="6462167"/>
            <a:ext cx="4228875" cy="369332"/>
          </a:xfrm>
          <a:prstGeom prst="rect">
            <a:avLst/>
          </a:prstGeom>
          <a:noFill/>
        </p:spPr>
        <p:txBody>
          <a:bodyPr wrap="square" rtlCol="0">
            <a:spAutoFit/>
          </a:bodyPr>
          <a:lstStyle/>
          <a:p>
            <a:r>
              <a:rPr lang="en-US" dirty="0"/>
              <a:t>Cell Tower Triangulation (Unlockbase.com)</a:t>
            </a:r>
          </a:p>
        </p:txBody>
      </p:sp>
    </p:spTree>
    <p:extLst>
      <p:ext uri="{BB962C8B-B14F-4D97-AF65-F5344CB8AC3E}">
        <p14:creationId xmlns:p14="http://schemas.microsoft.com/office/powerpoint/2010/main" val="2935898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Increasingly, Vehicles are “Self-Reporting” Their Position Data via </a:t>
            </a:r>
            <a:r>
              <a:rPr lang="en-US" dirty="0" err="1"/>
              <a:t>WiFi</a:t>
            </a:r>
            <a:r>
              <a:rPr lang="en-US" dirty="0"/>
              <a:t> or Cellular Networks.</a:t>
            </a:r>
          </a:p>
          <a:p>
            <a:pPr lvl="1"/>
            <a:r>
              <a:rPr lang="en-US" dirty="0"/>
              <a:t>Dedicated Wayfinding Applications (e.g. WAZE™, INRIX™, Google Maps™, etc.) on Portable Electronic Devices</a:t>
            </a:r>
          </a:p>
          <a:p>
            <a:pPr lvl="1"/>
            <a:r>
              <a:rPr lang="en-US" dirty="0"/>
              <a:t>In Vehicle Navigation and Telematic Systems (e.g. OnStar™, TomTom™, etc.)</a:t>
            </a:r>
          </a:p>
          <a:p>
            <a:pPr lvl="1"/>
            <a:r>
              <a:rPr lang="en-US" dirty="0"/>
              <a:t>Ancillary Position Data from other Applications</a:t>
            </a:r>
          </a:p>
          <a:p>
            <a:r>
              <a:rPr lang="en-US" dirty="0"/>
              <a:t>In Most Cases These Data are Proprietary to the Software Developer but are often Resold for Particular Applications</a:t>
            </a:r>
          </a:p>
          <a:p>
            <a:pPr lvl="1"/>
            <a:r>
              <a:rPr lang="en-US" dirty="0"/>
              <a:t>Many Departments of Transportation Enter Into Data Sharing Agreements to Obtain Access to Some or All of These Data</a:t>
            </a:r>
          </a:p>
          <a:p>
            <a:pPr lvl="1"/>
            <a:r>
              <a:rPr lang="en-US" dirty="0"/>
              <a:t>Some Data Aggregators (e.g. the Regional Integrated Transportation Information System (RITIS) at the University of Maryland) Collect Data from Multiple Sources and Create New Traffic Data Products</a:t>
            </a:r>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GPS Position Data</a:t>
            </a:r>
          </a:p>
        </p:txBody>
      </p:sp>
    </p:spTree>
    <p:extLst>
      <p:ext uri="{BB962C8B-B14F-4D97-AF65-F5344CB8AC3E}">
        <p14:creationId xmlns:p14="http://schemas.microsoft.com/office/powerpoint/2010/main" val="2647599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68002" y="1391582"/>
            <a:ext cx="7724637" cy="5061614"/>
          </a:xfrm>
        </p:spPr>
        <p:txBody>
          <a:bodyPr>
            <a:normAutofit fontScale="92500" lnSpcReduction="20000"/>
          </a:bodyPr>
          <a:lstStyle/>
          <a:p>
            <a:r>
              <a:rPr lang="en-US" dirty="0"/>
              <a:t>The Ultimate Data for Emissions Estimation is to Obtain a Second-by-Second Estimation of the Power Required to be Supplied by the Engine.</a:t>
            </a:r>
          </a:p>
          <a:p>
            <a:r>
              <a:rPr lang="en-US" dirty="0"/>
              <a:t>These Second-by-Second Power Requirements can be Closely Approximated with a Knowledge of the Full Vehicle Trajectory (Speed vs. Time and Grade) </a:t>
            </a:r>
          </a:p>
          <a:p>
            <a:r>
              <a:rPr lang="en-US" dirty="0"/>
              <a:t>From the Earliest Days of Emissions Modeling Special Efforts have been Undertaken to Obtain these Data but GPS-Enabled Smart Devices have Drastically Reduced its Cost. </a:t>
            </a:r>
          </a:p>
          <a:p>
            <a:r>
              <a:rPr lang="en-US" dirty="0"/>
              <a:t>These Trajectory Data are Normally Obtained from Volunteers as Part of Larger Research or Transportation Planning Studies (e.g. Electronic Travel Diaries) </a:t>
            </a:r>
          </a:p>
          <a:p>
            <a:r>
              <a:rPr lang="en-US" dirty="0"/>
              <a:t>Trajectory Data are Normally Securely Transmitted to a Dedicated Centralized Server for Later Analysis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Full Vehicle Trajectory Data</a:t>
            </a:r>
          </a:p>
        </p:txBody>
      </p:sp>
      <p:pic>
        <p:nvPicPr>
          <p:cNvPr id="2054" name="Picture 6">
            <a:extLst>
              <a:ext uri="{FF2B5EF4-FFF2-40B4-BE49-F238E27FC236}">
                <a16:creationId xmlns:a16="http://schemas.microsoft.com/office/drawing/2014/main" id="{4EFC5646-A99C-42D9-9D59-DA9168087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0312" y="1290638"/>
            <a:ext cx="2123686" cy="36256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2E8EE8-1DA0-470D-9156-A5BBDD4452EA}"/>
              </a:ext>
            </a:extLst>
          </p:cNvPr>
          <p:cNvSpPr txBox="1"/>
          <p:nvPr/>
        </p:nvSpPr>
        <p:spPr>
          <a:xfrm>
            <a:off x="8807168" y="4921031"/>
            <a:ext cx="3469831" cy="646331"/>
          </a:xfrm>
          <a:prstGeom prst="rect">
            <a:avLst/>
          </a:prstGeom>
          <a:noFill/>
        </p:spPr>
        <p:txBody>
          <a:bodyPr wrap="square" rtlCol="0">
            <a:spAutoFit/>
          </a:bodyPr>
          <a:lstStyle/>
          <a:p>
            <a:r>
              <a:rPr lang="en-US" dirty="0"/>
              <a:t>Georgia Tech Vehicle Trajectory Data App (Commute Warrior™)</a:t>
            </a:r>
          </a:p>
        </p:txBody>
      </p:sp>
    </p:spTree>
    <p:extLst>
      <p:ext uri="{BB962C8B-B14F-4D97-AF65-F5344CB8AC3E}">
        <p14:creationId xmlns:p14="http://schemas.microsoft.com/office/powerpoint/2010/main" val="3810343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fontScale="90000"/>
          </a:bodyPr>
          <a:lstStyle/>
          <a:p>
            <a:r>
              <a:rPr lang="en-US" dirty="0"/>
              <a:t>Lecture #10: Traffic Measurement Methods and Data Sources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3785652"/>
          </a:xfrm>
          <a:prstGeom prst="rect">
            <a:avLst/>
          </a:prstGeom>
          <a:noFill/>
        </p:spPr>
        <p:txBody>
          <a:bodyPr wrap="square" rtlCol="0">
            <a:spAutoFit/>
          </a:bodyPr>
          <a:lstStyle/>
          <a:p>
            <a:pPr algn="ctr"/>
            <a:r>
              <a:rPr lang="en-US" sz="2400" b="1" dirty="0"/>
              <a:t>Michael O. Rodgers, Ph.D.</a:t>
            </a:r>
          </a:p>
          <a:p>
            <a:pPr algn="ctr"/>
            <a:r>
              <a:rPr lang="en-US" sz="2400" b="1" dirty="0"/>
              <a:t>Regents Researcher and Adjunct Regents Professor</a:t>
            </a:r>
          </a:p>
          <a:p>
            <a:pPr algn="ctr"/>
            <a:r>
              <a:rPr lang="en-US" sz="2400" b="1" dirty="0"/>
              <a:t>School of Civil and Environmental Engineering and School of Public Policy</a:t>
            </a:r>
          </a:p>
          <a:p>
            <a:pPr algn="ctr"/>
            <a:r>
              <a:rPr lang="en-US" sz="2400" b="1" dirty="0"/>
              <a:t>Georgia Institute of Technology</a:t>
            </a:r>
          </a:p>
          <a:p>
            <a:pPr algn="ctr"/>
            <a:r>
              <a:rPr lang="en-US" sz="2400" b="1" dirty="0"/>
              <a:t>Atlanta, GA 30332</a:t>
            </a:r>
          </a:p>
          <a:p>
            <a:pPr algn="ctr"/>
            <a:r>
              <a:rPr lang="en-US" sz="2400" b="1" dirty="0">
                <a:hlinkClick r:id="rId3"/>
              </a:rPr>
              <a:t>Michael.Rodgers@ce.gatech.edu</a:t>
            </a:r>
            <a:r>
              <a:rPr lang="en-US" sz="2400" b="1" dirty="0"/>
              <a:t>,  (404) 385-0569</a:t>
            </a:r>
          </a:p>
          <a:p>
            <a:pPr algn="ctr"/>
            <a:r>
              <a:rPr lang="en-US" sz="2400" b="1" dirty="0"/>
              <a:t>In addition to his academic affiliation, Dr. Rodgers is a Principal at Avatar Environmental and Technical Services, Marietta, GA 30062</a:t>
            </a:r>
          </a:p>
          <a:p>
            <a:pPr algn="ctr"/>
            <a:r>
              <a:rPr lang="en-US" sz="2400" b="1"/>
              <a:t>The author declares that there is no conflict of interest</a:t>
            </a:r>
          </a:p>
          <a:p>
            <a:pPr algn="ctr"/>
            <a:r>
              <a:rPr lang="en-US" sz="2400" b="1"/>
              <a:t>Lecture </a:t>
            </a:r>
            <a:r>
              <a:rPr lang="en-US" sz="2400" b="1" dirty="0"/>
              <a:t>Track(s): HT/TT/PPT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r>
              <a:rPr lang="en-US" dirty="0"/>
              <a:t>“City Driving” Driving Cycle for Light Duty Vehicles</a:t>
            </a:r>
          </a:p>
        </p:txBody>
      </p:sp>
      <p:pic>
        <p:nvPicPr>
          <p:cNvPr id="1028" name="Picture 4" descr="Graph of the EPA Urban Dynamometer Driving Schedule (UDDS)">
            <a:extLst>
              <a:ext uri="{FF2B5EF4-FFF2-40B4-BE49-F238E27FC236}">
                <a16:creationId xmlns:a16="http://schemas.microsoft.com/office/drawing/2014/main" id="{683CFA43-A1C9-48EB-98C5-2E784A18C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224" y="1432371"/>
            <a:ext cx="6334125" cy="50768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4BE0AD4-4F86-457E-88B7-275A045C0DD6}"/>
              </a:ext>
            </a:extLst>
          </p:cNvPr>
          <p:cNvSpPr>
            <a:spLocks noGrp="1"/>
          </p:cNvSpPr>
          <p:nvPr>
            <p:ph idx="1"/>
          </p:nvPr>
        </p:nvSpPr>
        <p:spPr>
          <a:xfrm>
            <a:off x="816935" y="1585220"/>
            <a:ext cx="3700636" cy="4771129"/>
          </a:xfrm>
        </p:spPr>
        <p:txBody>
          <a:bodyPr>
            <a:normAutofit fontScale="92500" lnSpcReduction="20000"/>
          </a:bodyPr>
          <a:lstStyle/>
          <a:p>
            <a:r>
              <a:rPr lang="en-US" dirty="0"/>
              <a:t>Figure to the right shows the vehicle speed-vs-time trace for arterial-based “city driving” that forms the basis for U.S. emissions testing.</a:t>
            </a:r>
          </a:p>
          <a:p>
            <a:r>
              <a:rPr lang="en-US" dirty="0"/>
              <a:t>In the absence of specific vehicle speed/acceleration distributions this distribution is corrected by average speed to produce emissions estimates in the EPA MOVES model</a:t>
            </a:r>
          </a:p>
        </p:txBody>
      </p:sp>
      <p:sp>
        <p:nvSpPr>
          <p:cNvPr id="6" name="TextBox 5">
            <a:extLst>
              <a:ext uri="{FF2B5EF4-FFF2-40B4-BE49-F238E27FC236}">
                <a16:creationId xmlns:a16="http://schemas.microsoft.com/office/drawing/2014/main" id="{F2D1C25F-7EF2-428A-85BF-74E9D3D50D23}"/>
              </a:ext>
            </a:extLst>
          </p:cNvPr>
          <p:cNvSpPr txBox="1"/>
          <p:nvPr/>
        </p:nvSpPr>
        <p:spPr>
          <a:xfrm>
            <a:off x="9437914" y="6462167"/>
            <a:ext cx="921919" cy="369332"/>
          </a:xfrm>
          <a:prstGeom prst="rect">
            <a:avLst/>
          </a:prstGeom>
          <a:noFill/>
        </p:spPr>
        <p:txBody>
          <a:bodyPr wrap="none" rtlCol="0">
            <a:spAutoFit/>
          </a:bodyPr>
          <a:lstStyle/>
          <a:p>
            <a:r>
              <a:rPr lang="en-US" dirty="0"/>
              <a:t>Epa.gov</a:t>
            </a:r>
          </a:p>
        </p:txBody>
      </p:sp>
    </p:spTree>
    <p:extLst>
      <p:ext uri="{BB962C8B-B14F-4D97-AF65-F5344CB8AC3E}">
        <p14:creationId xmlns:p14="http://schemas.microsoft.com/office/powerpoint/2010/main" val="273100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The Trends Towards Increased Use of “On Vehicle” Data Sources is Likely to Continue and Even Accelerate. </a:t>
            </a:r>
          </a:p>
          <a:p>
            <a:r>
              <a:rPr lang="en-US" dirty="0"/>
              <a:t>The Resulting Quantity of Data Available to System Managers, Researchers and Users is Rapidly Increasing and it will be a Significant Challenge to Develop the Infrastructure and Tools to Both Manage this Data and to Convert it into Usable Products</a:t>
            </a:r>
          </a:p>
          <a:p>
            <a:r>
              <a:rPr lang="en-US" dirty="0"/>
              <a:t>While these new Data Products will Provide and Opportunity to Examine a Variety of new Areas it is, at yet, Unclear as to how These Data can be Examined in a Historical Context </a:t>
            </a:r>
          </a:p>
          <a:p>
            <a:r>
              <a:rPr lang="en-US" dirty="0"/>
              <a:t>Increased Use of These New Data are Likely to Produce a More Robust and Efficient Transportation System</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2540767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Traffic Data Consists of much more than just how many Vehicles Use a Roadway in a Day</a:t>
            </a:r>
          </a:p>
          <a:p>
            <a:r>
              <a:rPr lang="en-US" dirty="0"/>
              <a:t>Understanding the Environmental and Health Impacts of Transportation Requires Knowledge of many more things than is Required to Manage the System Itself</a:t>
            </a:r>
          </a:p>
          <a:p>
            <a:r>
              <a:rPr lang="en-US" dirty="0"/>
              <a:t>Advances in Technology are Making These Data Available to the Public and to Researchers Outside the Field of Transportation</a:t>
            </a:r>
          </a:p>
          <a:p>
            <a:r>
              <a:rPr lang="en-US" dirty="0"/>
              <a:t>Higher Resolution Traffic Data will likely have a Profound Effect on our Ability to Understand the Relationship Between Transportation and Human Health</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pPr marL="0" indent="0">
              <a:buNone/>
            </a:pPr>
            <a:endParaRPr lang="en-US" dirty="0"/>
          </a:p>
          <a:p>
            <a:r>
              <a:rPr lang="en-US" dirty="0"/>
              <a:t>DSRC: Dedicated Short Range Communications</a:t>
            </a:r>
          </a:p>
          <a:p>
            <a:r>
              <a:rPr lang="en-US" dirty="0"/>
              <a:t>EPA: (US) Environmental Protection Agency</a:t>
            </a:r>
          </a:p>
          <a:p>
            <a:r>
              <a:rPr lang="en-US" dirty="0"/>
              <a:t>FHWA: (US) Federal Highway Administration</a:t>
            </a:r>
          </a:p>
          <a:p>
            <a:r>
              <a:rPr lang="en-US" dirty="0"/>
              <a:t>GPS: Global Positioning System</a:t>
            </a:r>
          </a:p>
          <a:p>
            <a:r>
              <a:rPr lang="en-US" dirty="0"/>
              <a:t>MAC: Media Access Control</a:t>
            </a:r>
          </a:p>
          <a:p>
            <a:r>
              <a:rPr lang="en-US" dirty="0"/>
              <a:t>MOVES: The U.S. EPA Motor Vehicle Emissions Simulator model.</a:t>
            </a:r>
          </a:p>
          <a:p>
            <a:r>
              <a:rPr lang="en-US" dirty="0"/>
              <a:t>RITIS: Regional Integrated Transportation Information System</a:t>
            </a:r>
          </a:p>
          <a:p>
            <a:r>
              <a:rPr lang="en-US" dirty="0"/>
              <a:t>UDDS: U.S. EPA Urban Dynamometer Driving Schedule</a:t>
            </a:r>
          </a:p>
          <a:p>
            <a:r>
              <a:rPr lang="en-US" dirty="0"/>
              <a:t>VMT: Vehicle Miles Travelled</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sz="2400" dirty="0"/>
              <a:t>Federal Highway Administration, Office of Highway Policy Information, 2013. Traffic Monitoring Guide, U.S. Department of Transportation, Washington, DC.  available at:    </a:t>
            </a:r>
            <a:r>
              <a:rPr lang="en-US" sz="2400" dirty="0">
                <a:hlinkClick r:id="rId2"/>
              </a:rPr>
              <a:t>https://www.fhwa.dot.gov/policyinformation/tmguide/tmg_2013/vehicle-types.cfm</a:t>
            </a:r>
            <a:endParaRPr lang="en-US" sz="2400" dirty="0"/>
          </a:p>
          <a:p>
            <a:r>
              <a:rPr lang="en-US" sz="2400" dirty="0"/>
              <a:t>Jacob, Bernard &amp; </a:t>
            </a:r>
            <a:r>
              <a:rPr lang="en-US" sz="2400" dirty="0" err="1"/>
              <a:t>Beaumelle</a:t>
            </a:r>
            <a:r>
              <a:rPr lang="en-US" sz="2400" dirty="0"/>
              <a:t>, </a:t>
            </a:r>
            <a:r>
              <a:rPr lang="en-US" sz="2400" dirty="0" err="1"/>
              <a:t>Véronique</a:t>
            </a:r>
            <a:r>
              <a:rPr lang="en-US" sz="2400" dirty="0"/>
              <a:t>. (2010). Improving truck safety: Potential of weigh-in-motion technology. </a:t>
            </a:r>
            <a:r>
              <a:rPr lang="en-US" sz="2400" dirty="0" err="1"/>
              <a:t>Iatss</a:t>
            </a:r>
            <a:r>
              <a:rPr lang="en-US" sz="2400" dirty="0"/>
              <a:t> Research. 34. 9-15. 10.1016/j.iatssr.2010.06.003. </a:t>
            </a:r>
          </a:p>
          <a:p>
            <a:r>
              <a:rPr lang="en-US" sz="2400" dirty="0"/>
              <a:t>Liu, H., Xu, Y., </a:t>
            </a:r>
            <a:r>
              <a:rPr lang="en-US" sz="2400" dirty="0" err="1"/>
              <a:t>Guensler</a:t>
            </a:r>
            <a:r>
              <a:rPr lang="en-US" sz="2400" dirty="0"/>
              <a:t>, R., and Rodgers, M.O., 2015, Developing Vehicle Classification Inputs for MOVES Project Level Analysis. Transportation Research Record, 2503, pp. 81-90.</a:t>
            </a:r>
          </a:p>
          <a:p>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For Information on methods of determining travel time consider reading: </a:t>
            </a:r>
          </a:p>
          <a:p>
            <a:pPr marL="0" indent="0">
              <a:buNone/>
            </a:pPr>
            <a:r>
              <a:rPr lang="en-US" dirty="0"/>
              <a:t>	</a:t>
            </a:r>
            <a:r>
              <a:rPr lang="en-US" b="1" dirty="0"/>
              <a:t>The Travel Time Data Collection Handbook </a:t>
            </a:r>
            <a:r>
              <a:rPr lang="en-US" dirty="0"/>
              <a:t>available at: 	</a:t>
            </a:r>
            <a:r>
              <a:rPr lang="en-US" dirty="0">
                <a:hlinkClick r:id="rId2"/>
              </a:rPr>
              <a:t>https://www.fhwa.dot.gov/ohim/timedata.htm</a:t>
            </a:r>
            <a:endParaRPr lang="en-US" dirty="0"/>
          </a:p>
          <a:p>
            <a:pPr marL="0" indent="0">
              <a:buNone/>
            </a:pPr>
            <a:endParaRPr lang="en-US" dirty="0"/>
          </a:p>
          <a:p>
            <a:pPr marL="0" indent="0">
              <a:buNone/>
            </a:pPr>
            <a:r>
              <a:rPr lang="en-US" dirty="0"/>
              <a:t>For more technical information on how various technologies operate consider examining:</a:t>
            </a:r>
          </a:p>
          <a:p>
            <a:pPr marL="0" indent="0">
              <a:buNone/>
            </a:pPr>
            <a:r>
              <a:rPr lang="en-US" dirty="0"/>
              <a:t>	</a:t>
            </a:r>
            <a:r>
              <a:rPr lang="en-US" b="1" dirty="0"/>
              <a:t>FHWA Traffic Monitoring Guide </a:t>
            </a:r>
            <a:r>
              <a:rPr lang="en-US" dirty="0"/>
              <a:t>available at: </a:t>
            </a:r>
            <a:r>
              <a:rPr lang="en-US" dirty="0">
                <a:hlinkClick r:id="rId3"/>
              </a:rPr>
              <a:t>https://www.fhwa.dot.gov/policyinformation/tmguide/tmg_fhwa_pl_17_003.pdf</a:t>
            </a:r>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521719"/>
            <a:ext cx="10515600" cy="5125113"/>
          </a:xfrm>
        </p:spPr>
        <p:txBody>
          <a:bodyPr>
            <a:normAutofit lnSpcReduction="10000"/>
          </a:bodyPr>
          <a:lstStyle/>
          <a:p>
            <a:r>
              <a:rPr lang="en-US" dirty="0"/>
              <a:t>Traffic measurements aim to understand the distribution and flow of vehicles on the transportation network by location, vehicle type, time-of-day, speed, and direction-of-travel. </a:t>
            </a:r>
          </a:p>
          <a:p>
            <a:r>
              <a:rPr lang="en-US" dirty="0"/>
              <a:t>These traffic measurements provide the primary data source for both managing the present transportation system as well as planning for future changes to meet future needs.</a:t>
            </a:r>
          </a:p>
          <a:p>
            <a:pPr lvl="1"/>
            <a:r>
              <a:rPr lang="en-US" i="1" dirty="0"/>
              <a:t>Management uses </a:t>
            </a:r>
            <a:r>
              <a:rPr lang="en-US" dirty="0"/>
              <a:t>include timing and coordination of traffic signals to minimize travel times, providing drivers with traffic/travel-time information for routing purposes, and incident management (e.g. clearance of vehicle crashes).</a:t>
            </a:r>
          </a:p>
          <a:p>
            <a:pPr lvl="1"/>
            <a:r>
              <a:rPr lang="en-US" i="1" dirty="0"/>
              <a:t>Planning uses </a:t>
            </a:r>
            <a:r>
              <a:rPr lang="en-US" dirty="0"/>
              <a:t>include understanding the broader societal impacts of the transportation system (e.g. vehicle emissions, energy consumption or equity issues), and identifying needs for both short and long-term changes needed to improve system performance, enhance mobility or to accommodate future growth.</a:t>
            </a:r>
            <a:endParaRPr lang="en-US" i="1"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 to Traffic Measurements</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Traffic Volume</a:t>
            </a:r>
          </a:p>
          <a:p>
            <a:r>
              <a:rPr lang="en-US" dirty="0"/>
              <a:t>Traffic Flow Characteristics: Vehicle Speeds, Smooth vs. Stop-and-Go Flow (free vs. congested flow), Traffic Density, Turning Movements, Weaving and Merging Behaviors</a:t>
            </a:r>
          </a:p>
          <a:p>
            <a:r>
              <a:rPr lang="en-US" dirty="0"/>
              <a:t>Vehicle Occupancy </a:t>
            </a:r>
          </a:p>
          <a:p>
            <a:r>
              <a:rPr lang="en-US" dirty="0"/>
              <a:t>Fleet Composition </a:t>
            </a:r>
          </a:p>
          <a:p>
            <a:pPr lvl="1"/>
            <a:r>
              <a:rPr lang="en-US" dirty="0"/>
              <a:t>Vehicle Types</a:t>
            </a:r>
          </a:p>
          <a:p>
            <a:pPr lvl="1"/>
            <a:r>
              <a:rPr lang="en-US" dirty="0"/>
              <a:t>Vehicle Weights</a:t>
            </a:r>
          </a:p>
          <a:p>
            <a:pPr lvl="1"/>
            <a:r>
              <a:rPr lang="en-US" dirty="0"/>
              <a:t>Vehicle Age Distribution and Class</a:t>
            </a:r>
          </a:p>
          <a:p>
            <a:r>
              <a:rPr lang="en-US" dirty="0"/>
              <a:t>Individual Vehicle Trajectories</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Types of Traffic Data</a:t>
            </a:r>
          </a:p>
        </p:txBody>
      </p:sp>
    </p:spTree>
    <p:extLst>
      <p:ext uri="{BB962C8B-B14F-4D97-AF65-F5344CB8AC3E}">
        <p14:creationId xmlns:p14="http://schemas.microsoft.com/office/powerpoint/2010/main" val="3437319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061613"/>
          </a:xfrm>
        </p:spPr>
        <p:txBody>
          <a:bodyPr>
            <a:normAutofit fontScale="85000" lnSpcReduction="20000"/>
          </a:bodyPr>
          <a:lstStyle/>
          <a:p>
            <a:pPr marL="0" indent="0">
              <a:buNone/>
            </a:pPr>
            <a:r>
              <a:rPr lang="en-US" dirty="0"/>
              <a:t>Emissions are estimated by a simple relationship:</a:t>
            </a:r>
          </a:p>
          <a:p>
            <a:pPr marL="0" indent="0">
              <a:buNone/>
            </a:pPr>
            <a:r>
              <a:rPr lang="en-US" dirty="0"/>
              <a:t>(</a:t>
            </a:r>
            <a:r>
              <a:rPr lang="en-US" i="1" dirty="0"/>
              <a:t>Total Emissions</a:t>
            </a:r>
            <a:r>
              <a:rPr lang="en-US" dirty="0"/>
              <a:t>) = (Emissions/unit activity)) x (Units of Activity) or </a:t>
            </a:r>
          </a:p>
          <a:p>
            <a:pPr marL="0" indent="0">
              <a:buNone/>
            </a:pPr>
            <a:r>
              <a:rPr lang="en-US" dirty="0"/>
              <a:t>(</a:t>
            </a:r>
            <a:r>
              <a:rPr lang="en-US" i="1" dirty="0"/>
              <a:t>Total Emissions</a:t>
            </a:r>
            <a:r>
              <a:rPr lang="en-US" dirty="0"/>
              <a:t>) = (Emissions Factor) x (Activity Factor)</a:t>
            </a:r>
          </a:p>
          <a:p>
            <a:pPr marL="0" indent="0">
              <a:buNone/>
            </a:pPr>
            <a:r>
              <a:rPr lang="en-US" dirty="0"/>
              <a:t>For traffic-related emissions how to we calculate these factors?</a:t>
            </a:r>
          </a:p>
          <a:p>
            <a:r>
              <a:rPr lang="en-US" b="1" i="1" dirty="0"/>
              <a:t>Emission Factors</a:t>
            </a:r>
            <a:r>
              <a:rPr lang="en-US" i="1" dirty="0"/>
              <a:t>: </a:t>
            </a:r>
            <a:r>
              <a:rPr lang="en-US" dirty="0"/>
              <a:t>are dependent on a variety of characteristics that are both dependent and non-dependent on traffic. These include:</a:t>
            </a:r>
          </a:p>
          <a:p>
            <a:pPr lvl="1"/>
            <a:r>
              <a:rPr lang="en-US" i="1" dirty="0"/>
              <a:t>Vehicle Characteristics </a:t>
            </a:r>
            <a:r>
              <a:rPr lang="en-US" dirty="0"/>
              <a:t>include vehicle type, aerodynamic coefficients (degree of streamlining), fuel type, vehicle age, emissions control equipment, and level of maintenance. (non-traffic dependent)</a:t>
            </a:r>
          </a:p>
          <a:p>
            <a:pPr lvl="1"/>
            <a:r>
              <a:rPr lang="en-US" i="1" dirty="0"/>
              <a:t>Environmental Characteristics </a:t>
            </a:r>
            <a:r>
              <a:rPr lang="en-US" dirty="0"/>
              <a:t>include temperature, humidity and barometric pressure (non-traffic dependent)</a:t>
            </a:r>
          </a:p>
          <a:p>
            <a:pPr lvl="1"/>
            <a:r>
              <a:rPr lang="en-US" i="1" dirty="0"/>
              <a:t>Operational Characteristics</a:t>
            </a:r>
            <a:r>
              <a:rPr lang="en-US" dirty="0"/>
              <a:t> include vehicle mass, as well as speed and acceleration on a second-by-second basis (traffic-dependent)</a:t>
            </a:r>
          </a:p>
          <a:p>
            <a:r>
              <a:rPr lang="en-US" b="1" i="1" dirty="0"/>
              <a:t>Activity Factors:</a:t>
            </a:r>
          </a:p>
          <a:p>
            <a:pPr lvl="1"/>
            <a:r>
              <a:rPr lang="en-US" dirty="0"/>
              <a:t>How much time (or distance) each type of vehicle operates on a facility with a particular combination of speed, acceleration and weight. </a:t>
            </a:r>
            <a:r>
              <a:rPr lang="en-US" b="1" dirty="0"/>
              <a:t>Thus emissions estimates are highly dependent on accurate traffic data. </a:t>
            </a:r>
            <a:endParaRPr lang="en-US" b="1" i="1" dirty="0"/>
          </a:p>
          <a:p>
            <a:pPr lvl="1"/>
            <a:endParaRPr lang="en-US" i="1"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Traffic Data for Vehicle Emissions Estimates</a:t>
            </a:r>
          </a:p>
        </p:txBody>
      </p:sp>
    </p:spTree>
    <p:extLst>
      <p:ext uri="{BB962C8B-B14F-4D97-AF65-F5344CB8AC3E}">
        <p14:creationId xmlns:p14="http://schemas.microsoft.com/office/powerpoint/2010/main" val="92510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061613"/>
          </a:xfrm>
        </p:spPr>
        <p:txBody>
          <a:bodyPr>
            <a:normAutofit lnSpcReduction="10000"/>
          </a:bodyPr>
          <a:lstStyle/>
          <a:p>
            <a:r>
              <a:rPr lang="en-US" b="1" dirty="0"/>
              <a:t>Traffic (screen line) Counts</a:t>
            </a:r>
            <a:r>
              <a:rPr lang="en-US" dirty="0"/>
              <a:t>: The number of vehicles passing a location on the transportation system. Can be directional or bi-directional, by lane or total. </a:t>
            </a:r>
          </a:p>
          <a:p>
            <a:r>
              <a:rPr lang="en-US" b="1" dirty="0"/>
              <a:t>Classified Vehicle Counts: </a:t>
            </a:r>
            <a:r>
              <a:rPr lang="en-US" dirty="0"/>
              <a:t>expands on screen-line counts to include vehicle speeds and the count of vehicles by classification (e.g. passenger cars vs. single-unit trucks vs. tractor-trailers).</a:t>
            </a:r>
            <a:endParaRPr lang="en-US" b="1" dirty="0"/>
          </a:p>
          <a:p>
            <a:r>
              <a:rPr lang="en-US" b="1" dirty="0"/>
              <a:t>Traffic Flow Measurements: </a:t>
            </a:r>
            <a:r>
              <a:rPr lang="en-US" dirty="0"/>
              <a:t>expands on classified vehicle counts by including broader information on the flow of traffic (e.g. lane changing, turning movements, traffic density, etc.)</a:t>
            </a:r>
            <a:endParaRPr lang="en-US" b="1" dirty="0"/>
          </a:p>
          <a:p>
            <a:r>
              <a:rPr lang="en-US" b="1" dirty="0"/>
              <a:t>Full Vehicle Trajectories: </a:t>
            </a:r>
            <a:r>
              <a:rPr lang="en-US" dirty="0"/>
              <a:t>collects second-by-second data on the position, speed and acceleration on all, or selected, vehicles on the facility</a:t>
            </a:r>
            <a:endParaRPr lang="en-US" b="1"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Hierarchy of Traffic Data</a:t>
            </a:r>
          </a:p>
        </p:txBody>
      </p:sp>
      <p:sp>
        <p:nvSpPr>
          <p:cNvPr id="5" name="Arrow: Left 4">
            <a:extLst>
              <a:ext uri="{FF2B5EF4-FFF2-40B4-BE49-F238E27FC236}">
                <a16:creationId xmlns:a16="http://schemas.microsoft.com/office/drawing/2014/main" id="{DAA35E2E-2943-43A1-8489-D6912D09269E}"/>
              </a:ext>
            </a:extLst>
          </p:cNvPr>
          <p:cNvSpPr/>
          <p:nvPr/>
        </p:nvSpPr>
        <p:spPr>
          <a:xfrm rot="16200000">
            <a:off x="-1511300" y="3509933"/>
            <a:ext cx="3848100" cy="546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Increasing Complexity</a:t>
            </a:r>
          </a:p>
        </p:txBody>
      </p:sp>
    </p:spTree>
    <p:extLst>
      <p:ext uri="{BB962C8B-B14F-4D97-AF65-F5344CB8AC3E}">
        <p14:creationId xmlns:p14="http://schemas.microsoft.com/office/powerpoint/2010/main" val="329457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Manual Methods</a:t>
            </a:r>
          </a:p>
          <a:p>
            <a:pPr lvl="1"/>
            <a:r>
              <a:rPr lang="en-US" dirty="0"/>
              <a:t>Live (at site) Observations</a:t>
            </a:r>
          </a:p>
          <a:p>
            <a:pPr lvl="1"/>
            <a:r>
              <a:rPr lang="en-US" dirty="0"/>
              <a:t>High-resolution video</a:t>
            </a:r>
          </a:p>
          <a:p>
            <a:r>
              <a:rPr lang="en-US" dirty="0"/>
              <a:t>Automatic Methods</a:t>
            </a:r>
          </a:p>
          <a:p>
            <a:pPr lvl="1"/>
            <a:r>
              <a:rPr lang="en-US" dirty="0"/>
              <a:t>Pneumatic Tubes</a:t>
            </a:r>
          </a:p>
          <a:p>
            <a:pPr lvl="1"/>
            <a:r>
              <a:rPr lang="en-US" dirty="0"/>
              <a:t>Inductive Loops</a:t>
            </a:r>
          </a:p>
          <a:p>
            <a:pPr lvl="1"/>
            <a:r>
              <a:rPr lang="en-US" dirty="0"/>
              <a:t>Weigh-in-Motion Systems</a:t>
            </a:r>
          </a:p>
          <a:p>
            <a:pPr lvl="1"/>
            <a:r>
              <a:rPr lang="en-US" dirty="0"/>
              <a:t>Micro/Millimeter Wave Radar Systems</a:t>
            </a:r>
          </a:p>
          <a:p>
            <a:pPr lvl="1"/>
            <a:r>
              <a:rPr lang="en-US" dirty="0"/>
              <a:t>Video Detection Systems</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Traffic Data Collection Methods</a:t>
            </a:r>
          </a:p>
        </p:txBody>
      </p:sp>
    </p:spTree>
    <p:extLst>
      <p:ext uri="{BB962C8B-B14F-4D97-AF65-F5344CB8AC3E}">
        <p14:creationId xmlns:p14="http://schemas.microsoft.com/office/powerpoint/2010/main" val="1997854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Types of Traffic Data Collection Devices</a:t>
            </a:r>
          </a:p>
        </p:txBody>
      </p:sp>
      <p:pic>
        <p:nvPicPr>
          <p:cNvPr id="2050" name="Picture 2">
            <a:extLst>
              <a:ext uri="{FF2B5EF4-FFF2-40B4-BE49-F238E27FC236}">
                <a16:creationId xmlns:a16="http://schemas.microsoft.com/office/drawing/2014/main" id="{221A3CFF-F27E-40F4-8FFF-25149A7232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50" y="4197109"/>
            <a:ext cx="5151120" cy="2311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0AEC8E-759D-4035-BDBB-29063884F451}"/>
              </a:ext>
            </a:extLst>
          </p:cNvPr>
          <p:cNvSpPr txBox="1"/>
          <p:nvPr/>
        </p:nvSpPr>
        <p:spPr>
          <a:xfrm>
            <a:off x="-70500" y="6482346"/>
            <a:ext cx="4177169" cy="369332"/>
          </a:xfrm>
          <a:prstGeom prst="rect">
            <a:avLst/>
          </a:prstGeom>
          <a:noFill/>
        </p:spPr>
        <p:txBody>
          <a:bodyPr wrap="none" rtlCol="0">
            <a:spAutoFit/>
          </a:bodyPr>
          <a:lstStyle/>
          <a:p>
            <a:r>
              <a:rPr lang="en-US" dirty="0"/>
              <a:t>Radar Traffic Counter (Houston Radar, </a:t>
            </a:r>
            <a:r>
              <a:rPr lang="en-US" dirty="0" err="1"/>
              <a:t>inc.</a:t>
            </a:r>
            <a:r>
              <a:rPr lang="en-US" dirty="0"/>
              <a:t>)</a:t>
            </a:r>
          </a:p>
        </p:txBody>
      </p:sp>
      <p:pic>
        <p:nvPicPr>
          <p:cNvPr id="2052" name="Picture 4" descr="Massachusetts Lawmakers to Debate Automated Traffic Cameras">
            <a:extLst>
              <a:ext uri="{FF2B5EF4-FFF2-40B4-BE49-F238E27FC236}">
                <a16:creationId xmlns:a16="http://schemas.microsoft.com/office/drawing/2014/main" id="{5779A8D1-1771-465B-AA48-2D7984AD62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0" y="1178102"/>
            <a:ext cx="3917633" cy="26131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CE1E56-9965-41B3-A7E3-F58A528619B2}"/>
              </a:ext>
            </a:extLst>
          </p:cNvPr>
          <p:cNvSpPr txBox="1"/>
          <p:nvPr/>
        </p:nvSpPr>
        <p:spPr>
          <a:xfrm>
            <a:off x="0" y="3805287"/>
            <a:ext cx="4036170" cy="369332"/>
          </a:xfrm>
          <a:prstGeom prst="rect">
            <a:avLst/>
          </a:prstGeom>
          <a:noFill/>
        </p:spPr>
        <p:txBody>
          <a:bodyPr wrap="none" rtlCol="0">
            <a:spAutoFit/>
          </a:bodyPr>
          <a:lstStyle/>
          <a:p>
            <a:r>
              <a:rPr lang="en-US" dirty="0"/>
              <a:t>Automated Traffic Camera (govtech.com)</a:t>
            </a:r>
          </a:p>
        </p:txBody>
      </p:sp>
      <p:pic>
        <p:nvPicPr>
          <p:cNvPr id="2056" name="Picture 8" descr="HS-WIM bending plates installed in a road section.">
            <a:extLst>
              <a:ext uri="{FF2B5EF4-FFF2-40B4-BE49-F238E27FC236}">
                <a16:creationId xmlns:a16="http://schemas.microsoft.com/office/drawing/2014/main" id="{5E3F2D06-EA2A-4C7A-9645-646475691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9396" y="3856950"/>
            <a:ext cx="3724275" cy="2581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F2006E7-524D-4DA1-9F69-49FF43437635}"/>
              </a:ext>
            </a:extLst>
          </p:cNvPr>
          <p:cNvSpPr txBox="1"/>
          <p:nvPr/>
        </p:nvSpPr>
        <p:spPr>
          <a:xfrm>
            <a:off x="5499396" y="6455037"/>
            <a:ext cx="4485530" cy="369332"/>
          </a:xfrm>
          <a:prstGeom prst="rect">
            <a:avLst/>
          </a:prstGeom>
          <a:noFill/>
        </p:spPr>
        <p:txBody>
          <a:bodyPr wrap="square" rtlCol="0">
            <a:spAutoFit/>
          </a:bodyPr>
          <a:lstStyle/>
          <a:p>
            <a:r>
              <a:rPr lang="en-US" dirty="0"/>
              <a:t>Weigh-in-Motion (Jacob &amp; </a:t>
            </a:r>
            <a:r>
              <a:rPr lang="en-US" dirty="0" err="1"/>
              <a:t>Beaumelle</a:t>
            </a:r>
            <a:r>
              <a:rPr lang="en-US" dirty="0"/>
              <a:t>, 2010) </a:t>
            </a:r>
          </a:p>
        </p:txBody>
      </p:sp>
      <p:pic>
        <p:nvPicPr>
          <p:cNvPr id="2058" name="Picture 10">
            <a:extLst>
              <a:ext uri="{FF2B5EF4-FFF2-40B4-BE49-F238E27FC236}">
                <a16:creationId xmlns:a16="http://schemas.microsoft.com/office/drawing/2014/main" id="{22634D60-23BA-421D-A80D-11D958E741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1706" y="1178102"/>
            <a:ext cx="3639488" cy="20872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78703F-B107-4CE9-B685-9C368CAB9818}"/>
              </a:ext>
            </a:extLst>
          </p:cNvPr>
          <p:cNvSpPr txBox="1"/>
          <p:nvPr/>
        </p:nvSpPr>
        <p:spPr>
          <a:xfrm>
            <a:off x="4690884" y="3227957"/>
            <a:ext cx="3778560" cy="646331"/>
          </a:xfrm>
          <a:prstGeom prst="rect">
            <a:avLst/>
          </a:prstGeom>
          <a:noFill/>
        </p:spPr>
        <p:txBody>
          <a:bodyPr wrap="square" rtlCol="0">
            <a:spAutoFit/>
          </a:bodyPr>
          <a:lstStyle/>
          <a:p>
            <a:r>
              <a:rPr lang="en-US" dirty="0"/>
              <a:t>Inductive Loop Detectors (International Road Dynamics, </a:t>
            </a:r>
            <a:r>
              <a:rPr lang="en-US" dirty="0" err="1"/>
              <a:t>inc.</a:t>
            </a:r>
            <a:r>
              <a:rPr lang="en-US" dirty="0"/>
              <a:t>)</a:t>
            </a:r>
          </a:p>
        </p:txBody>
      </p:sp>
      <p:pic>
        <p:nvPicPr>
          <p:cNvPr id="2060" name="Picture 12">
            <a:extLst>
              <a:ext uri="{FF2B5EF4-FFF2-40B4-BE49-F238E27FC236}">
                <a16:creationId xmlns:a16="http://schemas.microsoft.com/office/drawing/2014/main" id="{B2083493-C1A0-445E-9670-A1D16CA161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0498" y="1178102"/>
            <a:ext cx="2649357" cy="35964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0565FC6-5A49-4287-BA6C-4328A0BC493E}"/>
              </a:ext>
            </a:extLst>
          </p:cNvPr>
          <p:cNvSpPr txBox="1"/>
          <p:nvPr/>
        </p:nvSpPr>
        <p:spPr>
          <a:xfrm>
            <a:off x="9539414" y="4810242"/>
            <a:ext cx="2652586" cy="646331"/>
          </a:xfrm>
          <a:prstGeom prst="rect">
            <a:avLst/>
          </a:prstGeom>
          <a:noFill/>
        </p:spPr>
        <p:txBody>
          <a:bodyPr wrap="none" rtlCol="0">
            <a:spAutoFit/>
          </a:bodyPr>
          <a:lstStyle/>
          <a:p>
            <a:r>
              <a:rPr lang="en-US" dirty="0"/>
              <a:t>Pneumatic Tube Detectors</a:t>
            </a:r>
          </a:p>
          <a:p>
            <a:r>
              <a:rPr lang="en-US" dirty="0"/>
              <a:t>(readcivil.com)</a:t>
            </a:r>
          </a:p>
        </p:txBody>
      </p:sp>
    </p:spTree>
    <p:extLst>
      <p:ext uri="{BB962C8B-B14F-4D97-AF65-F5344CB8AC3E}">
        <p14:creationId xmlns:p14="http://schemas.microsoft.com/office/powerpoint/2010/main" val="218871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Traffic Volume by Time and Roadway Segment </a:t>
            </a:r>
          </a:p>
          <a:p>
            <a:r>
              <a:rPr lang="en-US" dirty="0"/>
              <a:t>Fleet Composition by Time and Roadway Segment</a:t>
            </a:r>
          </a:p>
          <a:p>
            <a:pPr lvl="1"/>
            <a:r>
              <a:rPr lang="en-US" dirty="0"/>
              <a:t>Vehicle Types</a:t>
            </a:r>
          </a:p>
          <a:p>
            <a:pPr lvl="1"/>
            <a:r>
              <a:rPr lang="en-US" dirty="0"/>
              <a:t>Vehicle Weights</a:t>
            </a:r>
          </a:p>
          <a:p>
            <a:pPr lvl="1"/>
            <a:r>
              <a:rPr lang="en-US" dirty="0"/>
              <a:t>Vehicle Age Distribution and Class</a:t>
            </a:r>
          </a:p>
          <a:p>
            <a:r>
              <a:rPr lang="en-US" dirty="0"/>
              <a:t>Traffic Parameters by Time and Roadway Segment</a:t>
            </a:r>
          </a:p>
          <a:p>
            <a:pPr lvl="1"/>
            <a:r>
              <a:rPr lang="en-US" dirty="0"/>
              <a:t>Joint Distribution of Vehicle Speeds and Accelerations by Vehicle Type</a:t>
            </a:r>
          </a:p>
          <a:p>
            <a:pPr lvl="1"/>
            <a:r>
              <a:rPr lang="en-US" dirty="0"/>
              <a:t>Roadway Grade</a:t>
            </a:r>
          </a:p>
          <a:p>
            <a:pPr lvl="1"/>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Traffic-Data for Emissions Estimates</a:t>
            </a:r>
          </a:p>
        </p:txBody>
      </p:sp>
    </p:spTree>
    <p:extLst>
      <p:ext uri="{BB962C8B-B14F-4D97-AF65-F5344CB8AC3E}">
        <p14:creationId xmlns:p14="http://schemas.microsoft.com/office/powerpoint/2010/main" val="4106017750"/>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17535</TotalTime>
  <Words>6158</Words>
  <Application>Microsoft Office PowerPoint</Application>
  <PresentationFormat>Widescreen</PresentationFormat>
  <Paragraphs>215</Paragraphs>
  <Slides>25</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Lecture #10: Traffic Measurement Methods and Data Sources</vt:lpstr>
      <vt:lpstr>Introduction to Traffic Measurements</vt:lpstr>
      <vt:lpstr>Types of Traffic Data</vt:lpstr>
      <vt:lpstr>Traffic Data for Vehicle Emissions Estimates</vt:lpstr>
      <vt:lpstr>Hierarchy of Traffic Data</vt:lpstr>
      <vt:lpstr>Traffic Data Collection Methods</vt:lpstr>
      <vt:lpstr>Types of Traffic Data Collection Devices</vt:lpstr>
      <vt:lpstr>Traffic-Data for Emissions Estimates</vt:lpstr>
      <vt:lpstr>Determining Vehicle Fleet Composition</vt:lpstr>
      <vt:lpstr>U.S. FHWA Vehicle Classification Scheme</vt:lpstr>
      <vt:lpstr>Determining Vehicle Speeds and Accelerations</vt:lpstr>
      <vt:lpstr>Point Measurement Speed Detection</vt:lpstr>
      <vt:lpstr>Microwave and Millimeter-Wave Radar Systems</vt:lpstr>
      <vt:lpstr>Video Detection Systems</vt:lpstr>
      <vt:lpstr>“In Vehicle” Technologies for Traffic Data</vt:lpstr>
      <vt:lpstr>Bluetooth™ and Cell Tower Data </vt:lpstr>
      <vt:lpstr>GPS Position Data</vt:lpstr>
      <vt:lpstr>Full Vehicle Trajectory Data</vt:lpstr>
      <vt:lpstr>“City Driving” Driving Cycle for Light Duty Vehicles</vt:lpstr>
      <vt:lpstr>Research Gaps and Future Directions</vt:lpstr>
      <vt:lpstr>Take-Home Messages</vt:lpstr>
      <vt:lpstr>List of Abbreviations</vt:lpstr>
      <vt:lpstr>References </vt:lpstr>
      <vt:lpstr>Reading List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Khreis, Haneen</cp:lastModifiedBy>
  <cp:revision>196</cp:revision>
  <dcterms:created xsi:type="dcterms:W3CDTF">2019-05-01T18:04:34Z</dcterms:created>
  <dcterms:modified xsi:type="dcterms:W3CDTF">2020-09-23T00:09:21Z</dcterms:modified>
</cp:coreProperties>
</file>